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92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324" r:id="rId34"/>
    <p:sldId id="325" r:id="rId35"/>
    <p:sldId id="326" r:id="rId36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howGuides="1">
      <p:cViewPr varScale="1">
        <p:scale>
          <a:sx n="159" d="100"/>
          <a:sy n="159" d="100"/>
        </p:scale>
        <p:origin x="2514" y="13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2024-09-25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012000"/>
            <a:ext cx="5382000" cy="720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904000" y="6012000"/>
            <a:ext cx="5382000" cy="720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CC0D3C-BBA8-8C54-F5E8-AC208D3BB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8FBDA4-7D9D-F2F0-D2A9-F5E3225411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9B4DD2F-B36D-9CAA-BFCC-25F4A28AB3D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3A7AC500-A23B-C138-6E9A-8FFCC2A880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1502482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24C8F5-98A3-25A8-E94E-56D5D1B07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Exportorderingång i tillverkningsindustrin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30D21BA-8874-1BFF-1E23-49CDB79A57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B135173-6329-A412-3604-4DC31C916F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Diffusionsindex respektive 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8ECFCF3-E976-7A97-A82F-DD378AD54E7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Swedbank/SILF, </a:t>
            </a:r>
            <a:r>
              <a:rPr lang="sv-SE" dirty="0" err="1"/>
              <a:t>Macrobond</a:t>
            </a:r>
            <a:r>
              <a:rPr lang="sv-SE" dirty="0"/>
              <a:t>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180396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72E57C-8302-66A2-7C09-FB6822B23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Industrins omdöme om exportorderstocken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B862246-C2AE-872F-8CFB-DCD10175F0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7905221-2C69-630C-D61D-9369577045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Standardiserade avvikelser från medelvärde,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02E4744-D6D2-F5C6-DC76-759DBBC5251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37559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895F40-AC79-1948-214C-BF28B6F7B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Produktion i näringslivet 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CB36B5E-04DF-C7F7-BAC8-16F995BEDB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9FA0A6D-D40F-81F8-2665-361AB5BB36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BED401B-3B46-CFE0-952B-F447289766B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409596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1E46EE-75C6-D71D-C08A-F830B31FE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Nuläge och förväntad försäljningsvolym i handeln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4888CA6-CD26-814D-A5FB-E5019F6716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CE19D6B-A73F-1586-C0A3-C2B42737896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F6EA4828-0EA8-D7A7-7F95-B8B630D73D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2850641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478180-DABD-1113-8199-F5048971F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Förädlingsvärde i handeln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0AA85DA-6B21-3285-A791-FB0F8209A6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210912F-F0E7-B8E0-F644-43FB0D812D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5ECA6C7-84DD-0FE7-5809-3F6820953C8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30714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215CAB-CCBF-3FC0-1A2C-DDC37F6D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Konfidensindikator och förädlingsvärde i byggindustrin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3C097C1-9EEF-0873-4194-1559C7EBF8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B1450FD-1B45-6601-8A7C-90B237A97D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Avvikelse från medelvärde (100), säsongsrensade månadsvärden respektive miljarder kronor,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B8B975F-290C-581A-E746-8DBFA4C02A5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003150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5D79AB-569D-0D37-A525-141D3A692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Sysselsättningsgrad, 15–74 år, enligt AKU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4384C08-493F-C598-AABD-08B0C4299F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9A71EA6-8742-321E-391F-609F34A1E48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85C9B05-BA1D-B742-5A5C-20CC8039057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13233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7D1206-F0D7-CB17-1DAB-C4047F146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Nyanmälda och kvarstående lediga platser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C797665-EA0A-A08E-84FC-62D92D1259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22CE859-D71E-874B-7E94-5AB6A0D6C0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Tusental,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F9EADEC-2C2A-D7C7-C758-EA75826013D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Arbetsförmedlingen.</a:t>
            </a:r>
          </a:p>
        </p:txBody>
      </p:sp>
    </p:spTree>
    <p:extLst>
      <p:ext uri="{BB962C8B-B14F-4D97-AF65-F5344CB8AC3E}">
        <p14:creationId xmlns:p14="http://schemas.microsoft.com/office/powerpoint/2010/main" val="3381137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843E24-6D65-D084-DD43-57449A446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Varsel om uppsägning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3C2C38D-318E-230A-7BE7-A9DCB28E2B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A0E6427-5414-DC20-9EAE-0C11B60B42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Tusental,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B7E31D8-04F8-B308-F9C3-5969A292D1D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Arbetsförmedlingen.</a:t>
            </a:r>
          </a:p>
        </p:txBody>
      </p:sp>
    </p:spTree>
    <p:extLst>
      <p:ext uri="{BB962C8B-B14F-4D97-AF65-F5344CB8AC3E}">
        <p14:creationId xmlns:p14="http://schemas.microsoft.com/office/powerpoint/2010/main" val="2941247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9CEF98-351C-3F9C-4DB3-77832978E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Bidrag till sysselsättningstillväxten (NR) 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F4D1CFF-6251-79FC-2D98-332785C15E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90876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E859B0B-CAFF-3FBA-A3E7-D72CA9B385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175071B-4519-13E3-FA78-CC40ABA20A4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847182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9070F7-BA96-C0F7-9FC9-8ABEB782B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konfidensindikator och hushållens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E8F32A0-563A-60BF-BAF6-F385658349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AF3AE4C-9392-48C2-73C2-2534A0DCA1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säsongsrensade månadsvärden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2544689-47C1-9DB7-738A-01D93C50EDF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776777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35DCEA-5EDE-E50E-C50F-BEA4CDA4F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Arbetsmarknadssituation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0F8081A-F3D3-DED6-2B56-62411062F1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09EE42B-3645-407F-B53C-3268400005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 respektive arbetskraft 15–74 år,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291424D-5125-27E0-6340-33BCCA54ADB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9365207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B5571B-78A9-FD93-0749-DEFAC2B18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Sysselsatta och arbetade timmar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12F53C8-9678-6E1D-0A2E-4CEB16AEB6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378F00-79CA-B08C-EE70-C8E247AAC7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2001=100,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18DA12C-2E7F-0973-59FB-66953465991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9822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106135-7F2B-F28B-3C0E-552215FA3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 och resursutnyttjandeindikator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5E1B5C5-AD70-2F58-68EB-BD6616C7CD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A9CE7BE-B753-29F7-175A-E3D4D240E91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normaliserade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C38BE0C-108F-165E-C418-3E192422AAD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10369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9D1241-46B1-3EB2-EDF7-B72424CC2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BNP-gap, arbetsmarknadsgap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64D8437-B187-F58F-10FE-496499963A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7605BE6-A327-BFBD-E2A5-B46C75CF4F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potentiellt arbetade timmar,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7E9FD1F-B442-31F4-F275-DE853FFFCA6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7888294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EAA5C5-4BFC-2962-264E-A170E50F6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BNP-gap, produktivitetsgap för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1D0B578-6F2C-A315-179A-BD42C16BE0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342B6D1-2060-AF5F-5CD9-60B0D70E4B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potentiell BNP respektive potentiell produktivitet för näringslivet,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6A97633-30F5-840C-8814-0358758943C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8085100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372334-D103-E677-5680-18B913FAE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Timlön i olika delar av ekonomin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4CB8E38-2AA3-419F-A86B-6834463D7F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A22B158-386E-9734-450A-F1FEFEBE71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Kalenderkorrigerad årstakt,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FCAF9CB-1090-FB4A-185B-C157D5F9765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589376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D6FCD6-5865-54E0-A1FD-2ED50176D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Löneförväntningar hos arbetsmarknadens parter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B757FB2-139D-8F87-46F9-24293FF5F8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B8EE513-B128-4478-9180-FBDCE4CFAB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Årstakt,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A26B7DE-5354-C749-4D3A-C1B313F0109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Kantar Sifo, </a:t>
            </a:r>
            <a:r>
              <a:rPr lang="sv-SE" dirty="0" err="1"/>
              <a:t>Macrobond</a:t>
            </a:r>
            <a:r>
              <a:rPr lang="sv-SE" dirty="0"/>
              <a:t>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2221988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AF7EA0-F1D4-1EB2-451D-A3F5CB2B2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Timlön enligt KL och NR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BF5AA0B-5BF7-05D7-C5E4-7E1E3E414C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A454F69-36F6-9297-B2C1-57E8DCA4E2C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437222B-0946-97F0-F0B7-A4BE5FC8AB2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Medlingsinstitutet,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0222996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78E5A5-8789-2911-8155-7FF42F780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Justerad enhetsarbetskostnad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CDE04BA-DC12-F3D5-D391-B01B8D798D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B17017E-06D1-1530-7BD1-DF5345B65D6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kalenderkorrigerade 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67D4A88-C112-34B0-B8C2-078BD7CC2EF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9958375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79F819-A978-79A7-9A50-22E29C0D0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A5BB498-1D66-2229-34F5-DFAE88E6CD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04AF7D9-BE15-7E48-C37A-3FD0C9E1C4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59428B6-247C-476C-9B95-D7FCA96C7E1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61461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9779C1-8BFC-3E97-775F-7AA2CC23D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syn på egen ekonomi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7A53A9D-AB04-C589-DDCF-207710DEE4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55FB82D-D77F-DFFE-8A1A-DB6E7EF615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Standardiserade avvikelser från medelvärde, utjämnade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E29150E-41BE-A3DB-CAA8-8990360CD0B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2731008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39897B-858F-846C-9A45-DEFE4132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Företagens prisförväntningar på tre månaders sikt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AB6EAB8-C5B4-6211-7E94-DB73D00CDC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Standardiserade nettotal,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19CAEBF-0148-14F7-317D-E7A350F4AAE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B2ABCD81-1011-E228-E9D1-9FA783891B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1155055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A5D9AC1-4A8E-6887-F52D-5CFE23E10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KPIF-inflationen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11B897F-F1EF-4966-D9A3-9A76BA4733A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Procentenheter respektive 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569B836-183B-EB1E-30E9-2B79E4504AF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F9FC7D98-FC10-CC4F-0B23-B073323A1E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9666" y="1419225"/>
            <a:ext cx="8231992" cy="4679950"/>
          </a:xfrm>
        </p:spPr>
      </p:pic>
    </p:spTree>
    <p:extLst>
      <p:ext uri="{BB962C8B-B14F-4D97-AF65-F5344CB8AC3E}">
        <p14:creationId xmlns:p14="http://schemas.microsoft.com/office/powerpoint/2010/main" val="655742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6290AA-C43B-ED2D-6F54-1FFFF3E6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Spotpris på el i Sverige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412CBE9-2444-518A-ACE7-7C87178A8E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75831BB-1B43-CC8A-E5E3-4AA0DA9C55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Öre per kilowattimme (kWh),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B4771F2-E07D-49FF-CBEE-C324B28ED4B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Nordpool,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1869766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43E40F-1818-88AD-57A8-66C52CF69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Livsmedelspris i KPI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FA9CACA-ED13-ACE8-E3F5-FD37860B8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9CF2D4-C731-EB05-B931-41F0273502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1980=100,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CC146EF-DC64-1469-2499-9E67D3D866E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019707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400581-0371-5028-994B-6AD4FE5EB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KPI och räntesatsindex i KPI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D6330D9-E88C-E719-8BA5-B0B7964AC2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3FED9FD-57EC-6865-B68C-5B22B50451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E804EF6-4A42-34C8-47F0-4F8CD5085B9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8616638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E85CCB-CEF6-BB95-632D-106FA64E5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Hyror och bostadsrättsavgifter i KPI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157CA91-C1B1-CC8F-03DA-A49162ECB5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8DC7CE2-3440-E73C-17EF-BAA357FF9E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5E88FF8-FD52-40DA-3275-D9005C5BB60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266122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C39804-8BD1-716C-447F-9C621BD44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sparande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57F74B4-1088-6D93-9C4D-96FF6BD0C5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1"/>
            <a:ext cx="8640000" cy="447171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46E7102-DD64-EE98-4432-84E28B6547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utjämnade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3B7BF62-48E9-8535-BC90-A81943AA6D7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220746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E6DED0-48AA-4DF2-CA1C-692704AC7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räntekostnader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E821D5A-ED88-2105-B215-1349B270D2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Procent av disponibel inkomst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7C1B1E1-CB09-5395-2898-C30BDA04F8F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SCB.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DCFA8E79-FEE8-DF02-7348-B6307D7D2B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634373"/>
            <a:ext cx="8658225" cy="4249654"/>
          </a:xfrm>
        </p:spPr>
      </p:pic>
    </p:spTree>
    <p:extLst>
      <p:ext uri="{BB962C8B-B14F-4D97-AF65-F5344CB8AC3E}">
        <p14:creationId xmlns:p14="http://schemas.microsoft.com/office/powerpoint/2010/main" val="1430762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35BDDF-60BE-4F54-944A-00D45D06D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1BBA2CD-2193-2FC7-AE0E-5DEE346066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F7AC4A5-669E-D29D-F0D6-F54A28B4232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749F8D0-CAE9-D8F0-EC96-8E9BD913691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813105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224005-786A-8722-8A85-A42C739D1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offentlig konsumtionstillväxt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5088954-B48B-EB3A-502F-A2FEE8E65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702DB6B-79E7-DD3A-9FAD-B9E0BC0D352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8AD68972-A432-304B-7112-B7CC2DBC63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18446"/>
            <a:ext cx="8658225" cy="4481507"/>
          </a:xfrm>
        </p:spPr>
      </p:pic>
    </p:spTree>
    <p:extLst>
      <p:ext uri="{BB962C8B-B14F-4D97-AF65-F5344CB8AC3E}">
        <p14:creationId xmlns:p14="http://schemas.microsoft.com/office/powerpoint/2010/main" val="1095379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3EC0DE-E964-C50A-E837-49F80311D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Fasta bruttoinvesteringar, bostäder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CB89B59-1AC9-599D-EC7B-20B520D82B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3CBA5C4-EA14-2C64-3044-B4BF3DF96B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0C2E3F3-0C30-4BCC-7C7A-189173C4A7A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87389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5C779A-5EDC-3F87-8D20-E9224C0FF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Offentliga investeringar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99A2529-F247-205C-7DA2-87054F066F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403773B-63EF-8816-A9C3-FB927BA7C9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kronor, fasta priser, bidrag i procent,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D606867-59EC-2D20-3DF7-D137DC94992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73664453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89A56725-9EAD-4F7D-8F54-652C11516FBD}" vid="{499A5A89-1B9A-4A77-9E37-10416F1D91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144</TotalTime>
  <Words>579</Words>
  <Application>Microsoft Office PowerPoint</Application>
  <PresentationFormat>Bredbild</PresentationFormat>
  <Paragraphs>107</Paragraphs>
  <Slides>35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35</vt:i4>
      </vt:variant>
    </vt:vector>
  </HeadingPairs>
  <TitlesOfParts>
    <vt:vector size="39" baseType="lpstr">
      <vt:lpstr>Arial</vt:lpstr>
      <vt:lpstr>Calibri</vt:lpstr>
      <vt:lpstr>Verdana</vt:lpstr>
      <vt:lpstr>ExternaPresentationer2</vt:lpstr>
      <vt:lpstr>BNP</vt:lpstr>
      <vt:lpstr>Hushållens konfidensindikator och hushållens konsumtion</vt:lpstr>
      <vt:lpstr>Hushållens syn på egen ekonomi</vt:lpstr>
      <vt:lpstr>Hushållens sparande</vt:lpstr>
      <vt:lpstr>Hushållens räntekostnader</vt:lpstr>
      <vt:lpstr>Offentlig konsumtion</vt:lpstr>
      <vt:lpstr>Bidrag till offentlig konsumtionstillväxt</vt:lpstr>
      <vt:lpstr>Fasta bruttoinvesteringar, bostäder</vt:lpstr>
      <vt:lpstr>Offentliga investeringar</vt:lpstr>
      <vt:lpstr>Exportorderingång i tillverkningsindustrin</vt:lpstr>
      <vt:lpstr>Industrins omdöme om exportorderstocken</vt:lpstr>
      <vt:lpstr>Produktion i näringslivet </vt:lpstr>
      <vt:lpstr>Nuläge och förväntad försäljningsvolym i handeln</vt:lpstr>
      <vt:lpstr>Förädlingsvärde i handeln</vt:lpstr>
      <vt:lpstr>Konfidensindikator och förädlingsvärde i byggindustrin</vt:lpstr>
      <vt:lpstr>Sysselsättningsgrad, 15–74 år, enligt AKU</vt:lpstr>
      <vt:lpstr>Nyanmälda och kvarstående lediga platser</vt:lpstr>
      <vt:lpstr>Varsel om uppsägning</vt:lpstr>
      <vt:lpstr>Bidrag till sysselsättningstillväxten (NR) </vt:lpstr>
      <vt:lpstr>Arbetsmarknadssituation</vt:lpstr>
      <vt:lpstr>Sysselsatta och arbetade timmar</vt:lpstr>
      <vt:lpstr>BNP-gap och resursutnyttjandeindikator</vt:lpstr>
      <vt:lpstr>BNP-gap, arbetsmarknadsgap</vt:lpstr>
      <vt:lpstr>BNP-gap, produktivitetsgap för näringslivet</vt:lpstr>
      <vt:lpstr>Timlön i olika delar av ekonomin</vt:lpstr>
      <vt:lpstr>Löneförväntningar hos arbetsmarknadens parter</vt:lpstr>
      <vt:lpstr>Timlön enligt KL och NR</vt:lpstr>
      <vt:lpstr>Justerad enhetsarbetskostnad i näringslivet</vt:lpstr>
      <vt:lpstr>Konsumentpriser</vt:lpstr>
      <vt:lpstr>Företagens prisförväntningar på tre månaders sikt</vt:lpstr>
      <vt:lpstr>Bidrag till KPIF-inflationen</vt:lpstr>
      <vt:lpstr>Spotpris på el i Sverige</vt:lpstr>
      <vt:lpstr>Livsmedelspris i KPI</vt:lpstr>
      <vt:lpstr>KPI och räntesatsindex i KPI</vt:lpstr>
      <vt:lpstr>Hyror och bostadsrättsavgifter i KPI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Rosmarie Andersson</dc:creator>
  <cp:lastModifiedBy>Rosmarie Andersson</cp:lastModifiedBy>
  <cp:revision>16</cp:revision>
  <dcterms:created xsi:type="dcterms:W3CDTF">2024-09-21T12:00:33Z</dcterms:created>
  <dcterms:modified xsi:type="dcterms:W3CDTF">2024-09-25T09:00:23Z</dcterms:modified>
</cp:coreProperties>
</file>