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2"/>
  </p:notesMasterIdLst>
  <p:sldIdLst>
    <p:sldId id="266" r:id="rId2"/>
    <p:sldId id="267" r:id="rId3"/>
    <p:sldId id="268" r:id="rId4"/>
    <p:sldId id="362" r:id="rId5"/>
    <p:sldId id="269" r:id="rId6"/>
    <p:sldId id="270" r:id="rId7"/>
    <p:sldId id="272" r:id="rId8"/>
    <p:sldId id="273" r:id="rId9"/>
    <p:sldId id="274" r:id="rId10"/>
    <p:sldId id="275" r:id="rId11"/>
    <p:sldId id="276" r:id="rId12"/>
    <p:sldId id="363" r:id="rId13"/>
    <p:sldId id="364" r:id="rId14"/>
    <p:sldId id="365" r:id="rId15"/>
    <p:sldId id="277" r:id="rId16"/>
    <p:sldId id="366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7" r:id="rId67"/>
    <p:sldId id="328" r:id="rId68"/>
    <p:sldId id="329" r:id="rId69"/>
    <p:sldId id="330" r:id="rId70"/>
    <p:sldId id="331" r:id="rId71"/>
    <p:sldId id="332" r:id="rId72"/>
    <p:sldId id="333" r:id="rId73"/>
    <p:sldId id="334" r:id="rId74"/>
    <p:sldId id="335" r:id="rId75"/>
    <p:sldId id="336" r:id="rId76"/>
    <p:sldId id="337" r:id="rId77"/>
    <p:sldId id="338" r:id="rId78"/>
    <p:sldId id="339" r:id="rId79"/>
    <p:sldId id="340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1" r:id="rId101"/>
  </p:sldIdLst>
  <p:sldSz cx="12192000" cy="6858000"/>
  <p:notesSz cx="6858000" cy="9144000"/>
  <p:defaultTextStyle>
    <a:defPPr>
      <a:defRPr lang="sv-SE"/>
    </a:defPPr>
    <a:lvl1pPr marL="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orient="horz" pos="781" userDrawn="1">
          <p15:clr>
            <a:srgbClr val="A4A3A4"/>
          </p15:clr>
        </p15:guide>
        <p15:guide id="3" orient="horz" pos="835" userDrawn="1">
          <p15:clr>
            <a:srgbClr val="A4A3A4"/>
          </p15:clr>
        </p15:guide>
        <p15:guide id="4" orient="horz" pos="3843" userDrawn="1">
          <p15:clr>
            <a:srgbClr val="A4A3A4"/>
          </p15:clr>
        </p15:guide>
        <p15:guide id="5" pos="212" userDrawn="1">
          <p15:clr>
            <a:srgbClr val="A4A3A4"/>
          </p15:clr>
        </p15:guide>
        <p15:guide id="6" pos="75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F2F2F2"/>
    <a:srgbClr val="D9D9D9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159" d="100"/>
          <a:sy n="159" d="100"/>
        </p:scale>
        <p:origin x="2628" y="138"/>
      </p:cViewPr>
      <p:guideLst>
        <p:guide orient="horz" pos="164"/>
        <p:guide orient="horz" pos="781"/>
        <p:guide orient="horz" pos="835"/>
        <p:guide orient="horz" pos="3843"/>
        <p:guide pos="212"/>
        <p:guide pos="75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CCD29-7DC1-40C9-B62D-90B786E53688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146B-41F7-4F63-A6FA-DBE5AE299C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693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36062" y="6116644"/>
            <a:ext cx="8534400" cy="316931"/>
          </a:xfrm>
        </p:spPr>
        <p:txBody>
          <a:bodyPr/>
          <a:lstStyle>
            <a:lvl1pPr marL="0" indent="0" algn="l">
              <a:buNone/>
              <a:defRPr b="1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namn på ansvarig(a) föredragshållare</a:t>
            </a:r>
          </a:p>
        </p:txBody>
      </p:sp>
      <p:sp>
        <p:nvSpPr>
          <p:cNvPr id="29" name="Rubrik 1"/>
          <p:cNvSpPr>
            <a:spLocks noGrp="1"/>
          </p:cNvSpPr>
          <p:nvPr>
            <p:ph type="title" hasCustomPrompt="1"/>
          </p:nvPr>
        </p:nvSpPr>
        <p:spPr>
          <a:xfrm>
            <a:off x="336064" y="274640"/>
            <a:ext cx="8444302" cy="418059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30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4" y="765180"/>
            <a:ext cx="8444302" cy="3603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Klicka här för lägga till underrubrik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DAD420AE-45A9-4DAD-8CE6-21675703806F}"/>
              </a:ext>
            </a:extLst>
          </p:cNvPr>
          <p:cNvGrpSpPr/>
          <p:nvPr userDrawn="1"/>
        </p:nvGrpSpPr>
        <p:grpSpPr>
          <a:xfrm>
            <a:off x="10869123" y="417637"/>
            <a:ext cx="1036322" cy="6246124"/>
            <a:chOff x="10869123" y="417637"/>
            <a:chExt cx="1036322" cy="6246124"/>
          </a:xfrm>
        </p:grpSpPr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239EC55-13C7-406C-8430-10D8A36149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9768" y="1281734"/>
              <a:ext cx="491141" cy="687597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49B89E01-CE11-479D-9097-B0A2DE7A0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2145830"/>
              <a:ext cx="483017" cy="681055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00EA9306-B466-464E-A2A9-B5F85295A3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6145" y="4725144"/>
              <a:ext cx="480917" cy="678094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021CA271-5F34-475E-9023-5B4008B79C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3009926"/>
              <a:ext cx="483017" cy="683470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CE02F084-547C-4EE8-8D65-7DA83F8102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5285" y="417637"/>
              <a:ext cx="491141" cy="694764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B07E1A32-37EE-47F4-8942-5D09BE7666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9123" y="5569527"/>
              <a:ext cx="1036322" cy="1094234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DCF27615-62AB-4F8E-B8BB-BBAC821054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9768" y="3861888"/>
              <a:ext cx="491167" cy="694764"/>
            </a:xfrm>
            <a:prstGeom prst="rect">
              <a:avLst/>
            </a:prstGeom>
          </p:spPr>
        </p:pic>
      </p:grpSp>
      <p:sp>
        <p:nvSpPr>
          <p:cNvPr id="25" name="Platshållare för text 7">
            <a:extLst>
              <a:ext uri="{FF2B5EF4-FFF2-40B4-BE49-F238E27FC236}">
                <a16:creationId xmlns:a16="http://schemas.microsoft.com/office/drawing/2014/main" id="{551A79A3-B732-4526-803B-A54A7EFD6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3988" y="2132856"/>
            <a:ext cx="10457777" cy="144016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sv-SE" dirty="0"/>
              <a:t>Klicka här för lägga till underrubrik</a:t>
            </a:r>
          </a:p>
        </p:txBody>
      </p:sp>
    </p:spTree>
    <p:extLst>
      <p:ext uri="{BB962C8B-B14F-4D97-AF65-F5344CB8AC3E}">
        <p14:creationId xmlns:p14="http://schemas.microsoft.com/office/powerpoint/2010/main" val="325280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39"/>
            <a:ext cx="8658000" cy="5040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6061" y="1418802"/>
            <a:ext cx="8658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3" y="836777"/>
            <a:ext cx="8658000" cy="504000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6063" y="6116644"/>
            <a:ext cx="8658000" cy="624731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202152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6062" y="274640"/>
            <a:ext cx="5382000" cy="504000"/>
          </a:xfrm>
        </p:spPr>
        <p:txBody>
          <a:bodyPr>
            <a:noAutofit/>
          </a:bodyPr>
          <a:lstStyle>
            <a:lvl1pPr>
              <a:defRPr b="1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1413296"/>
            <a:ext cx="5382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text 7"/>
          <p:cNvSpPr>
            <a:spLocks noGrp="1"/>
          </p:cNvSpPr>
          <p:nvPr>
            <p:ph type="body" sz="quarter" idx="13" hasCustomPrompt="1"/>
          </p:nvPr>
        </p:nvSpPr>
        <p:spPr>
          <a:xfrm>
            <a:off x="336064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4" hasCustomPrompt="1"/>
          </p:nvPr>
        </p:nvSpPr>
        <p:spPr>
          <a:xfrm>
            <a:off x="335360" y="6012000"/>
            <a:ext cx="5382000" cy="720000"/>
          </a:xfrm>
        </p:spPr>
        <p:txBody>
          <a:bodyPr>
            <a:noAutofit/>
          </a:bodyPr>
          <a:lstStyle>
            <a:lvl1pPr marL="0" indent="0" algn="l">
              <a:buNone/>
              <a:defRPr sz="1200" b="0" baseline="0">
                <a:solidFill>
                  <a:srgbClr val="4D4D4D"/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Skriv anmärkning eller källa, etc.</a:t>
            </a:r>
          </a:p>
        </p:txBody>
      </p:sp>
      <p:sp>
        <p:nvSpPr>
          <p:cNvPr id="10" name="Platshållare för innehåll 2"/>
          <p:cNvSpPr>
            <a:spLocks noGrp="1"/>
          </p:cNvSpPr>
          <p:nvPr>
            <p:ph idx="15"/>
          </p:nvPr>
        </p:nvSpPr>
        <p:spPr>
          <a:xfrm>
            <a:off x="5879976" y="1413296"/>
            <a:ext cx="5382000" cy="468000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text 7"/>
          <p:cNvSpPr>
            <a:spLocks noGrp="1"/>
          </p:cNvSpPr>
          <p:nvPr>
            <p:ph type="body" sz="quarter" idx="16" hasCustomPrompt="1"/>
          </p:nvPr>
        </p:nvSpPr>
        <p:spPr>
          <a:xfrm>
            <a:off x="5879976" y="836712"/>
            <a:ext cx="5382000" cy="504056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sv-SE" dirty="0"/>
              <a:t>Underrubrik</a:t>
            </a:r>
          </a:p>
        </p:txBody>
      </p:sp>
      <p:sp>
        <p:nvSpPr>
          <p:cNvPr id="14" name="Platshållare för text 7"/>
          <p:cNvSpPr>
            <a:spLocks noGrp="1"/>
          </p:cNvSpPr>
          <p:nvPr>
            <p:ph type="body" sz="quarter" idx="17" hasCustomPrompt="1"/>
          </p:nvPr>
        </p:nvSpPr>
        <p:spPr>
          <a:xfrm>
            <a:off x="5886651" y="279504"/>
            <a:ext cx="5382000" cy="504000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rgbClr val="4D4D4D"/>
                </a:solidFill>
                <a:latin typeface="+mj-lt"/>
              </a:defRPr>
            </a:lvl1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8" hasCustomPrompt="1"/>
          </p:nvPr>
        </p:nvSpPr>
        <p:spPr>
          <a:xfrm>
            <a:off x="5904000" y="6012000"/>
            <a:ext cx="5382000" cy="7200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rgbClr val="4D4D4D"/>
                </a:solidFill>
              </a:defRPr>
            </a:lvl1pPr>
          </a:lstStyle>
          <a:p>
            <a:r>
              <a:rPr lang="sv-SE" dirty="0"/>
              <a:t>Skriv anmärkning eller källa, etc.</a:t>
            </a:r>
          </a:p>
        </p:txBody>
      </p:sp>
    </p:spTree>
    <p:extLst>
      <p:ext uri="{BB962C8B-B14F-4D97-AF65-F5344CB8AC3E}">
        <p14:creationId xmlns:p14="http://schemas.microsoft.com/office/powerpoint/2010/main" val="1633248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a utan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 hasCustomPrompt="1"/>
          </p:nvPr>
        </p:nvSpPr>
        <p:spPr>
          <a:xfrm>
            <a:off x="336061" y="274640"/>
            <a:ext cx="8658000" cy="922115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35360" y="1319217"/>
            <a:ext cx="8658000" cy="47740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790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6C8EF11-F98C-9303-A222-EEC53BD6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1ABBD-061A-408A-96B4-9E88FB77E5E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638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14368" y="6093304"/>
            <a:ext cx="658296" cy="66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36064" y="274639"/>
            <a:ext cx="8444302" cy="933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77632" y="1319218"/>
            <a:ext cx="8002734" cy="512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36063" y="6453189"/>
            <a:ext cx="1240052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333333"/>
                </a:solidFill>
              </a:defRPr>
            </a:lvl1pPr>
          </a:lstStyle>
          <a:p>
            <a:fld id="{C3A2019E-6387-4EE7-9D57-BB56FA1D45AA}" type="datetimeFigureOut">
              <a:rPr lang="sv-SE" smtClean="0"/>
              <a:pPr/>
              <a:t>2026-09-29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576113" y="6453189"/>
            <a:ext cx="9615518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rgbClr val="333333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1191633" y="6453189"/>
            <a:ext cx="728785" cy="4048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333333"/>
                </a:solidFill>
              </a:defRPr>
            </a:lvl1pPr>
          </a:lstStyle>
          <a:p>
            <a:fld id="{2ED046C0-1CA2-4C04-85DE-8D258BC54A8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459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</p:sldLayoutIdLst>
  <p:txStyles>
    <p:titleStyle>
      <a:lvl1pPr algn="l" defTabSz="914423" rtl="0" eaLnBrk="1" latinLnBrk="0" hangingPunct="1">
        <a:spcBef>
          <a:spcPct val="0"/>
        </a:spcBef>
        <a:buNone/>
        <a:defRPr sz="1800" b="1" kern="1200">
          <a:solidFill>
            <a:srgbClr val="4D4D4D"/>
          </a:solidFill>
          <a:latin typeface="+mj-lt"/>
          <a:ea typeface="+mj-ea"/>
          <a:cs typeface="+mj-cs"/>
        </a:defRPr>
      </a:lvl1pPr>
    </p:titleStyle>
    <p:bodyStyle>
      <a:lvl1pPr marL="180980" indent="-180980" algn="l" defTabSz="91442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1pPr>
      <a:lvl2pPr marL="361959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333333"/>
          </a:solidFill>
          <a:latin typeface="+mn-lt"/>
          <a:ea typeface="+mn-ea"/>
          <a:cs typeface="+mn-cs"/>
        </a:defRPr>
      </a:lvl2pPr>
      <a:lvl3pPr marL="535001" indent="-173042" algn="l" defTabSz="914423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rgbClr val="333333"/>
          </a:solidFill>
          <a:latin typeface="+mn-lt"/>
          <a:ea typeface="+mn-ea"/>
          <a:cs typeface="+mn-cs"/>
        </a:defRPr>
      </a:lvl3pPr>
      <a:lvl4pPr marL="715981" indent="-180980" algn="l" defTabSz="9144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rgbClr val="333333"/>
          </a:solidFill>
          <a:latin typeface="+mn-lt"/>
          <a:ea typeface="+mn-ea"/>
          <a:cs typeface="+mn-cs"/>
        </a:defRPr>
      </a:lvl4pPr>
      <a:lvl5pPr marL="896960" indent="-180980" algn="l" defTabSz="914423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63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text, handskrift, Teckensnitt, Grafik&#10;&#10;AI-genererat innehåll kan vara felaktigt.">
            <a:extLst>
              <a:ext uri="{FF2B5EF4-FFF2-40B4-BE49-F238E27FC236}">
                <a16:creationId xmlns:a16="http://schemas.microsoft.com/office/drawing/2014/main" id="{B234E092-0F00-4983-4D7D-F7BC3BB0F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3AD48081-CD90-5B44-4C2C-CA69CBC1217C}"/>
              </a:ext>
            </a:extLst>
          </p:cNvPr>
          <p:cNvSpPr txBox="1"/>
          <p:nvPr/>
        </p:nvSpPr>
        <p:spPr>
          <a:xfrm>
            <a:off x="503001" y="715220"/>
            <a:ext cx="8461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Diagrambilaga</a:t>
            </a:r>
            <a:br>
              <a:rPr lang="sv-SE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sv-SE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Konjunkturläget</a:t>
            </a:r>
            <a:endParaRPr lang="sv-SE" sz="2400" dirty="0">
              <a:solidFill>
                <a:schemeClr val="bg1"/>
              </a:solidFill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323F79F-20AD-0BA6-9373-BD6B0EC65AE7}"/>
              </a:ext>
            </a:extLst>
          </p:cNvPr>
          <p:cNvSpPr txBox="1"/>
          <p:nvPr/>
        </p:nvSpPr>
        <p:spPr>
          <a:xfrm>
            <a:off x="503001" y="1536717"/>
            <a:ext cx="8461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September 2026</a:t>
            </a: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2" name="Platshållare för innehåll 5" descr="En bild som visar text, Teckensnitt, symbol, logotyp&#10;&#10;Automatiskt genererad beskrivning">
            <a:extLst>
              <a:ext uri="{FF2B5EF4-FFF2-40B4-BE49-F238E27FC236}">
                <a16:creationId xmlns:a16="http://schemas.microsoft.com/office/drawing/2014/main" id="{1EB02BCE-1BD4-078D-4353-BEBBD2A9C6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150" y="4885560"/>
            <a:ext cx="1479185" cy="156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3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A894D8-FB59-DA3B-9EB2-C3D56F920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Råoljepris, Brent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9D12E1A-B5E5-C729-E93D-AB59BE8B3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373"/>
            <a:ext cx="8658225" cy="4249654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C19892-7DA1-8301-A7E3-DC45CB39A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Dollar per fat,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CD06482-3962-9CC2-6E23-2DE83833701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US Energy Information Administration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99968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F39A04-CEAE-EAEF-9E42-48DD6372A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Barometerindikatorn och BNP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59EB1C8-31F7-E537-1A04-6660BB0228E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medelvärde=100, månadsvärden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53828DA-2B19-0A38-C8F6-C9024B07DD9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C4818185-5B11-2DA4-BEB9-EA96DFC3B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</p:spTree>
    <p:extLst>
      <p:ext uri="{BB962C8B-B14F-4D97-AF65-F5344CB8AC3E}">
        <p14:creationId xmlns:p14="http://schemas.microsoft.com/office/powerpoint/2010/main" val="1562311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3C1682-625D-BDAD-09B3-8B048740D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BNP per capita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ED16BF7-A4BC-F048-39C1-CA94B251A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6B8CB2F-144D-E0C9-46A1-074A04982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8FD2D5F-D477-07A0-F3B1-B98F52D9184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753652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6180DC-A0E8-A015-1834-143A2323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Importjusterat bidrag till BNP-tillväxten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3F50ADF-7BBE-55D1-BE6D-D84C5D887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D1D183-C75A-29CD-6A7A-390B6BA37E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226B3C6-FC99-FBFA-10DC-57F100B0B80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41512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FF2BB9-57C9-1616-3E2A-205B9AF21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konfidensindikator och hushållens konsumtion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217B016-FB0F-F375-7CAA-55CB475F6C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7303863-AD63-8F27-5636-5FF52A1F70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medelvärde=100, säsongsrensade månadsvärden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3C23990-7260-1498-6519-49C59F648AE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93817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5E92C96-BE56-6458-8E6C-703999C5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9516426-1604-FC70-EBA6-98851EAB0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E550D6C-33FA-3809-1CAB-471BD6A3AC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 respektive procent av potentiell arbetskraft,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F89E176-4976-DDB5-FD34-C087776BEB1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3833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245D26-9604-F1D5-D4E4-48BE0019F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BNP-gap, produktivitetsgap för näringslivet och sysselsättningsgap enligt NR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8314911-6E61-4F68-4087-CDC937B85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EF21420-8705-5714-C538-3EC43EB649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5FBFC631-3B2F-1E77-719F-1266B70AA86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281401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867254-01BB-C8EA-0CCA-ABD39988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KPIF-inflation med konstant skatt och subventioner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FD4E1B3-2FB4-3E1E-A261-4A0A7C11A3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Årlig procentuell förändring,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0417684-CCEB-54E5-5B70-2D1E682B95A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E137DFD9-0F11-A2A4-8F22-F34004BDD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</p:spTree>
    <p:extLst>
      <p:ext uri="{BB962C8B-B14F-4D97-AF65-F5344CB8AC3E}">
        <p14:creationId xmlns:p14="http://schemas.microsoft.com/office/powerpoint/2010/main" val="1682110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533C38-A2C7-6498-3D3F-D95A3326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Styrränta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2ED2FD2-8269-ADF0-A397-197413064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14AC75-9D6C-229B-A740-D486663A4A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Procent, månads- respektive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BEE39D3-3BC9-47CE-959A-1D5A853B2FE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Nasdaq OMX, Riksbanken,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65594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73CDF1-06A4-640B-B77E-B09094C0F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Strukturellt sparande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F9DAB90-B253-D7E3-D96C-66C7BFC9A7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89DC65-07A2-407F-0872-5A8812F62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potentiell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521CB1F-9E91-5892-453C-D86637FE8D4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06815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398AE7-93BF-8ACC-8F3F-DCF8AA4C7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BNP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F57114D-AA7D-29ED-55D1-4E54B3D0E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44485F6-27B2-C365-7173-C643C4B53A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5EF2F82F-99F4-8904-F1D9-78D55F1C3E0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917634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99008-FA78-D050-0D05-246232F4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21A852-1568-4963-587E-639A87ECF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Produktivitet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F79104B-1B8F-F56E-BFCE-42B792D97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50A2099-C08B-8D42-FB17-C575A11A36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3960610-81CF-BCC8-FF56-BE62DC01FF8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9470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886A2-D9AE-3341-6470-910C83A7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8E74E9-4717-2B76-02C1-93E8B7C6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KPIF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E88966A-1C02-BC49-712E-5A2AC7167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7645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7E17826-5715-8A3C-ACFA-9D50E662B4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Årlig 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7D67C66-BE74-F472-09AB-E20B552D0AA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267441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987DA6-BBF0-ED01-9877-AB55798B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 i valda länder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6ACB051-67D5-859D-87BD-6C44DE762E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83DB89A-8BFC-B577-983F-41A9BFBF05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2019 kvartal 4=100, fasta priser,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6790FD0-3EC4-2086-69E7-AB6F46F4EE9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Nationella källor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982064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02DF0C-97D1-C1A4-1622-DB2464D4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BNP per capita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D1526EE-89F4-5CAB-52F1-9E1DADDF9D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622240-77FD-7126-4436-0C67A36C5D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Index 2019 kvartal 4=100, fasta priser,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AFCBBED-20B0-C933-3AD2-1819AE83D1F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 dirty="0"/>
              <a:t>Källor: Eurostat, BEA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382093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61DACB-F3FC-31BE-1AD5-D5BA3DED2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Konsumentpriser i valda länder och regioner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93A6192-3437-4D58-7C97-D2C46DB1E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09C6D7D-695A-B3CB-AF8C-440BA14A8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Årlig procentuell förändring,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DEE630E-4F47-E594-20B9-67496C8ADFF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Eurostat, Bureau of Labor Statistics, SCB, Macrobond,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212097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EEC5FE-3A82-6CBD-A637-2551F2AB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KIX-vägd BNP och svensk exportmarknad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DD8D1CA-9110-83E7-A6FF-559CDD33E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A4E26E-09CE-7C13-0EC9-58F5AF8DC5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CA2DB70-8AFF-EDB1-CB76-28F2B73C048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Nationella källor,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61476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C1262F-E84E-4467-B992-22C371277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Globala energipriser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6DF999F-AC79-1D5A-074F-98B9BE1CD1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7D8D50D-1172-5840-A283-482237EB0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USD,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E231AF9-1572-5845-8E06-61B8692BB6B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ICE,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0799725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7E2392-105F-18A7-E645-5E08944A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Råoljepris, Brent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A1B4E6E-F8EC-543A-B49C-4CAD6EC39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373"/>
            <a:ext cx="8658225" cy="4249654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EDC036-D5BE-35F5-F149-FA7E152200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Dollar per fat,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6BD58DA-047D-80F8-D8AA-A048D281F4A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US Energy Information Administration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876000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B3663E-A1B1-E1A4-5817-3978AB002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Sammanvägt inköpschefsindex i valda länder och regioner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A7E6900-A6BB-CAD5-56D3-37D3348D36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C4AD5D9-BF00-50AB-58A7-BB0514580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6EFFFC4-7550-687E-2635-09E1C127B6B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S&amp;P Global, J.P. Morgan och Macrobond.</a:t>
            </a:r>
          </a:p>
        </p:txBody>
      </p:sp>
    </p:spTree>
    <p:extLst>
      <p:ext uri="{BB962C8B-B14F-4D97-AF65-F5344CB8AC3E}">
        <p14:creationId xmlns:p14="http://schemas.microsoft.com/office/powerpoint/2010/main" val="1770411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BF51A-0647-346B-FBC1-5DE997057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1BB141E-63D9-88A2-A123-68DADAC894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9509CE-383C-D740-631A-12D1DCB0E0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arbetskraften, säsongsrensade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0B621C6-0D27-A66F-8609-F1D16204386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/>
              <a:t>Källor: Eurostat och Bureau of Labor Statistics.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4148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70EB0B-2704-D986-BE00-F6D921888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Styrräntor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631BCB6-F42F-D5B1-8CA3-4D19C564E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5F50B79-D7C1-5164-34B5-9DFC6931CD6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Procent, dagsvärden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5FA2992-B0FD-87BA-57C5-ECF5C22C9F1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n-US"/>
              <a:t>Källor: Bank of England, Bank of Japan, ECB, Federal Reserve, Norges Bank, Macrobond och Konjunkturinstitutet.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12856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88E23F-F46D-33CD-3D8D-44BDA986E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 i Sverige, Danmark, Finland och Norge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5960A61-28EE-11E5-A067-07D41D12FA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948213D-7868-2B74-897E-E4F0B74AE5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2019=100,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D66FF64-E1C3-4899-C903-D06BADF0A9D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Eurostat och Statistics Norway.</a:t>
            </a:r>
          </a:p>
        </p:txBody>
      </p:sp>
    </p:spTree>
    <p:extLst>
      <p:ext uri="{BB962C8B-B14F-4D97-AF65-F5344CB8AC3E}">
        <p14:creationId xmlns:p14="http://schemas.microsoft.com/office/powerpoint/2010/main" val="3602583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7A4FAA-A1AA-48A2-1719-5ADFFF9D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2A65417-E9E3-DA1F-CF33-3AA1D7E1D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5B725F6-9E3C-63BF-2B0E-AED4B70E9B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ECEF3A4-E55A-6BB0-7454-7D9532150FD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5298933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F17F5D-B8FE-AC38-A429-6151C38F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Importjusterat bidrag till BNP-tillväxten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3FD6A78-DD36-6B64-DC83-642B2412B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9C439C6-A552-E65D-4178-607B8956B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4D67633-F856-1142-1E1B-3336458B145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008453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295A31-D157-1219-CA85-CE1A3C35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Export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6C8564-EAFE-8B78-936A-64570B4737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4D2E420-07AB-8D45-C57B-59FE37B4BCA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2AAC245F-66DE-E012-7A58-E597397DC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72074"/>
          </a:xfrm>
        </p:spPr>
      </p:pic>
    </p:spTree>
    <p:extLst>
      <p:ext uri="{BB962C8B-B14F-4D97-AF65-F5344CB8AC3E}">
        <p14:creationId xmlns:p14="http://schemas.microsoft.com/office/powerpoint/2010/main" val="4002267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4921A8-E5FD-E0B6-70C2-7381CD5CF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Exportmarknad och export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38ABFD4-5FCB-B6DA-8408-A7749F7227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E876A02-AE77-4E79-1A79-987E83ECE0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fasta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3D1904E-4156-627C-5E75-357EE653BD0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073581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9F7ED-7C85-3649-1974-F7A985246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konfidensindikator och hushållens konsumtion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B5ADAEB-6658-9525-C26F-807C238820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6D62F40-6845-050D-272B-D5ABDDD6DB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medelvärde=100, säsongsrensade månadsvärden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0B63BE7-C361-1E71-8943-BFC43E61722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00529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6B40FC-3C3A-E7D6-3F46-43E6C11F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totala konsumtion och olika komponenter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8DC71A7-3172-075F-2193-505CA8B06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5578563-5785-6ED2-1159-74C38A7A7F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2023=100, fasta priser, säsongsrensade kvartalsvärden. Inom parentes i etiketten komponentens andel av total konsumtion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03F7D5F-C916-BA0C-D979-A30C312B034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7990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4E2CED-54C1-0E86-1085-BAD1397B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skuldkvot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99FBCDC0-9EC3-2045-B70F-4767AFD00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95E5B7C-9723-C6C9-F4A6-C4A4C8FB65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disponibel inkomst,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1A18C11-BD51-9555-D4C3-82C6057E27C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23402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C306CC-7373-B907-AB73-6BAD50B51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konsumtion, real disponibel inkomst och eget sparande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8F33AC0-BEB9-5517-CA33-8CFDB181A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0850DD-F1D4-27BE-C98B-FBAB80BD3E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 av disponibel inkomst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52472E4-9888-8749-3F31-C02FC361272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105679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641373-5C68-F3DA-612A-D7B59800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Bidrag till offentlig konsumtionstillväxt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DF1A0DE-0980-51FE-2647-C2BD4D898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0C74BA-34BB-2FA6-7C98-77D5EDD581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666AD44-AF2B-C984-7B8D-9E1E1BDE51D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2886609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8DE5EB-30B8-D93E-D1EF-E61C084B9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Fasta bruttoinvesteringar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F4A76A7-9A84-40C4-5738-2509241C1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709" y="1419225"/>
            <a:ext cx="8639907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D6472A1-DF86-D8EA-D304-2FD5E509BA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priser, bidrag i procent,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805E0AC-BF85-67DA-FEA9-ACBABB3D99F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993233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2145C5-8B3D-18F2-E860-3407BD909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Industrins investeringsandel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A38E9CA-EC9D-4801-3F11-D1A69B081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366B177-693A-7A67-485F-DE2DA22B4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industrins förädlingsvärde, löpande priser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00CC739-2DD3-073A-9AEA-F3C928C9121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64495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E00B86-2AF9-B23A-9C4C-80AF5C1D2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Fasta bruttoinvesteringar, bostäder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08C84E5-055D-6C70-3040-D28CC2327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ACF37E-7A86-03B2-EA21-F0BEB5BDFE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 respektive 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1CF3B45-7297-4F0F-EEA6-D8703778586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8385860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CB0B26-747A-509D-F8D4-E98B624E5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Import SPIN 262 (datorer samt kringutrustning)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837EA58-203D-CCDE-1590-37665AE73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83A2D4B-6F32-8DD9-B679-DA3708224A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Miljoner kronor,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666AEE6-78A8-6B70-37CA-8CE30C07B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SCB.</a:t>
            </a:r>
          </a:p>
        </p:txBody>
      </p:sp>
    </p:spTree>
    <p:extLst>
      <p:ext uri="{BB962C8B-B14F-4D97-AF65-F5344CB8AC3E}">
        <p14:creationId xmlns:p14="http://schemas.microsoft.com/office/powerpoint/2010/main" val="22863724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78868C-6D1E-142E-8EC2-063C5340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Tjänstebranscherna exkl. bostäders investeringar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721E67-1E3E-081F-6B42-B9128A0536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Kvartalsvärden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0F5706C-923B-43AB-B64F-5342DBED5AF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863B9332-EAEE-30EB-D6CC-D8F4D73BA3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</p:spTree>
    <p:extLst>
      <p:ext uri="{BB962C8B-B14F-4D97-AF65-F5344CB8AC3E}">
        <p14:creationId xmlns:p14="http://schemas.microsoft.com/office/powerpoint/2010/main" val="2333623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A69DDA-9AD9-DC99-0071-5ADB3274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Offentliga investeringar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01BC432-CC9E-E4F0-D12C-0783AEA433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A0C26A7-FD51-EE21-BBF5-6CB9031C34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priser, bidrag i procent,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2E67819-1CC7-BD59-9229-B697462AE37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081807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3AC30A-3536-DC1C-5B4D-5632785DB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Produktion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E54F467-108E-3275-580A-B7FB6F800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30CB069-E5B9-D938-A211-596B107605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2023=100, fasta priser,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55F8818-E893-4F49-DBCA-0B939A16855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430883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D87065-0562-829A-8CE2-A8E9FF77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Produktivitet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DBDCADB-AF38-759A-B079-80A62F9F9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96B125D-495E-7ACC-CE09-70CE28883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Kronor per timme, fasta priser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6B738EA-5584-895F-E8AD-F41A7E03DEC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099990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337FB4-3840-9D08-0B91-DAD8DBAF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Konfidensindikatorer för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F8AFBD4-F480-090B-0280-50933010F1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9A21A4-5D0D-9545-F739-984B19211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Index, medelvärde=100, säsongsrensade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8B4EC46-0927-3420-3829-7AE652C051F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01882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6ED68D-D008-CC09-3148-B87ED8413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Sysselsatta enligt AKU och NR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3CC4FD8-7E77-D2F6-1B48-BF909C671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FF6A856-371A-F810-7DC7-1FDFF2BA16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E11F351-05BB-EBE9-137D-9AB73BC548E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72211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B48E1A-E09F-FB38-43F7-98BC9CD1E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Anställningsplaner och brist på arbetskraft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431483D-699D-E533-26A9-690FD01F9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1142D27-B050-C8DA-596F-BFA7AD797D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Nettotal respektive andel ja-svar, säsongsrensade månads- respektive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69AAACB-5D25-EBB3-768E-590CFE3550B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115600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14483A-FE16-DE37-B44C-51FF434B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Bidrag till sysselsättningstillväxten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C3B4F9C-8919-285B-105F-F75B0D9270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procentenheter, faktiska årsvärden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7A3A35B-98B0-DB72-05C9-7BEEA39F179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5D8E7E93-53C6-5E75-A598-E13D777B7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28" y="1419225"/>
            <a:ext cx="8237268" cy="4679950"/>
          </a:xfrm>
        </p:spPr>
      </p:pic>
    </p:spTree>
    <p:extLst>
      <p:ext uri="{BB962C8B-B14F-4D97-AF65-F5344CB8AC3E}">
        <p14:creationId xmlns:p14="http://schemas.microsoft.com/office/powerpoint/2010/main" val="12053903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CDC868-D881-4395-1BC1-025BC1A92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Arbetslöshet enligt AKU (15–74 år) och BAS (16–64 år)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AF35409-6AB6-F7C4-AD10-3FB3EB550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097350-43B0-6AFB-1853-D64F24AA7B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FDFAE8A-2D89-D3D9-7974-9FB2D01D39D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79601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2899FD-3B62-B962-17DB-FCB6B150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Arbetslöshet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F376E9C-6A70-5C90-008A-AF06A4555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A0ED4C-3824-BCC3-A90A-58E05C98F4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 respektive procent av potentiell arbetskraft,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EB1C31A-CCEE-8118-D1F3-54C8B4BCC19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0229292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7A4952-11B7-B573-7961-FA5E622AF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BNP-gap, produktivitetsgap för näringslivet och sysselsättningsgap enligt NR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8BF98DB-2E3E-17BA-A239-041C5BF39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45BB392-2C81-C6F7-908B-E4B164E14F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55004A76-7A8E-37BB-73E6-6D70CCEF93B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609114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91E214-C0B1-5094-DD8E-6400BCDF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Potentiell produktivitet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81B9A24-EB3A-625C-4C37-44F87CF627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2747230-DB9A-FCB7-DA74-E200F76F09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Årsdata, 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9A6B0F9-1B1D-4517-D97C-5E2BF412302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9965369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AC910F-D545-EC77-2413-0F372F027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Kapacitetsutnyttjande inom tillverkningsindustrin och resursutnyttjande inom tjänstesektorn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F965202-F819-9CC0-A291-738EABBD1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7AD3FC3-6E33-790D-90DA-05DD1DEADA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Standardiserade och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14042AD-73F2-D7BB-4A55-85A88AC980C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319963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A41271-E5BD-E1FD-3056-4224F1A17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Produktivitet i fastighetsverksamhet (småhus, fritidshus och fastighetsförvaltning)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DD0A4D0-A79D-154F-8DAA-E1D141C7BD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373"/>
            <a:ext cx="8658225" cy="4249654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B757B3A-BAA1-03C8-F3FA-CF0E15946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100-tals kronor per timme,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C58E57D9-3D09-24DD-FE7B-E7A7E7D0C28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8370995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C4B028-C5AE-5FD3-2BE0-55724B428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Förädlingsvärde samt bidrag från bruttoproduktion och insatsförbrukning för fastighetsverksamhet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C597142-1041-18BF-E1D8-39B144EA6F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FD6B4F-2F64-88D8-7655-D269F9103F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bidrag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0DB5F1E-39E4-5E34-3001-9C1C42504FE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092134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124A57-3720-340B-220F-82429681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Timlön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913D3D1-90AE-9765-589C-0814F696B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3309E33-E593-F932-A998-D7EC167B41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142AEF0-BBB1-3CB3-5714-DB09F4A3B48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Medlingsinstitutet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11883335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F7E1FA-77CD-BDB7-B034-CEA9888E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Timlön i olika delar av ekonomin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3396BD-905A-5344-7E02-E19BC53B87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43E9C5E-D86A-4AA4-531A-65BE3A3C3C7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Medlingsinstitutet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51D02E31-EBF9-12A9-94DF-9F8F98373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468556"/>
          </a:xfrm>
        </p:spPr>
      </p:pic>
    </p:spTree>
    <p:extLst>
      <p:ext uri="{BB962C8B-B14F-4D97-AF65-F5344CB8AC3E}">
        <p14:creationId xmlns:p14="http://schemas.microsoft.com/office/powerpoint/2010/main" val="5087880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4B9646-723B-EDCF-FD12-941439AE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Justerad enhetsarbetskostnad i näringslivet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EFF9E9E-DCE7-C275-CC4E-8CC10909E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1BAF9C-AA59-BEC8-913E-62ACF94AD3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kalenderkorrigerade 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08C8500-87D8-35B9-CBB1-A79759ED7C5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8141876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E5E880-0224-8909-8DE0-C862E436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Bruttovinstandel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951F9DF-65DD-92A4-DF77-BF56DAF3B9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1307DBA-9998-318B-598B-F3CEDD969DD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563BD9B2-76D9-53CC-C519-60D8E4FE50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4684250"/>
          </a:xfrm>
        </p:spPr>
      </p:pic>
    </p:spTree>
    <p:extLst>
      <p:ext uri="{BB962C8B-B14F-4D97-AF65-F5344CB8AC3E}">
        <p14:creationId xmlns:p14="http://schemas.microsoft.com/office/powerpoint/2010/main" val="4780272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9DD213-D0E2-0C8D-644E-ACEADC0C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Kapitalavkastning och riskfri ränta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915AA3-43B8-36E0-1F05-41A0916433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6A333AD-ABF2-1944-871C-BF5C324D10B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950E2118-1B8E-8437-1885-DCB59FE3DD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799" y="1524000"/>
            <a:ext cx="8640000" cy="5136608"/>
          </a:xfrm>
        </p:spPr>
      </p:pic>
    </p:spTree>
    <p:extLst>
      <p:ext uri="{BB962C8B-B14F-4D97-AF65-F5344CB8AC3E}">
        <p14:creationId xmlns:p14="http://schemas.microsoft.com/office/powerpoint/2010/main" val="36956347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8B6F02-F10B-16A4-F874-C4C48646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Bruttovinstandel och nettovinstandel, näringslivet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5ED4DC-CC89-60B5-E9BD-B93A747205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förädlingsvärdet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30F44A9-3AC5-8712-616B-06837078007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182FC0BF-8902-E322-5C95-E549BF5E5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</p:spTree>
    <p:extLst>
      <p:ext uri="{BB962C8B-B14F-4D97-AF65-F5344CB8AC3E}">
        <p14:creationId xmlns:p14="http://schemas.microsoft.com/office/powerpoint/2010/main" val="24420414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16DB3-DD9D-9D18-1E6E-D9776DAC9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KPIF-inflation med konstant skatt och subventioner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100E5B3-177A-0842-AB3A-D120251D6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080D21-A629-062A-83FE-FAC5CC3333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Årlig procentuell förändring,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655EFCA-5ABC-3922-93A9-087D7E13628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933982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1BE388-8C20-48D3-9223-DEC2306BB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Marginal mellan drivmedel vid pump och råoljepris (Brent)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421CA74-4637-6E5B-C970-648E3AA4C0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F49F389-1962-E493-84F0-B8D0CA506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Kronor per liter exklusive skatt,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1A3E16B-6ABB-3241-4A77-84E1230B7A2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OK-Q8,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8108623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12E8BF-7D4B-4395-3017-3D1190AC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Konsumentpriser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8ABA0201-FD98-6A32-724D-39BE956BA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A2EC17A-6420-C242-D487-B80101C45D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Årlig procentuell förändring,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CC87F3A-B618-5B24-D3B4-E1AEEA38BAD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6908000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2F470D-D43B-C859-0A5F-22B21A96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Terminspris vete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3DDC6E4-7AA2-AA6B-4BC4-3321D3D0DA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382950-5402-ACD2-9123-AF0C94B90E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Euro per ton vete för kommande leverans i Frankrike, dagsvärden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E12CB52-04C1-C59C-798B-D0385568085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Euronext och Macrobond.</a:t>
            </a:r>
          </a:p>
        </p:txBody>
      </p:sp>
    </p:spTree>
    <p:extLst>
      <p:ext uri="{BB962C8B-B14F-4D97-AF65-F5344CB8AC3E}">
        <p14:creationId xmlns:p14="http://schemas.microsoft.com/office/powerpoint/2010/main" val="6464437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69333-2F9A-1B7F-0A55-6918B6EFD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Livsmedelspriser i KPI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A5611303-FE6D-6B15-558F-DEA1FA5EC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8D1935E-FE4C-E770-733B-6DCB37502B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2020=100,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3E9EC24-83A8-5D48-F6B2-2F241FEB58F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6504096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9DECAD-33F0-CB87-2B0D-C7DD2F4B8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Importjusterat bidrag till BNP-tillväxten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AD13837-12FC-4A1F-82C3-2F7A455A8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550" y="1419225"/>
            <a:ext cx="8638225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9C7362-19B9-C8F3-9D22-E8C87091A6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respektive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D3A081CE-0366-160B-B6B5-C71FAE1AC78A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6692963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113C3C-4571-4613-EC12-833643639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BNP-gap och arbetsmarknadsgap i Sverige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DE64A0E-899B-D51F-0FEB-8F15E1681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E6227BF-F485-D139-D884-A32D1F0068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potentiell BNP respektive potentiellt arbetade timmar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068A9B1-24E7-6718-7B19-372C6C1296D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Källa: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4489255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469740-739C-2153-3B59-A013B209F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Inflation, KPIF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1D92709-540C-E8F5-63AE-4056A0F84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634830"/>
            <a:ext cx="8658225" cy="424874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E9AE66-CE23-4BED-7EFC-5BD71D4D77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07DF9F8-7E1E-D44D-2B5A-3B6F3FC45AA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1951621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82A7B-0D9B-702E-0D91-2BE6499CA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Styrränta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C6D7DE-3A3B-B97D-E431-00DFF80E6F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Procent, månads- respektive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A052BA9-648B-3E78-EA97-7910A92827E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Nasdaq OMX, Riksbanken, Macrobond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FBC23E78-399C-200A-2B7B-250301D4E2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</p:spTree>
    <p:extLst>
      <p:ext uri="{BB962C8B-B14F-4D97-AF65-F5344CB8AC3E}">
        <p14:creationId xmlns:p14="http://schemas.microsoft.com/office/powerpoint/2010/main" val="27858190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3AADCA-6051-8DCA-8930-F0CE1CE74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Kronans effektiva växelkurs (KIX)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7ED49EA-8A6A-2726-5F91-50C3A986E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DD4D14A-5EB8-570C-C9EA-891B90A25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1992-11-18=100, månadsvärden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CE8334A-36D0-D2B2-C71C-4457269A562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Riksbanken, Macrobond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4059605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1B72C1-C465-0980-7DDA-C1A5C134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Offentliga förvaltningens finansiella sparande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F327A93-A691-4D9B-EB01-7B23CF1398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2528CA-3FC7-B3DD-1A9B-40AA26E962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 respektive potentiell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E7D753E-A151-F962-B012-D575E9271D8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6623632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80EA96-718B-0DB7-45BA-1CC92B9D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Offentliga förvaltningens inkomster och utgifter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423F6B9-7381-CE72-E0B1-3A9091586D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3315BAA-FDDE-52ED-5D18-F8D1FDC4B5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7E11A81-1F51-8B93-6CF1-B22FCE938AD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7931138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6D2D76-D822-231E-AACA-FF84BD50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Strukturellt sparande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ED98514-67E5-F18E-3608-5D9B05BB3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F2FB0F5-8D0A-4832-C058-6F9B0F378F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potentiell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7449793-7C61-C47B-5BB3-C58A4A54506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2328809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5644FE-EAE2-5739-BB6F-ADC8BF64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Maastrichtskuld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EB4BA9A1-86B4-AD2D-5C49-7FCEA4C66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5BB459A-642E-75BD-D832-03A4304FF7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 respektive 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FD116DC-AA48-F936-B788-6198850836DD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5328407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DEBC6E-3C7E-E8A3-83B8-B35B3CE4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Finansiellt sparande i staten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7DABE43-E192-B221-1F62-9737FDA7D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31B6BDB-1C0E-09E2-3132-76D6518E51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BB040D8-2AD9-65D8-1D2E-516815C828C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14031811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B54998-C3D2-89FF-AD6E-2BC72A6C1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Skattekvoten och statens skatteinkomster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68B2DC3-0A7E-17AE-1EFA-4FB53A6981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8E07D8B-1149-E986-650D-E6E61659A2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B0B96DB-3B0F-A217-5BA1-140DD779E39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41218627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232A42-B454-F464-D3C3-CD842AAF2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Utgifter i staten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3D67B13F-3B22-26C6-AD84-1011AEB965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0D30245-F7DC-96E9-45EF-D641C46140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07DA4AA-86CF-9CC2-6D8D-BC7F6A55EE1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0512897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5AEDA1-F5DC-3BF7-25BF-EB4F9BECC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Transfereringar från staten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F618F6EA-1537-3DB9-DB7D-CAD3C36E9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E8A617F-E74B-1FDC-CEDF-C9E8905082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39C88B30-02EB-0205-FF5F-4F098AF085E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2399783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C2ACBE-32A0-B720-89C7-FFD101FD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Sociala transfereringar från staten till hushåll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71E386B-B337-BBD6-D86B-D7DBCF782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264" y="1419225"/>
            <a:ext cx="8238797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38C2EB-7EDE-F71D-4328-7695CA78DB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12C61AE-18A0-162D-2432-0ED5E1ABBB4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85733149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1DAC4A-3195-0045-4FF2-8FC23E57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Utgiftstaket för staten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CCCBC83-5310-5CDD-8E40-B31A9379F0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9023" y="1419225"/>
            <a:ext cx="7873278" cy="46799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8F75E45-8BC1-DD94-1100-B34E2733A3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potentiell BNP respektive av takbegränsade utgifter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52AEB32-C650-BD41-6E0B-5B46441DB51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Ekonomistyrningsverket, Regeringen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99724042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A9A2AA-AE93-7E00-4DBF-F3EB6677F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Finansiellt sparande i kommunsektorn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580DBFDA-2780-41A9-3523-198222BA4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CBCB265-3DB2-78CE-8A7A-4525F4D2AB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DC45AC6-9A3B-DD5C-8326-61C9EAB6EE3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4958188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BBA0D5-1087-96E9-D4A3-D247B4D8D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Kommunsektorns primära inkomster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1B63678-42B9-7873-5583-C2781C3A4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0193FC-2A9C-A6A6-52B9-8319FB0FCB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21FC8D0-3DAD-2968-1B9F-77041E1FF10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6763770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0C987F-B6B2-3D11-22EF-4449D05A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Kommunsektorns primära utgifter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B573300E-BF90-A960-C7B6-D93326AFC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D76AE7F-A9E0-1B07-4142-C3F3DF51F5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612F57B-5A1E-3A63-9F1D-4DA39E650C4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12826687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4D3909-C251-0C18-904E-801F5BA64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Finansiellt sparande i ålderspensionssystemet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CD292E6-4F9C-0729-DBFA-4A41C5F63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4A5D399-860D-D01A-0FD4-1851B9A716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6413D5B-7248-37BE-491D-CA8F81E2C3D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352163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EA3671-FDC1-F6FF-CCDE-BE19D869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Inkomster från pensionsavgifter och utbetalda pensioner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5AA7441-F715-6D2B-9BE9-781FE00F19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1AFDC9-175A-002A-BC51-5E2509FB50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2787FC8E-8734-2B84-7487-AE54235A4DB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75424222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AC3B0E-C5DC-C528-E85C-74521C8B0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Utbetalda pensioner och följsamhetsindex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726C9D7D-D59C-E42E-719C-7231EFCFC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1D61959-6623-4829-5C32-199253A540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 och procentenheter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81F9192-F24E-A9B9-38A2-254934CF642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650084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EC4190-181A-69F6-3C6D-F4E55AC4A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Tillgångar och avkastning i ålderspensionssystemet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AF8FFEB-4D0D-D798-96FA-EE8B1DCED5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respektive 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D652934-B272-1943-C940-A11AA11D055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17" name="Platshållare för innehåll 16">
            <a:extLst>
              <a:ext uri="{FF2B5EF4-FFF2-40B4-BE49-F238E27FC236}">
                <a16:creationId xmlns:a16="http://schemas.microsoft.com/office/drawing/2014/main" id="{B3645B4A-445F-3AAF-9642-90A9173EB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18520161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A85242-436F-34E8-1451-8BF70805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Offentliga sektorns ränteutgifter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C0168F6B-7BD5-05A3-B6E8-6D68E5851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665"/>
            <a:ext cx="8658225" cy="4477069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1AD4D48-EB41-7957-D691-824141751D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EF19ADA-C81F-378B-F061-11F696829B1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Europeiska kommissionen (DG ECFIN) och Macrobond.</a:t>
            </a:r>
          </a:p>
        </p:txBody>
      </p:sp>
    </p:spTree>
    <p:extLst>
      <p:ext uri="{BB962C8B-B14F-4D97-AF65-F5344CB8AC3E}">
        <p14:creationId xmlns:p14="http://schemas.microsoft.com/office/powerpoint/2010/main" val="11140218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5679EB-4639-5FB8-2235-D098486A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konfidensindikator och hushållens konsumtion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5F2E939-1E19-F95A-0FCC-401015687F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6485F6-B6D3-1F26-65A1-F74CD5318C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Index medelvärde=100, säsongsrensade månadsvärden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EC4676CF-A95D-6EB8-E46B-AF5BA148745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18855418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915997-FAAA-EBF8-80C2-B137EE7B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Fasta bruttoinvesteringar, bostäder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5EB4DBF-5C88-B6BE-0860-0CCE65187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6D30AE-BBC1-4740-E516-4A450840F4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Miljarder kronor, fasta priser respektive procentuell förändring, säsongsrensade kvartalsvärden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BC26A45C-7F3B-BE43-701E-6C239714ACC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06469693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6B00E4-5357-B2E1-6846-9475CC9D8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Osäkerhetsintervall för BNP-prognosen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4B76D081-8905-A307-B5B3-B3491F0A1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0973268-1FCC-7528-864E-1345041D57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2F4DD65-FD9C-B53C-80E8-05D4AB8EAB7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9861382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1B0C51-4F4D-C434-09E8-4AB1D051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Osäkerhetsintervall för arbetslöshetsprognosen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6A829E79-30CE-CC28-6C4B-5CA688E1E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A100DD-0B11-BE7E-F6C8-7521F2F528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DA1D451-9637-C011-4CCB-555D6429C674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22553792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A357CE-206A-803F-152F-88DD122AE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Osäkerhetsintervall för inflationsprognosen, KPIF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12243BB3-884F-3918-92E6-BC7F6FF82E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550" y="1520209"/>
            <a:ext cx="8658225" cy="4477982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7869081-3940-0A45-8A3E-2584866665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91A2E190-B0B3-33CB-F605-597647214EC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sv-SE"/>
              <a:t>Källor: SCB och Konjunkturinstitutet.</a:t>
            </a:r>
          </a:p>
        </p:txBody>
      </p:sp>
    </p:spTree>
    <p:extLst>
      <p:ext uri="{BB962C8B-B14F-4D97-AF65-F5344CB8AC3E}">
        <p14:creationId xmlns:p14="http://schemas.microsoft.com/office/powerpoint/2010/main" val="332749120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5161FB-708A-3883-2321-CB25F9614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Riksbankens styrränta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5CF174B-D234-F0FA-95F7-0F7DE41785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Procent, årsgenomsnitt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B909FDD-937A-FB54-FF6A-15515AF3757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Riksbanken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F2F6FB99-90D6-61F0-0E15-F9B96338C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407934325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58FFD5-D29E-B958-5609-1B0AF6F83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KPIF-inflation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73CB34D-FE05-D715-6095-9911CFE1BA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113F2FA2-7ED7-8699-C343-90673CF1FFC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6773D574-FCF2-33CD-A6CA-6BB7B7DAE8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22016705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ED5A20-B133-974B-316F-C1FDE14F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Hushållens konsumtion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81D4B4E-409C-8DBB-99D1-17D5A11260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fasta priser, kalenderkorrigerade 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78F4A228-9F70-8B90-6B34-79CFF51D5AAF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28DE918E-D6AB-3219-7FF1-7D2CC72982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163489143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FC839E-00D7-4BF4-BEAA-AE73B9F1D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Investeringar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08DFC73-64BC-8575-FDD8-FBD7C8719A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fasta priser, kalenderkorrigerade 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A966015C-8B2C-C072-83A0-0BD56F07A9D7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8F37D34F-31C4-759F-3F64-FE2A6C0C2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321960110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6CB98E-DFDF-CB31-F125-C2F8019A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Nettoexport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10BAD97-6C4F-6519-C1D0-1557FEA751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0E2A5774-574D-A2CB-951D-E967C014AF49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5C026CEC-B31D-A3EC-0BA5-6D93438F6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107915437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3369D0-20D9-9CF2-560E-CD7C43700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Svensk BNP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F15CBAD-879B-3B96-4E06-9B0B74573E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förändring, fasta priser, kalenderkorrigerade värden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45C3C95-3FB7-5429-47EE-30DA9EA9C9A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3A92BD52-6B7E-F411-AF4E-642996603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377765533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CE5C5A-5418-F4DD-B2BE-70A5CCCFE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Timlön i hela ekonomin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15DE0A-F965-2D6C-C4F9-A992652106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Procentuell förändring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B157F1A-4A28-870C-75F5-6C219C5DC72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Medlingsinstitutet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5B221557-39E3-7B26-82BC-9FDDFA565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15436364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274A89-8820-5B91-1ECD-4BB86057D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Arbetslöshet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ACCB8D6-3442-FFBE-33E0-8F554AF797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/>
              <a:t>Procent av arbetskraften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E62BB68-E5F2-2CA4-896B-B0990C17C14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99B6A801-C4B4-002C-A84F-6C242E9BB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14563582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FA5CD-E05F-DD2E-2F19-DECF57E77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83B17C-F4B7-9FF7-AEB8-3C21A5C9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Maastrichtskuld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C68E405-F45D-7FE5-B25E-202B3831E9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Procent av BNP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F3D2F0C7-3D3B-CCAF-C8AC-F034FC3B6C2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endParaRPr lang="sv-SE" dirty="0"/>
          </a:p>
          <a:p>
            <a:r>
              <a:rPr lang="sv-SE" dirty="0"/>
              <a:t>Källor: SCB och Konjunkturinstitutet.</a:t>
            </a:r>
          </a:p>
        </p:txBody>
      </p:sp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1FAE13BC-3B19-9C31-142E-B05D5E860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0" y="1524000"/>
            <a:ext cx="8640000" cy="4911906"/>
          </a:xfrm>
        </p:spPr>
      </p:pic>
    </p:spTree>
    <p:extLst>
      <p:ext uri="{BB962C8B-B14F-4D97-AF65-F5344CB8AC3E}">
        <p14:creationId xmlns:p14="http://schemas.microsoft.com/office/powerpoint/2010/main" val="2636765921"/>
      </p:ext>
    </p:extLst>
  </p:cSld>
  <p:clrMapOvr>
    <a:masterClrMapping/>
  </p:clrMapOvr>
</p:sld>
</file>

<file path=ppt/theme/theme1.xml><?xml version="1.0" encoding="utf-8"?>
<a:theme xmlns:a="http://schemas.openxmlformats.org/drawingml/2006/main" name="ExternaPresentationer2">
  <a:themeElements>
    <a:clrScheme name="Konjunkturinstitutet">
      <a:dk1>
        <a:sysClr val="windowText" lastClr="000000"/>
      </a:dk1>
      <a:lt1>
        <a:sysClr val="window" lastClr="FFFFFF"/>
      </a:lt1>
      <a:dk2>
        <a:srgbClr val="024930"/>
      </a:dk2>
      <a:lt2>
        <a:srgbClr val="FBF0C6"/>
      </a:lt2>
      <a:accent1>
        <a:srgbClr val="00709E"/>
      </a:accent1>
      <a:accent2>
        <a:srgbClr val="84216B"/>
      </a:accent2>
      <a:accent3>
        <a:srgbClr val="AF1E2D"/>
      </a:accent3>
      <a:accent4>
        <a:srgbClr val="024930"/>
      </a:accent4>
      <a:accent5>
        <a:srgbClr val="C6A00C"/>
      </a:accent5>
      <a:accent6>
        <a:srgbClr val="568E14"/>
      </a:accent6>
      <a:hlink>
        <a:srgbClr val="0000FF"/>
      </a:hlink>
      <a:folHlink>
        <a:srgbClr val="800080"/>
      </a:folHlink>
    </a:clrScheme>
    <a:fontScheme name="Konjunkturinstitut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rnaPresentationerPRO.potx" id="{FAF29C2A-388F-4EAA-AD48-4B955718AC4F}" vid="{6ACF9E61-BE9D-4A32-B760-2F21ADA43FA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ExternaPresentationerPRO</Template>
  <TotalTime>116</TotalTime>
  <Words>1597</Words>
  <Application>Microsoft Office PowerPoint</Application>
  <PresentationFormat>Bredbild</PresentationFormat>
  <Paragraphs>309</Paragraphs>
  <Slides>100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100</vt:i4>
      </vt:variant>
    </vt:vector>
  </HeadingPairs>
  <TitlesOfParts>
    <vt:vector size="104" baseType="lpstr">
      <vt:lpstr>Arial</vt:lpstr>
      <vt:lpstr>Calibri</vt:lpstr>
      <vt:lpstr>Verdana</vt:lpstr>
      <vt:lpstr>ExternaPresentationer2</vt:lpstr>
      <vt:lpstr>PowerPoint-presentation</vt:lpstr>
      <vt:lpstr>Råoljepris, Brent</vt:lpstr>
      <vt:lpstr>Barometerindikatorn och BNP</vt:lpstr>
      <vt:lpstr>BNP per capita</vt:lpstr>
      <vt:lpstr>Importjusterat bidrag till BNP-tillväxten</vt:lpstr>
      <vt:lpstr>Hushållens konfidensindikator och hushållens konsumtion</vt:lpstr>
      <vt:lpstr>Arbetslöshet</vt:lpstr>
      <vt:lpstr>BNP-gap, produktivitetsgap för näringslivet och sysselsättningsgap enligt NR</vt:lpstr>
      <vt:lpstr>KPIF-inflation med konstant skatt och subventioner</vt:lpstr>
      <vt:lpstr>Styrränta</vt:lpstr>
      <vt:lpstr>Strukturellt sparande</vt:lpstr>
      <vt:lpstr>BNP</vt:lpstr>
      <vt:lpstr>Produktivitet</vt:lpstr>
      <vt:lpstr>KPIF</vt:lpstr>
      <vt:lpstr>BNP i valda länder</vt:lpstr>
      <vt:lpstr>BNP per capita</vt:lpstr>
      <vt:lpstr>Konsumentpriser i valda länder och regioner</vt:lpstr>
      <vt:lpstr>KIX-vägd BNP och svensk exportmarknad</vt:lpstr>
      <vt:lpstr>Globala energipriser</vt:lpstr>
      <vt:lpstr>Råoljepris, Brent</vt:lpstr>
      <vt:lpstr>Sammanvägt inköpschefsindex i valda länder och regioner</vt:lpstr>
      <vt:lpstr>Arbetslöshet</vt:lpstr>
      <vt:lpstr>Styrräntor</vt:lpstr>
      <vt:lpstr>BNP i Sverige, Danmark, Finland och Norge</vt:lpstr>
      <vt:lpstr>BNP</vt:lpstr>
      <vt:lpstr>Importjusterat bidrag till BNP-tillväxten</vt:lpstr>
      <vt:lpstr>Export</vt:lpstr>
      <vt:lpstr>Exportmarknad och export</vt:lpstr>
      <vt:lpstr>Hushållens konfidensindikator och hushållens konsumtion</vt:lpstr>
      <vt:lpstr>Hushållens totala konsumtion och olika komponenter</vt:lpstr>
      <vt:lpstr>Hushållens skuldkvot</vt:lpstr>
      <vt:lpstr>Hushållens konsumtion, real disponibel inkomst och eget sparande</vt:lpstr>
      <vt:lpstr>Bidrag till offentlig konsumtionstillväxt</vt:lpstr>
      <vt:lpstr>Fasta bruttoinvesteringar</vt:lpstr>
      <vt:lpstr>Industrins investeringsandel</vt:lpstr>
      <vt:lpstr>Fasta bruttoinvesteringar, bostäder</vt:lpstr>
      <vt:lpstr>Import SPIN 262 (datorer samt kringutrustning)</vt:lpstr>
      <vt:lpstr>Tjänstebranscherna exkl. bostäders investeringar</vt:lpstr>
      <vt:lpstr>Offentliga investeringar</vt:lpstr>
      <vt:lpstr>Produktion i näringslivet</vt:lpstr>
      <vt:lpstr>Produktivitet i näringslivet</vt:lpstr>
      <vt:lpstr>Konfidensindikatorer för näringslivet</vt:lpstr>
      <vt:lpstr>Sysselsatta enligt AKU och NR</vt:lpstr>
      <vt:lpstr>Anställningsplaner och brist på arbetskraft i näringslivet</vt:lpstr>
      <vt:lpstr>Bidrag till sysselsättningstillväxten</vt:lpstr>
      <vt:lpstr>Arbetslöshet enligt AKU (15–74 år) och BAS (16–64 år)</vt:lpstr>
      <vt:lpstr>Arbetslöshet</vt:lpstr>
      <vt:lpstr>BNP-gap, produktivitetsgap för näringslivet och sysselsättningsgap enligt NR</vt:lpstr>
      <vt:lpstr>Potentiell produktivitet näringslivet</vt:lpstr>
      <vt:lpstr>Kapacitetsutnyttjande inom tillverkningsindustrin och resursutnyttjande inom tjänstesektorn</vt:lpstr>
      <vt:lpstr>Produktivitet i fastighetsverksamhet (småhus, fritidshus och fastighetsförvaltning)</vt:lpstr>
      <vt:lpstr>Förädlingsvärde samt bidrag från bruttoproduktion och insatsförbrukning för fastighetsverksamhet</vt:lpstr>
      <vt:lpstr>Timlön</vt:lpstr>
      <vt:lpstr>Timlön i olika delar av ekonomin</vt:lpstr>
      <vt:lpstr>Justerad enhetsarbetskostnad i näringslivet</vt:lpstr>
      <vt:lpstr>Bruttovinstandel</vt:lpstr>
      <vt:lpstr>Kapitalavkastning och riskfri ränta</vt:lpstr>
      <vt:lpstr>Bruttovinstandel och nettovinstandel, näringslivet</vt:lpstr>
      <vt:lpstr>KPIF-inflation med konstant skatt och subventioner</vt:lpstr>
      <vt:lpstr>Marginal mellan drivmedel vid pump och råoljepris (Brent)</vt:lpstr>
      <vt:lpstr>Konsumentpriser</vt:lpstr>
      <vt:lpstr>Terminspris vete</vt:lpstr>
      <vt:lpstr>Livsmedelspriser i KPI</vt:lpstr>
      <vt:lpstr>Importjusterat bidrag till BNP-tillväxten</vt:lpstr>
      <vt:lpstr>BNP-gap och arbetsmarknadsgap i Sverige</vt:lpstr>
      <vt:lpstr>Inflation, KPIF</vt:lpstr>
      <vt:lpstr>Styrränta</vt:lpstr>
      <vt:lpstr>Kronans effektiva växelkurs (KIX)</vt:lpstr>
      <vt:lpstr>Offentliga förvaltningens finansiella sparande</vt:lpstr>
      <vt:lpstr>Offentliga förvaltningens inkomster och utgifter</vt:lpstr>
      <vt:lpstr>Strukturellt sparande</vt:lpstr>
      <vt:lpstr>Maastrichtskuld</vt:lpstr>
      <vt:lpstr>Finansiellt sparande i staten</vt:lpstr>
      <vt:lpstr>Skattekvoten och statens skatteinkomster</vt:lpstr>
      <vt:lpstr>Utgifter i staten</vt:lpstr>
      <vt:lpstr>Transfereringar från staten</vt:lpstr>
      <vt:lpstr>Sociala transfereringar från staten till hushåll</vt:lpstr>
      <vt:lpstr>Utgiftstaket för staten</vt:lpstr>
      <vt:lpstr>Finansiellt sparande i kommunsektorn</vt:lpstr>
      <vt:lpstr>Kommunsektorns primära inkomster</vt:lpstr>
      <vt:lpstr>Kommunsektorns primära utgifter</vt:lpstr>
      <vt:lpstr>Finansiellt sparande i ålderspensionssystemet</vt:lpstr>
      <vt:lpstr>Inkomster från pensionsavgifter och utbetalda pensioner</vt:lpstr>
      <vt:lpstr>Utbetalda pensioner och följsamhetsindex</vt:lpstr>
      <vt:lpstr>Tillgångar och avkastning i ålderspensionssystemet</vt:lpstr>
      <vt:lpstr>Offentliga sektorns ränteutgifter</vt:lpstr>
      <vt:lpstr>Hushållens konfidensindikator och hushållens konsumtion</vt:lpstr>
      <vt:lpstr>Fasta bruttoinvesteringar, bostäder</vt:lpstr>
      <vt:lpstr>Osäkerhetsintervall för BNP-prognosen</vt:lpstr>
      <vt:lpstr>Osäkerhetsintervall för arbetslöshetsprognosen</vt:lpstr>
      <vt:lpstr>Osäkerhetsintervall för inflationsprognosen, KPIF</vt:lpstr>
      <vt:lpstr>Riksbankens styrränta</vt:lpstr>
      <vt:lpstr>KPIF-inflation</vt:lpstr>
      <vt:lpstr>Hushållens konsumtion</vt:lpstr>
      <vt:lpstr>Investeringar</vt:lpstr>
      <vt:lpstr>Nettoexport</vt:lpstr>
      <vt:lpstr>Svensk BNP</vt:lpstr>
      <vt:lpstr>Timlön i hela ekonomin</vt:lpstr>
      <vt:lpstr>Arbetslöshet</vt:lpstr>
      <vt:lpstr>Maastrichtskuld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Rosmarie Andersson</dc:creator>
  <cp:lastModifiedBy>Rosmarie Andersson</cp:lastModifiedBy>
  <cp:revision>5</cp:revision>
  <dcterms:created xsi:type="dcterms:W3CDTF">2026-09-25T13:03:50Z</dcterms:created>
  <dcterms:modified xsi:type="dcterms:W3CDTF">2026-09-29T09:08:23Z</dcterms:modified>
</cp:coreProperties>
</file>