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2" r:id="rId2"/>
    <p:sldId id="314" r:id="rId3"/>
    <p:sldId id="260" r:id="rId4"/>
    <p:sldId id="258" r:id="rId5"/>
    <p:sldId id="271" r:id="rId6"/>
    <p:sldId id="281" r:id="rId7"/>
    <p:sldId id="278" r:id="rId8"/>
    <p:sldId id="263" r:id="rId9"/>
    <p:sldId id="300" r:id="rId10"/>
    <p:sldId id="634" r:id="rId11"/>
    <p:sldId id="325" r:id="rId12"/>
    <p:sldId id="257" r:id="rId13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69843" autoAdjust="0"/>
  </p:normalViewPr>
  <p:slideViewPr>
    <p:cSldViewPr showGuides="1">
      <p:cViewPr varScale="1">
        <p:scale>
          <a:sx n="57" d="100"/>
          <a:sy n="57" d="100"/>
        </p:scale>
        <p:origin x="1680" y="62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761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545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316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598" lvl="1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5599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030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5420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397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745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9976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32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9475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3146B-41F7-4F63-A6FA-DBE5AE299C1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424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chemeClr val="tx1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chemeClr val="tx1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C8EF11-F98C-9303-A222-EEC53BD60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1ABBD-061A-408A-96B4-9E88FB77E5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5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7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49" r:id="rId5"/>
    <p:sldLayoutId id="2147483665" r:id="rId6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inomhus, möbler, skärmbild, dator&#10;&#10;Automatiskt genererad beskrivning">
            <a:extLst>
              <a:ext uri="{FF2B5EF4-FFF2-40B4-BE49-F238E27FC236}">
                <a16:creationId xmlns:a16="http://schemas.microsoft.com/office/drawing/2014/main" id="{C6FAC14A-70FE-A80B-CDD2-66E345AA3D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AD48081-CD90-5B44-4C2C-CA69CBC1217C}"/>
              </a:ext>
            </a:extLst>
          </p:cNvPr>
          <p:cNvSpPr txBox="1"/>
          <p:nvPr/>
        </p:nvSpPr>
        <p:spPr>
          <a:xfrm>
            <a:off x="503003" y="3934670"/>
            <a:ext cx="8461829" cy="923330"/>
          </a:xfrm>
          <a:prstGeom prst="rect">
            <a:avLst/>
          </a:prstGeom>
          <a:noFill/>
          <a:effectLst>
            <a:outerShdw blurRad="5080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Lönebildningsrapporten 2024</a:t>
            </a:r>
          </a:p>
          <a:p>
            <a:endParaRPr lang="sv-SE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v-SE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Avtalsrörelse efter historisk minskning av reallönerna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BB46F1FD-4123-27E8-EF9C-0CDB79AC06C8}"/>
              </a:ext>
            </a:extLst>
          </p:cNvPr>
          <p:cNvSpPr txBox="1"/>
          <p:nvPr/>
        </p:nvSpPr>
        <p:spPr>
          <a:xfrm>
            <a:off x="503003" y="5773448"/>
            <a:ext cx="8461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Thomas Eisensee, 22 oktober 2024</a:t>
            </a: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9" name="Platshållare för innehåll 5" descr="En bild som visar text, Teckensnitt, symbol, logotyp&#10;&#10;Automatiskt genererad beskrivning">
            <a:extLst>
              <a:ext uri="{FF2B5EF4-FFF2-40B4-BE49-F238E27FC236}">
                <a16:creationId xmlns:a16="http://schemas.microsoft.com/office/drawing/2014/main" id="{AF8FD0D7-787D-CD78-92F2-87BE959E7F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150" y="4885560"/>
            <a:ext cx="1479185" cy="156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8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D8AC6E-F124-4FF0-A040-AC211269A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1" y="274640"/>
            <a:ext cx="11112989" cy="504000"/>
          </a:xfrm>
        </p:spPr>
        <p:txBody>
          <a:bodyPr/>
          <a:lstStyle/>
          <a:p>
            <a:r>
              <a:rPr lang="sv-SE" dirty="0"/>
              <a:t>Sverige har en hög sysselsättningsgrad där ökningen de senaste åren drivs av utrikes födda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D19A5D35-E1F0-76D1-EA2F-EF0B1F4290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500" y="1524001"/>
            <a:ext cx="5058420" cy="445970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3A7437-1DB3-59A6-8501-E70084B81E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980637"/>
            <a:ext cx="5382000" cy="504056"/>
          </a:xfrm>
        </p:spPr>
        <p:txBody>
          <a:bodyPr/>
          <a:lstStyle/>
          <a:p>
            <a:r>
              <a:rPr lang="sv-SE" dirty="0"/>
              <a:t>Arbetskraftsdeltagande och sysselsättningsgrad, 20─64 år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6B4A49A-7CC6-1430-E11B-0B5E3E8C79C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Procent av befolkningen, 2023
Källor: Eurostat och Konjunkturinstitutet.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EEE5B62-C407-BA83-C635-FAD06C734B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Sysselsättningsgrad utrikes födda, 16─64 år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47EAD584-DC20-1F8D-97BB-82B3511C11E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/>
              <a:t>Procent av befolkningen
Källa: OECD.</a:t>
            </a:r>
          </a:p>
        </p:txBody>
      </p:sp>
      <p:pic>
        <p:nvPicPr>
          <p:cNvPr id="10" name="Platshållare för innehåll 10">
            <a:extLst>
              <a:ext uri="{FF2B5EF4-FFF2-40B4-BE49-F238E27FC236}">
                <a16:creationId xmlns:a16="http://schemas.microsoft.com/office/drawing/2014/main" id="{05A3E25B-57E3-2650-80D5-6656651B6408}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>
          <a:blip r:embed="rId4"/>
          <a:stretch>
            <a:fillRect/>
          </a:stretch>
        </p:blipFill>
        <p:spPr>
          <a:xfrm>
            <a:off x="5880100" y="1859565"/>
            <a:ext cx="5381625" cy="3786570"/>
          </a:xfrm>
        </p:spPr>
      </p:pic>
    </p:spTree>
    <p:extLst>
      <p:ext uri="{BB962C8B-B14F-4D97-AF65-F5344CB8AC3E}">
        <p14:creationId xmlns:p14="http://schemas.microsoft.com/office/powerpoint/2010/main" val="237951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B72E84-215C-24D6-74E7-8B1FD9B35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0" y="274639"/>
            <a:ext cx="9576363" cy="504000"/>
          </a:xfrm>
        </p:spPr>
        <p:txBody>
          <a:bodyPr/>
          <a:lstStyle/>
          <a:p>
            <a:r>
              <a:rPr lang="sv-SE" dirty="0"/>
              <a:t>Till skillnad från i andra länder – ingen tydlig nedgång i arbetslösheten bland utrikes födda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8B99B0E-3FBF-F1EE-A701-9ED7AC049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154A2D-A473-9912-BAC2-8D8610CFB3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Arbetslöshet utrikes födda, 16─64 år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92BD016-3720-3253-9DD2-840F27ADF94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Procent av arbetskraften
Källa: OECD.</a:t>
            </a:r>
          </a:p>
        </p:txBody>
      </p:sp>
    </p:spTree>
    <p:extLst>
      <p:ext uri="{BB962C8B-B14F-4D97-AF65-F5344CB8AC3E}">
        <p14:creationId xmlns:p14="http://schemas.microsoft.com/office/powerpoint/2010/main" val="35944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5C245-F700-430B-92FB-C4DB059F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1" y="274639"/>
            <a:ext cx="11304552" cy="504000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Avtalsrörelse </a:t>
            </a:r>
            <a:r>
              <a:rPr lang="sv-SE" dirty="0"/>
              <a:t>efter </a:t>
            </a:r>
            <a:r>
              <a:rPr lang="sv-SE" dirty="0">
                <a:solidFill>
                  <a:schemeClr val="tx1"/>
                </a:solidFill>
              </a:rPr>
              <a:t>historisk minskning av reallönerna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C2D4BE-D73D-4DE4-AC70-1CF81AB6F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Svensk ekonomi i lågkonjunktur och inflationen under målet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Produktiviteten avgörande för reallöneutvecklingen</a:t>
            </a:r>
          </a:p>
          <a:p>
            <a:endParaRPr lang="sv-SE" dirty="0"/>
          </a:p>
          <a:p>
            <a:r>
              <a:rPr lang="sv-SE" dirty="0"/>
              <a:t>En ökning i nominella löner på lång sikt på 3,5 procent per år vore förenlig med inflationsmålet</a:t>
            </a: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</a:t>
            </a:r>
            <a:r>
              <a:rPr lang="sv-SE" dirty="0">
                <a:solidFill>
                  <a:schemeClr val="tx1"/>
                </a:solidFill>
              </a:rPr>
              <a:t>plittrad bild av lönsamheten i näringslivet</a:t>
            </a:r>
          </a:p>
          <a:p>
            <a:endParaRPr lang="sv-SE" dirty="0"/>
          </a:p>
          <a:p>
            <a:r>
              <a:rPr lang="sv-SE" dirty="0"/>
              <a:t>A</a:t>
            </a:r>
            <a:r>
              <a:rPr lang="sv-SE" dirty="0">
                <a:solidFill>
                  <a:schemeClr val="tx1"/>
                </a:solidFill>
              </a:rPr>
              <a:t>rbetslösheten bland utrikes födda och individer med kortare utbildning hög i ett internationellt perspektiv</a:t>
            </a:r>
          </a:p>
          <a:p>
            <a:endParaRPr lang="sv-SE" dirty="0"/>
          </a:p>
          <a:p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9ED41F4-AA33-4742-812D-ED6A2BA2E1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6062" y="836777"/>
            <a:ext cx="11304553" cy="504000"/>
          </a:xfrm>
        </p:spPr>
        <p:txBody>
          <a:bodyPr/>
          <a:lstStyle/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EA4C9AC-CC01-438A-B113-48CD6087AEB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70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1A7461-63F1-AD22-6BAB-073F3CCD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ekonomi i lågkonjunktur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9152086-29F9-5457-D321-E2B5DD5576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BNP-gap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D6C5493-34EA-F6FB-5C41-69EBC5C47E1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Procent av potentiell BNP, säsongsrensade kvartalsvärden
Källa: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3206C026-176E-0F4E-C071-CE112CBF90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6550" y="1635772"/>
            <a:ext cx="8658225" cy="4246855"/>
          </a:xfrm>
          <a:prstGeom prst="rect">
            <a:avLst/>
          </a:prstGeom>
          <a:noFill/>
        </p:spPr>
      </p:pic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63AE0FE6-361B-A653-1833-317EF30C4408}"/>
              </a:ext>
            </a:extLst>
          </p:cNvPr>
          <p:cNvCxnSpPr>
            <a:cxnSpLocks/>
          </p:cNvCxnSpPr>
          <p:nvPr/>
        </p:nvCxnSpPr>
        <p:spPr>
          <a:xfrm>
            <a:off x="3215680" y="2234212"/>
            <a:ext cx="372520" cy="29265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id="{0296A71D-6C00-06EA-D535-B126696A67FE}"/>
              </a:ext>
            </a:extLst>
          </p:cNvPr>
          <p:cNvSpPr txBox="1"/>
          <p:nvPr/>
        </p:nvSpPr>
        <p:spPr>
          <a:xfrm>
            <a:off x="2207568" y="1890133"/>
            <a:ext cx="1524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B050"/>
                </a:solidFill>
              </a:rPr>
              <a:t>Högkonjunktur</a:t>
            </a:r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B35AB7DA-9CDA-B260-88B9-6ED876952164}"/>
              </a:ext>
            </a:extLst>
          </p:cNvPr>
          <p:cNvCxnSpPr>
            <a:cxnSpLocks/>
          </p:cNvCxnSpPr>
          <p:nvPr/>
        </p:nvCxnSpPr>
        <p:spPr>
          <a:xfrm flipV="1">
            <a:off x="5663952" y="3912243"/>
            <a:ext cx="72008" cy="4324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130B0418-37FA-D5B4-5779-F41FA0C493FE}"/>
              </a:ext>
            </a:extLst>
          </p:cNvPr>
          <p:cNvSpPr txBox="1"/>
          <p:nvPr/>
        </p:nvSpPr>
        <p:spPr>
          <a:xfrm>
            <a:off x="4920062" y="4344742"/>
            <a:ext cx="1487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FF0000"/>
                </a:solidFill>
              </a:rPr>
              <a:t>Lågkonjunktur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5E14C9B-08F8-9A12-D77B-69D659BDDDE8}"/>
              </a:ext>
            </a:extLst>
          </p:cNvPr>
          <p:cNvSpPr/>
          <p:nvPr/>
        </p:nvSpPr>
        <p:spPr>
          <a:xfrm>
            <a:off x="4583832" y="1777320"/>
            <a:ext cx="479628" cy="3419689"/>
          </a:xfrm>
          <a:prstGeom prst="rect">
            <a:avLst/>
          </a:prstGeom>
          <a:solidFill>
            <a:srgbClr val="B2B2B2">
              <a:alpha val="50196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13E4492-76C6-41B7-C801-222C32E45F10}"/>
              </a:ext>
            </a:extLst>
          </p:cNvPr>
          <p:cNvSpPr/>
          <p:nvPr/>
        </p:nvSpPr>
        <p:spPr>
          <a:xfrm>
            <a:off x="6238826" y="1776998"/>
            <a:ext cx="372520" cy="3419689"/>
          </a:xfrm>
          <a:prstGeom prst="rect">
            <a:avLst/>
          </a:prstGeom>
          <a:solidFill>
            <a:srgbClr val="B2B2B2">
              <a:alpha val="50196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515F372-6541-0BA4-FCA6-BBCD210BE29B}"/>
              </a:ext>
            </a:extLst>
          </p:cNvPr>
          <p:cNvSpPr txBox="1"/>
          <p:nvPr/>
        </p:nvSpPr>
        <p:spPr>
          <a:xfrm>
            <a:off x="4226112" y="1100139"/>
            <a:ext cx="12426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Avtalsrörelsen </a:t>
            </a:r>
          </a:p>
          <a:p>
            <a:pPr algn="ctr"/>
            <a:r>
              <a:rPr lang="sv-SE" sz="1100" dirty="0"/>
              <a:t>2022/2023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7246615-42D5-DAB3-5D3D-649A4376EA4C}"/>
              </a:ext>
            </a:extLst>
          </p:cNvPr>
          <p:cNvSpPr txBox="1"/>
          <p:nvPr/>
        </p:nvSpPr>
        <p:spPr>
          <a:xfrm>
            <a:off x="5786518" y="1100139"/>
            <a:ext cx="12426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dirty="0"/>
              <a:t>Avtalsrörelsen </a:t>
            </a:r>
          </a:p>
          <a:p>
            <a:pPr algn="ctr"/>
            <a:r>
              <a:rPr lang="sv-SE" sz="1100" dirty="0"/>
              <a:t>2024/2025</a:t>
            </a:r>
          </a:p>
        </p:txBody>
      </p:sp>
    </p:spTree>
    <p:extLst>
      <p:ext uri="{BB962C8B-B14F-4D97-AF65-F5344CB8AC3E}">
        <p14:creationId xmlns:p14="http://schemas.microsoft.com/office/powerpoint/2010/main" val="350842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F2548A-1097-3D1D-4878-8AF61D3A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Hög inflation har gröpt ur reallönerna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B14398-34A6-7DA4-C5EF-0DCD7FB6C9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Reallön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6EF971-ABF7-4A86-7C2E-0EE81724C8A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Index 1995=100, månadsvärden, beräknad med KPIF
Källa: Medlingsinstitutet, SCB och Konjunkturinstitutet</a:t>
            </a:r>
          </a:p>
          <a:p>
            <a:endParaRPr lang="sv-SE" dirty="0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559AA8D-5AAB-E354-973C-DD8B3C7E01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138509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27C035-4D79-4F0C-BEA1-3278E2C482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800" y="1008000"/>
            <a:ext cx="5382000" cy="504056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Produktivitet och reallöner i näringslivet</a:t>
            </a:r>
          </a:p>
          <a:p>
            <a:r>
              <a:rPr lang="sv-SE" dirty="0">
                <a:solidFill>
                  <a:schemeClr val="tx1"/>
                </a:solidFill>
              </a:rPr>
              <a:t>Index 2015=100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1959DCF-5A74-4905-B781-9D0B954C3E37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34800" y="6148800"/>
            <a:ext cx="5382000" cy="594000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Källor: SCB och konjunkturinstitutet.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29214A7-64E7-4178-904B-E171D4478BE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86000" y="1008000"/>
            <a:ext cx="5682608" cy="504056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Produktivitet och reallön (</a:t>
            </a:r>
            <a:r>
              <a:rPr lang="sv-SE" dirty="0"/>
              <a:t>b</a:t>
            </a:r>
            <a:r>
              <a:rPr lang="sv-SE" dirty="0">
                <a:solidFill>
                  <a:schemeClr val="tx1"/>
                </a:solidFill>
              </a:rPr>
              <a:t>eräknat med förädlingsvärdepris) </a:t>
            </a:r>
            <a:r>
              <a:rPr lang="sv-SE" dirty="0"/>
              <a:t>i näringslivet</a:t>
            </a:r>
          </a:p>
          <a:p>
            <a:r>
              <a:rPr lang="sv-SE" dirty="0">
                <a:solidFill>
                  <a:schemeClr val="tx1"/>
                </a:solidFill>
              </a:rPr>
              <a:t>Index 2015=100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8AB4750D-96B8-49CE-A6CF-FC030678F36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Källor: SCB och Konjunkturinstitutet.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D317899-712A-43E6-8A76-7C3B8F05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2" y="274640"/>
            <a:ext cx="10728490" cy="504000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Produktiviteten avgörande för reallöneutvecklingen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6BF84847-A858-4A8F-B632-5B8F78B96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799" y="1524000"/>
            <a:ext cx="5400000" cy="3798534"/>
          </a:xfrm>
        </p:spPr>
      </p:pic>
      <p:pic>
        <p:nvPicPr>
          <p:cNvPr id="17" name="Platshållare för innehåll 16">
            <a:extLst>
              <a:ext uri="{FF2B5EF4-FFF2-40B4-BE49-F238E27FC236}">
                <a16:creationId xmlns:a16="http://schemas.microsoft.com/office/drawing/2014/main" id="{D9B9B4AF-1C85-1F9B-FE75-95ADCFA85304}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>
          <a:blip r:embed="rId4"/>
          <a:stretch>
            <a:fillRect/>
          </a:stretch>
        </p:blipFill>
        <p:spPr>
          <a:xfrm>
            <a:off x="5885999" y="1524000"/>
            <a:ext cx="5400000" cy="3798534"/>
          </a:xfrm>
        </p:spPr>
      </p:pic>
    </p:spTree>
    <p:extLst>
      <p:ext uri="{BB962C8B-B14F-4D97-AF65-F5344CB8AC3E}">
        <p14:creationId xmlns:p14="http://schemas.microsoft.com/office/powerpoint/2010/main" val="313099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64FBF9-63C4-7CC2-CB6B-400093B0B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2" y="274640"/>
            <a:ext cx="10925914" cy="504000"/>
          </a:xfrm>
        </p:spPr>
        <p:txBody>
          <a:bodyPr/>
          <a:lstStyle/>
          <a:p>
            <a:r>
              <a:rPr lang="sv-SE" dirty="0"/>
              <a:t>Produktivitetstillväxten låg sedan finanskrisen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E68046FF-F81D-47C8-76D5-CAD0E7F64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800" y="1524000"/>
            <a:ext cx="5400000" cy="379949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15825D-A2C1-E63F-F86B-36B53A5B66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800" y="1008000"/>
            <a:ext cx="5382000" cy="504056"/>
          </a:xfrm>
        </p:spPr>
        <p:txBody>
          <a:bodyPr/>
          <a:lstStyle/>
          <a:p>
            <a:r>
              <a:rPr lang="sv-SE" dirty="0"/>
              <a:t>Faktisk och potentiell produktivitet i näringslivet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E98D0CC-3360-69A4-1EB2-9F2997CC74DD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34800" y="6148800"/>
            <a:ext cx="5382000" cy="594000"/>
          </a:xfrm>
        </p:spPr>
        <p:txBody>
          <a:bodyPr/>
          <a:lstStyle/>
          <a:p>
            <a:r>
              <a:rPr lang="sv-SE" dirty="0"/>
              <a:t>Kronor per timme, fasta priser, kvartalsvärden
Källor: SCB och Konjunkturinstitutet.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B533E23-CE78-8F57-2A91-93BF2A28FC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86000" y="1008000"/>
            <a:ext cx="5382000" cy="504056"/>
          </a:xfrm>
        </p:spPr>
        <p:txBody>
          <a:bodyPr/>
          <a:lstStyle/>
          <a:p>
            <a:r>
              <a:rPr lang="sv-SE" dirty="0"/>
              <a:t>Faktisk och potentiell produktivitetstillväxt i näringslivet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03797B1A-FF97-76CE-EE68-512CC55D4B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6000" y="6148800"/>
            <a:ext cx="5382000" cy="594296"/>
          </a:xfrm>
        </p:spPr>
        <p:txBody>
          <a:bodyPr/>
          <a:lstStyle/>
          <a:p>
            <a:r>
              <a:rPr lang="sv-SE" dirty="0"/>
              <a:t>Procentuell förändring
Källor: SCB och Konjunkturinstitutet.</a:t>
            </a:r>
          </a:p>
        </p:txBody>
      </p:sp>
      <p:pic>
        <p:nvPicPr>
          <p:cNvPr id="10" name="Platshållare för innehåll 12">
            <a:extLst>
              <a:ext uri="{FF2B5EF4-FFF2-40B4-BE49-F238E27FC236}">
                <a16:creationId xmlns:a16="http://schemas.microsoft.com/office/drawing/2014/main" id="{B362AF6F-512F-B68E-053A-F09137414D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6000" y="1524000"/>
            <a:ext cx="5400000" cy="379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5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, Publikation, Bokomslag, bok&#10;&#10;Automatiskt genererad beskrivning">
            <a:extLst>
              <a:ext uri="{FF2B5EF4-FFF2-40B4-BE49-F238E27FC236}">
                <a16:creationId xmlns:a16="http://schemas.microsoft.com/office/drawing/2014/main" id="{B0212940-9330-31BB-420B-A08A6F76BB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280" y="0"/>
            <a:ext cx="3175000" cy="6858000"/>
          </a:xfrm>
          <a:prstGeom prst="rect">
            <a:avLst/>
          </a:prstGeom>
        </p:spPr>
      </p:pic>
      <p:sp>
        <p:nvSpPr>
          <p:cNvPr id="2" name="Platshållare för innehåll 10">
            <a:extLst>
              <a:ext uri="{FF2B5EF4-FFF2-40B4-BE49-F238E27FC236}">
                <a16:creationId xmlns:a16="http://schemas.microsoft.com/office/drawing/2014/main" id="{AB7C65A7-9DB4-8E9C-38B5-86A1F225CC0A}"/>
              </a:ext>
            </a:extLst>
          </p:cNvPr>
          <p:cNvSpPr txBox="1">
            <a:spLocks/>
          </p:cNvSpPr>
          <p:nvPr/>
        </p:nvSpPr>
        <p:spPr>
          <a:xfrm>
            <a:off x="335360" y="1319217"/>
            <a:ext cx="8658000" cy="4774083"/>
          </a:xfrm>
          <a:prstGeom prst="rect">
            <a:avLst/>
          </a:prstGeom>
        </p:spPr>
        <p:txBody>
          <a:bodyPr/>
          <a:lstStyle>
            <a:lvl1pPr marL="180980" indent="-180980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361959" indent="-180980" algn="l" defTabSz="9144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535001" indent="-173042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715981" indent="-180980" algn="l" defTabSz="9144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896960" indent="-180980" algn="l" defTabSz="9144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63" indent="-228607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7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7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7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Produktivitetstillväxt på lång sikt uppgår till 1,6 procent per år</a:t>
            </a:r>
          </a:p>
          <a:p>
            <a:endParaRPr lang="sv-SE" dirty="0"/>
          </a:p>
          <a:p>
            <a:r>
              <a:rPr lang="sv-SE" dirty="0"/>
              <a:t>En tillväxt i förädlingsvärdepriset på lång sikt på 1,9 procent per år vore förenlig med inflationsmålet</a:t>
            </a:r>
          </a:p>
          <a:p>
            <a:endParaRPr lang="sv-SE" dirty="0"/>
          </a:p>
          <a:p>
            <a:r>
              <a:rPr lang="sv-SE" dirty="0"/>
              <a:t>Bedömning på lång sikt</a:t>
            </a:r>
          </a:p>
          <a:p>
            <a:pPr lvl="1"/>
            <a:r>
              <a:rPr lang="sv-SE" dirty="0"/>
              <a:t>Ej rekommendation för avtalsåren</a:t>
            </a:r>
          </a:p>
          <a:p>
            <a:pPr lvl="1"/>
            <a:r>
              <a:rPr lang="sv-SE" dirty="0"/>
              <a:t>Ingen syn på avtalsnivåer</a:t>
            </a:r>
          </a:p>
          <a:p>
            <a:pPr lvl="1"/>
            <a:r>
              <a:rPr lang="sv-SE" dirty="0"/>
              <a:t>Andra faktorer bör beaktas de närmsta åren</a:t>
            </a:r>
          </a:p>
          <a:p>
            <a:endParaRPr lang="sv-SE" dirty="0"/>
          </a:p>
        </p:txBody>
      </p:sp>
      <p:sp>
        <p:nvSpPr>
          <p:cNvPr id="3" name="Rubrik 9">
            <a:extLst>
              <a:ext uri="{FF2B5EF4-FFF2-40B4-BE49-F238E27FC236}">
                <a16:creationId xmlns:a16="http://schemas.microsoft.com/office/drawing/2014/main" id="{FAFEF526-4B5A-48D2-4F3F-5E02E4527422}"/>
              </a:ext>
            </a:extLst>
          </p:cNvPr>
          <p:cNvSpPr txBox="1">
            <a:spLocks/>
          </p:cNvSpPr>
          <p:nvPr/>
        </p:nvSpPr>
        <p:spPr>
          <a:xfrm>
            <a:off x="336061" y="274640"/>
            <a:ext cx="8658000" cy="922115"/>
          </a:xfrm>
          <a:prstGeom prst="rect">
            <a:avLst/>
          </a:prstGeom>
        </p:spPr>
        <p:txBody>
          <a:bodyPr/>
          <a:lstStyle>
            <a:lvl1pPr algn="l" defTabSz="914423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4D4D4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En ökning i nominella löner på lång sikt på 3,5 procent per år vore förenlig med inflationsmålet</a:t>
            </a:r>
          </a:p>
        </p:txBody>
      </p:sp>
    </p:spTree>
    <p:extLst>
      <p:ext uri="{BB962C8B-B14F-4D97-AF65-F5344CB8AC3E}">
        <p14:creationId xmlns:p14="http://schemas.microsoft.com/office/powerpoint/2010/main" val="24548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F6502A-E127-499E-0E70-457D8C28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2" y="274640"/>
            <a:ext cx="7848170" cy="504000"/>
          </a:xfrm>
        </p:spPr>
        <p:txBody>
          <a:bodyPr/>
          <a:lstStyle/>
          <a:p>
            <a:r>
              <a:rPr lang="sv-SE" dirty="0"/>
              <a:t>Splittrad bild av lönsamheten i näringslivet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01C011F9-68D0-AFD1-5504-D5ABB8E387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499" y="1524000"/>
            <a:ext cx="5400000" cy="379949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605BF8-FEED-AB46-A7E4-8A43ADA28A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800" y="1008000"/>
            <a:ext cx="5382000" cy="504056"/>
          </a:xfrm>
        </p:spPr>
        <p:txBody>
          <a:bodyPr/>
          <a:lstStyle/>
          <a:p>
            <a:r>
              <a:rPr lang="sv-SE" dirty="0"/>
              <a:t>Vinstandel i näringslivet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A9FA403-F92C-6634-D3F4-C546CEF35B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Procent av förädlingsvärdet
Källor: SCB och Konjunkturinstitutet.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C4E9618-DEE3-F529-99C4-894D883ADB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86000" y="1008000"/>
            <a:ext cx="5382000" cy="504056"/>
          </a:xfrm>
        </p:spPr>
        <p:txBody>
          <a:bodyPr/>
          <a:lstStyle/>
          <a:p>
            <a:r>
              <a:rPr lang="sv-SE" dirty="0"/>
              <a:t>Rörelsemarginal i näringslivet</a:t>
            </a:r>
          </a:p>
        </p:txBody>
      </p:sp>
      <p:pic>
        <p:nvPicPr>
          <p:cNvPr id="12" name="Platshållare för innehåll 12">
            <a:extLst>
              <a:ext uri="{FF2B5EF4-FFF2-40B4-BE49-F238E27FC236}">
                <a16:creationId xmlns:a16="http://schemas.microsoft.com/office/drawing/2014/main" id="{8FFB7CA2-832F-21ED-70F8-990040882F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6000" y="1524001"/>
            <a:ext cx="5400000" cy="3799499"/>
          </a:xfrm>
          <a:prstGeom prst="rect">
            <a:avLst/>
          </a:prstGeom>
        </p:spPr>
      </p:pic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75854762-1FF9-EE5F-5E9A-84833ABEB1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 dirty="0"/>
              <a:t>Procent av omsättningen, säsongsrensade kvartalsvärden respektive årsvärden
Källa: SCB.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5408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91EB2-439D-67FE-6AE7-5D4A36D7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062" y="274640"/>
            <a:ext cx="9360338" cy="504000"/>
          </a:xfrm>
        </p:spPr>
        <p:txBody>
          <a:bodyPr/>
          <a:lstStyle/>
          <a:p>
            <a:r>
              <a:rPr lang="sv-SE" dirty="0"/>
              <a:t>Högre insatsvarukostnader har drivit ner rörelsemarginalerna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5E326074-7BB9-09DF-839B-1D57E9340F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499" y="1524000"/>
            <a:ext cx="5400000" cy="379949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474E2F-AE96-68FF-579F-F1274627D0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Rörelsemarginal i näringslivet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E194D30-2215-4F93-BBCA-64AF3565239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Procent av omsättningen, säsongsrensade kvartalsvärden respektive årsvärden
Källa: SCB.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38DBCED-D394-B6D1-C5C5-6B60689AE05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 dirty="0"/>
              <a:t>Insatsvarukostnad som andel av bruttoproduktionen, näringslivet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5C6EBDB8-DAAE-9581-E695-33ACC6E2A6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v-SE"/>
              <a:t>Procent
Källa: SCB.</a:t>
            </a:r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6C8DAA4A-871F-8BBB-860E-053F20D59AA3}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>
          <a:blip r:embed="rId4"/>
          <a:stretch>
            <a:fillRect/>
          </a:stretch>
        </p:blipFill>
        <p:spPr>
          <a:xfrm>
            <a:off x="5885999" y="1524000"/>
            <a:ext cx="5400000" cy="3574579"/>
          </a:xfrm>
        </p:spPr>
      </p:pic>
    </p:spTree>
    <p:extLst>
      <p:ext uri="{BB962C8B-B14F-4D97-AF65-F5344CB8AC3E}">
        <p14:creationId xmlns:p14="http://schemas.microsoft.com/office/powerpoint/2010/main" val="71780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FE66D2-DDDC-2713-881E-21AAD62F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Företagen missnöjda med lönsamheten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EFE4DBB-AEAC-22BE-5C19-76678268B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E777307-672C-8806-2863-66026706DD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Lönsamhetsomdöme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FE0A907-765F-76C8-DB47-8C648A2C705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Säsongsrensade kvartalsvärden
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68083043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1.potx" id="{F82C7C8F-BA7F-46F2-8BD6-FF7C61EF9080}" vid="{D56E7FBD-C561-4F9E-A2D3-D2CEE6DFE80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ExternaPresentationer1</Template>
  <TotalTime>1552</TotalTime>
  <Words>427</Words>
  <Application>Microsoft Office PowerPoint</Application>
  <PresentationFormat>Bredbild</PresentationFormat>
  <Paragraphs>81</Paragraphs>
  <Slides>12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ExternaPresentationer2</vt:lpstr>
      <vt:lpstr>PowerPoint-presentation</vt:lpstr>
      <vt:lpstr>Svensk ekonomi i lågkonjunktur</vt:lpstr>
      <vt:lpstr>Hög inflation har gröpt ur reallönerna</vt:lpstr>
      <vt:lpstr>Produktiviteten avgörande för reallöneutvecklingen</vt:lpstr>
      <vt:lpstr>Produktivitetstillväxten låg sedan finanskrisen</vt:lpstr>
      <vt:lpstr>PowerPoint-presentation</vt:lpstr>
      <vt:lpstr>Splittrad bild av lönsamheten i näringslivet</vt:lpstr>
      <vt:lpstr>Högre insatsvarukostnader har drivit ner rörelsemarginalerna</vt:lpstr>
      <vt:lpstr>Företagen missnöjda med lönsamheten </vt:lpstr>
      <vt:lpstr>Sverige har en hög sysselsättningsgrad där ökningen de senaste åren drivs av utrikes födda</vt:lpstr>
      <vt:lpstr>Till skillnad från i andra länder – ingen tydlig nedgång i arbetslösheten bland utrikes födda</vt:lpstr>
      <vt:lpstr>Avtalsrörelse efter historisk minskning av reallönerna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Eisensee</dc:creator>
  <cp:lastModifiedBy>Thomas Eisensee</cp:lastModifiedBy>
  <cp:revision>38</cp:revision>
  <dcterms:created xsi:type="dcterms:W3CDTF">2024-10-17T08:42:50Z</dcterms:created>
  <dcterms:modified xsi:type="dcterms:W3CDTF">2024-10-21T17:17:38Z</dcterms:modified>
</cp:coreProperties>
</file>