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20" r:id="rId2"/>
    <p:sldId id="322" r:id="rId3"/>
    <p:sldId id="323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39" r:id="rId19"/>
    <p:sldId id="340" r:id="rId20"/>
    <p:sldId id="341" r:id="rId21"/>
    <p:sldId id="342" r:id="rId22"/>
    <p:sldId id="343" r:id="rId23"/>
    <p:sldId id="344" r:id="rId24"/>
    <p:sldId id="345" r:id="rId25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2074" y="77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2022-10-24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148173"/>
            <a:ext cx="5382000" cy="594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879976" y="6147072"/>
            <a:ext cx="5382000" cy="594296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2022-10-24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D954FE-8642-7FFA-9089-7D31659A6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Produktivitets- och löneutveckling i näringslivet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77A6FD4-AFE2-B446-06DA-C14AA9B657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Index 2011=100, löpande priser/nominella löner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13A73B6-1B91-18CE-E250-16042980D16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076CDA88-43F7-8574-F300-20E78F774F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00" y="1524000"/>
            <a:ext cx="8640000" cy="4468556"/>
          </a:xfrm>
        </p:spPr>
      </p:pic>
    </p:spTree>
    <p:extLst>
      <p:ext uri="{BB962C8B-B14F-4D97-AF65-F5344CB8AC3E}">
        <p14:creationId xmlns:p14="http://schemas.microsoft.com/office/powerpoint/2010/main" val="3540376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E38793-5861-060E-8FB5-E550B2A78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Produktion i näringslivet under pandemin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ACF1733-C023-4325-5D3B-E52FB556AB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07A792D-FB00-A321-DED2-6D6CF31C24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Index 2019 kvartal 4=100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E7FF25D-2A4A-5E6A-8CA1-303FF0180BE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910991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F4264D8-0B86-5EBF-E656-9A44EE3FB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Statisk sammansättningseffekt på produktiviteten i näringslivet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377B18E-DB35-D6BC-816A-E08722F2A1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Procentenheter,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3926C57-73A4-6795-FF6F-35AC965E433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4336ABED-736D-F265-F1D9-3955880465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00" y="1524001"/>
            <a:ext cx="8640000" cy="4240709"/>
          </a:xfrm>
        </p:spPr>
      </p:pic>
    </p:spTree>
    <p:extLst>
      <p:ext uri="{BB962C8B-B14F-4D97-AF65-F5344CB8AC3E}">
        <p14:creationId xmlns:p14="http://schemas.microsoft.com/office/powerpoint/2010/main" val="3257336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88F75C-7A7F-AAED-A9DF-F7E4BDF2B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Statisk sammansättningseffekt i utvalda branscher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70BA2BB-F89B-0720-BDB2-3D1B66A42D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99" y="1524000"/>
            <a:ext cx="8640000" cy="490784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CE9C5E5-D452-D011-8039-BCAEE9C2AC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Procentenheter,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28CA609-A8CD-503E-CB5F-E5D3C8CD0CC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057030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4971D2-59DE-24C0-D8A8-9E53509F2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Produktivitet i näringslivet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90D2AF3-589F-8FB4-21C0-69EDB90B76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Förädlingsvärde per arbetad timme, fasta priser,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0869858-1CA9-D17C-579C-E01BADFC98D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61270AC7-81CE-CE6C-DD36-568D1258D6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00" y="1524000"/>
            <a:ext cx="8640000" cy="4468556"/>
          </a:xfrm>
        </p:spPr>
      </p:pic>
    </p:spTree>
    <p:extLst>
      <p:ext uri="{BB962C8B-B14F-4D97-AF65-F5344CB8AC3E}">
        <p14:creationId xmlns:p14="http://schemas.microsoft.com/office/powerpoint/2010/main" val="3610165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BD3520-330F-889F-1FFF-A13CF23B8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Produktion, arbetade timmar och produktivitet i industrin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FBD62E6-9B95-1928-6878-000CA1E0A0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952FEC1-7D0D-4EA6-1A50-248080718E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Procentuell förändring respektive kronor per timme, fasta priser,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E234B6B-26BF-51FE-087E-A7963ABEAA6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4693969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550858-75E1-1A17-E85C-A8B0D6C63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Hinder mot ökad produktion, materialbrist i industrin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A76DD8E-CF20-D675-8D84-A23E5AE87A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Nettotal,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AE089F6-7503-78A5-1709-CE1BBD1637E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Källa: Konjunkturinstitutet.</a:t>
            </a:r>
          </a:p>
        </p:txBody>
      </p:sp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793C503B-3EC7-21FF-1365-D19CB3E57D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99" y="1524000"/>
            <a:ext cx="8640000" cy="4680912"/>
          </a:xfrm>
        </p:spPr>
      </p:pic>
    </p:spTree>
    <p:extLst>
      <p:ext uri="{BB962C8B-B14F-4D97-AF65-F5344CB8AC3E}">
        <p14:creationId xmlns:p14="http://schemas.microsoft.com/office/powerpoint/2010/main" val="2398260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2D9C5F-30DF-E4CA-72E5-009174958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Faktisk produktivitetsutveckling jämfört med utveckling enligt historisk trend för industrin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336ED23-9358-E8EE-ED41-5269A74494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29994D1-C964-1591-21F1-EA560D28D6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Kronor per timme, fasta priser,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8CB2D49-1552-27E6-A6A7-1D41798E8DF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650878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68CB54-F027-5670-1D81-F44E45E8C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 sjukfrånvarande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49A4457-9F88-3CB4-4E6A-50081B3924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62D231A-FC97-2101-8973-688A23500A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Procent av sysselsatta,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588A08A-81B9-ABCF-B898-6E8ACD2C3F9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982857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661CEC-6586-FE22-2A7B-012727B5A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Transfereringar till näringslivet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269B7CF-7607-59F4-4482-10ABF29886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3979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6EF9687-774F-652B-D375-E4019C9147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6E39856-87E2-3160-BEC2-1B54029587A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4852739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372BD6-839A-EBDF-F66E-97CBC2520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Konkurser i Sverige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2B4E932-D14E-193A-0B77-82FFB234A8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57518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2DEA3B3-4B70-77B4-7EC8-5B04FF82F71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Ackumulerat antal företag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AE9573A-D34C-0F3A-F490-47C739C0D69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UC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539662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5C5887-DA3C-232F-8FEA-BA4D2F3F5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Produktivitet i näringslivet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D96F594-EDE8-1F54-B315-B287FEB94E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3979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1D07B47-71CB-74AA-96C8-F44EB448F11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Kronor per timme, fasta priser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E03EF2C-DEA5-1E38-7390-ACB2D08E736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5888102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1DCB11-D31A-534D-2DED-F9FC5716A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Stress i globala leveranskedjor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38A79CB-52DB-29D2-AE6B-D1DB5E382E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3979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469AFC3-1A06-B1AB-E807-9C42257D1F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Standardiserade avvikelser från medelvärde,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82FD3FE-3B2E-C4D5-B6B2-A4B5F52B62F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Federal Reserve Bank of New York och Macrobond.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43743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C427C5-4E3D-AA24-9523-B4953702D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Leverantörernas leveranstider i industrin enligt inköpschefsindex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1CF39D1-C94F-6875-FF03-B96EA94893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4070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0800107-3E8D-477F-2D07-DDBDADCFDB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Diffusionsindex,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54CBD6C-4683-6E16-4985-0443F9C62D8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Swedbank.</a:t>
            </a:r>
          </a:p>
        </p:txBody>
      </p:sp>
    </p:spTree>
    <p:extLst>
      <p:ext uri="{BB962C8B-B14F-4D97-AF65-F5344CB8AC3E}">
        <p14:creationId xmlns:p14="http://schemas.microsoft.com/office/powerpoint/2010/main" val="10056768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C807AC-0ABC-572C-59CB-505E33FE7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Globalt prisindex för containerfrakt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6CB5D16-D585-AE0C-EF18-0A021C0F9C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3979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CF68059-3AA8-9448-11E3-EB8B17AF5E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USD, Index 2020-01-01=100, veckovärden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EE16388-50D3-02B8-726C-8583A4BEAE0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Drewry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9820301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23E947-6E7E-31E7-EEA4-5BF4ADB4D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Faktisk produktivitet jämfört med potentiell produktivitet i näringslivet under pandemin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934811D-3B7A-EFC0-5114-9F034C583B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E4D5CAC-3251-0C9E-21CD-29F5209004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Kronor per timme, fasta priser,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587E0DA-563A-B304-47D5-3CE1DD17C0A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6143646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CE738D-5A2C-B59D-DFC4-1C2CA3550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Faktisk och potentiell produktivitet i näringslivet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ECB60F0-8DD8-FB3F-C3D3-97CD859A9E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6D0AD03-0DB3-BB3C-1B92-11C235FF9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Kronor per timme, fasta priser,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DA3A84A-556A-4EE9-CFBB-B6F96309C8A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176945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14A47F-F0D5-A739-70D0-295F1499F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Bidrag från IKT-branscherna till näringslivets produktivitet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9D0B784-AA40-5FDC-CC89-EBFFA5D6E0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04CFA83-04E2-3583-DC0C-4B0139EDAE4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F604263F-E9FB-748A-57CC-136B8D578D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99" y="1524000"/>
            <a:ext cx="8640000" cy="4680912"/>
          </a:xfrm>
        </p:spPr>
      </p:pic>
    </p:spTree>
    <p:extLst>
      <p:ext uri="{BB962C8B-B14F-4D97-AF65-F5344CB8AC3E}">
        <p14:creationId xmlns:p14="http://schemas.microsoft.com/office/powerpoint/2010/main" val="1879074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3B46E9-97F5-F0B7-EFDF-F9B717C72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Förädlingsvärdeandelar i näringslivet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45E0428-A9BE-C825-C5FC-E1E6B2A77B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55996D0-DC94-5346-01A9-F1332FF0AC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näringslivets förädlingsvärde, löpande priser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373AC77-1781-56DC-3CBF-4FBE38B0622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135760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D50539-CD19-FA1A-1A6E-F425B980B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Timandelar i näringslivet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1C461EA-0749-9390-31CD-67AE80A01E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95F80C7-F0DF-9848-9F45-4CD4F351F41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näringslivets arbetade timmar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8664C58-3C7E-FCDC-7C05-23D32AD3453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881941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2034ED-EE65-5B90-4146-E3D4101D4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Produktivitet i näringslivets olika branscher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AA044F1-7453-18DA-34B2-102C25ADAE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Index, 2008=100,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BE1E7EF-3F9F-9D58-3324-12C52DEFC71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EF69852D-E082-2095-DB5E-C3DDE6984A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00" y="1524000"/>
            <a:ext cx="8640000" cy="4468556"/>
          </a:xfrm>
        </p:spPr>
      </p:pic>
    </p:spTree>
    <p:extLst>
      <p:ext uri="{BB962C8B-B14F-4D97-AF65-F5344CB8AC3E}">
        <p14:creationId xmlns:p14="http://schemas.microsoft.com/office/powerpoint/2010/main" val="1353132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501739-D39A-96CA-7E9D-37D2FBB82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Fasta bruttoinvesteringar i näringslivet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14BE19C-733E-93B2-5079-D8020EA218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146EA0A-51D2-8886-5858-B0D77F97F3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Andel av näringslivets förädlingsvärde, löpande priser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E697EF3-CE7E-EB0A-907A-11CB9437FAA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48743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7B3ED5-5A68-B83B-48CF-CCE776671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Import som andel av utbudet i Sverige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4AABF1C-FC64-F7AB-936C-4005183438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3979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AA08F8A-EEA1-3EF5-091A-401E4A44D14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Andel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0BB2531-8D59-D7D3-CAA4-9EE7784820B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308140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4A547D-FC03-FF78-67FB-672BCAED7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Produktion, arbetade timmar och produktivitet i näringslivet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9372816-01AD-2466-BED9-3BEC6AB841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D581B80-8232-E6AD-5EC9-B4A4093892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Procentuell förändring respektive kronor per timme,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09B7DDF-5CA4-7748-297E-4F38B27669D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291224768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99A172E-E921-4BE4-A86D-4EB56205D8E9}" vid="{68193DFA-6F5A-4954-AB43-D702550F09F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245</TotalTime>
  <Words>433</Words>
  <Application>Microsoft Office PowerPoint</Application>
  <PresentationFormat>Bredbild</PresentationFormat>
  <Paragraphs>99</Paragraphs>
  <Slides>24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24</vt:i4>
      </vt:variant>
    </vt:vector>
  </HeadingPairs>
  <TitlesOfParts>
    <vt:vector size="28" baseType="lpstr">
      <vt:lpstr>Arial</vt:lpstr>
      <vt:lpstr>Calibri</vt:lpstr>
      <vt:lpstr>Verdana</vt:lpstr>
      <vt:lpstr>ExternaPresentationer2</vt:lpstr>
      <vt:lpstr>Produktivitets- och löneutveckling i näringslivet </vt:lpstr>
      <vt:lpstr>Produktivitet i näringslivet </vt:lpstr>
      <vt:lpstr>Bidrag från IKT-branscherna till näringslivets produktivitet </vt:lpstr>
      <vt:lpstr>Förädlingsvärdeandelar i näringslivet </vt:lpstr>
      <vt:lpstr>Timandelar i näringslivet </vt:lpstr>
      <vt:lpstr>Produktivitet i näringslivets olika branscher </vt:lpstr>
      <vt:lpstr>Fasta bruttoinvesteringar i näringslivet </vt:lpstr>
      <vt:lpstr>Import som andel av utbudet i Sverige </vt:lpstr>
      <vt:lpstr>Produktion, arbetade timmar och produktivitet i näringslivet </vt:lpstr>
      <vt:lpstr>Produktion i näringslivet under pandemin </vt:lpstr>
      <vt:lpstr>Statisk sammansättningseffekt på produktiviteten i näringslivet </vt:lpstr>
      <vt:lpstr>Statisk sammansättningseffekt i utvalda branscher </vt:lpstr>
      <vt:lpstr>Produktivitet i näringslivet </vt:lpstr>
      <vt:lpstr>Produktion, arbetade timmar och produktivitet i industrin </vt:lpstr>
      <vt:lpstr>Hinder mot ökad produktion, materialbrist i industrin </vt:lpstr>
      <vt:lpstr>Faktisk produktivitetsutveckling jämfört med utveckling enligt historisk trend för industrin </vt:lpstr>
      <vt:lpstr>Andel sjukfrånvarande </vt:lpstr>
      <vt:lpstr>Transfereringar till näringslivet </vt:lpstr>
      <vt:lpstr>Konkurser i Sverige </vt:lpstr>
      <vt:lpstr>Stress i globala leveranskedjor </vt:lpstr>
      <vt:lpstr>Leverantörernas leveranstider i industrin enligt inköpschefsindex </vt:lpstr>
      <vt:lpstr>Globalt prisindex för containerfrakt </vt:lpstr>
      <vt:lpstr>Faktisk produktivitet jämfört med potentiell produktivitet i näringslivet under pandemin </vt:lpstr>
      <vt:lpstr>Faktisk och potentiell produktivitet i näringslivet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BNP-gap </dc:title>
  <dc:creator>Rosmarie Andersson</dc:creator>
  <cp:lastModifiedBy>Rosmarie Andersson</cp:lastModifiedBy>
  <cp:revision>12</cp:revision>
  <dcterms:created xsi:type="dcterms:W3CDTF">2022-10-18T11:02:10Z</dcterms:created>
  <dcterms:modified xsi:type="dcterms:W3CDTF">2022-10-24T14:46:00Z</dcterms:modified>
</cp:coreProperties>
</file>