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1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514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2024-09-25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B261DE9-65A1-98F0-F650-EEAE9EEDC7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 i valda länder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FB412E62-2565-AB47-2069-5404C9CD941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154CFFE-532A-B26E-323C-4455E677593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 kvartal 4=100, fasta priser,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2F3195CD-FBA1-0576-026C-09D8181381D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Nationella källor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6764526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D2BC8A4-61B8-8562-9199-DDD108959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 i Kina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4B27B7FB-CC90-4B4D-A999-822B7678427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1"/>
            <a:ext cx="8640000" cy="4239797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FB696A5-0FE0-5F4F-9D5D-90452706EE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52EC103F-3E87-93BF-77A7-0F661CD5757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National Bureau of Statistics of China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65659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B7189D9-3A5F-6594-180B-7EE2FFA464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KIX-vägd BNP och svensk exportmarknad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E592C62-6A98-7C00-3488-267F76A022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1EFE8ED-5C21-5C46-A409-1FC8500755D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Procentuell förändring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7746AE6B-276A-1149-C3EF-2076DA218216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Nationella källor, Macrobond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3674047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F6D72C-C24D-790D-7896-352305FDA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Global varuhandel och industriproduktion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AB84467-C9CC-27D3-4498-18BA9658E1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12DBD79-DE67-085A-EEDF-EE1D0DADC8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2019=100,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0EB33FE0-476A-0BC7-E499-DE060A92C5B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CPB Netherlands Bureau for Economic Policy Analysis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2711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462B6E3-7736-134C-5E2D-289576BDA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Globalt inköpschefsindex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B5DD753-6DEA-2A16-61FC-4C97570C48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DA54F85-708B-CF74-AA0D-273D0824B2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A6D46701-56D0-6139-843D-79BAF814CECF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S&amp;P Global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1119128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BF87C20-596E-1469-2462-6D1E5B94A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Sammanvägt inköpschefsindex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2BD0FF01-BE11-81F9-29D4-4761FFEE7E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27E2A07-2ED4-F028-2685-0140516C27D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49E1F23-F84B-3D5B-85A6-370F178A8F1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Källa: S&amp;P Global, J.P. Morgan och Macrobond.</a:t>
            </a:r>
          </a:p>
        </p:txBody>
      </p:sp>
    </p:spTree>
    <p:extLst>
      <p:ext uri="{BB962C8B-B14F-4D97-AF65-F5344CB8AC3E}">
        <p14:creationId xmlns:p14="http://schemas.microsoft.com/office/powerpoint/2010/main" val="890628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83B6F3-C67F-4BDA-F9B6-75966A8A65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Konsumentpriser i valda länder och regioner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8660C835-15A3-6C20-E2EE-4AD45D3CA3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8556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308AE13-9714-95FA-CF99-D9FB89C2469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BEBE66F-8E03-2EFF-146C-638A9F35C87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Eurostat, Bureau of Labor Statistics, SCB, Macrobond, och Konjunkturinstitutet.</a:t>
            </a:r>
          </a:p>
        </p:txBody>
      </p:sp>
    </p:spTree>
    <p:extLst>
      <p:ext uri="{BB962C8B-B14F-4D97-AF65-F5344CB8AC3E}">
        <p14:creationId xmlns:p14="http://schemas.microsoft.com/office/powerpoint/2010/main" val="24447532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2179B5E-D083-D225-F4D9-B717C8B14C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Arbetslöshet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B99B9122-0BA0-823B-6A66-7C9D0978E53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B40433DB-ABCF-7C48-4E9A-73092BD4F5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 av arbetskraften, säsongsrensade månadsvärden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4D379F8-0DB8-74D8-E51F-75C83A2C45F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Eurostat och Bureau of Labor Statistics.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711237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837C49C-B9A1-C3FC-92BE-D834C6A5C3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BNP i Danmark, Finland och Norge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7791CE42-6699-5C23-28AF-75E3FDE7FF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1897C2F-8554-10A6-A47E-B5A9A4F5EF2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 2019=100,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DC0D791A-F1ED-8AB4-C6F6-944C24263F50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Eurostat och Statistics Norway.</a:t>
            </a:r>
          </a:p>
        </p:txBody>
      </p:sp>
    </p:spTree>
    <p:extLst>
      <p:ext uri="{BB962C8B-B14F-4D97-AF65-F5344CB8AC3E}">
        <p14:creationId xmlns:p14="http://schemas.microsoft.com/office/powerpoint/2010/main" val="312048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B7DA9F-0562-EE3C-284D-4758E6B22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Arbetsproduktivitet och enhetsarbetskostnad i USA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AE62CC87-E00D-080E-CC32-61287EF6BAE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EC5FAB7C-036F-BAD8-D60A-994E3357D72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Årlig procentuell förändring,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AF0834E-2133-8012-8AA2-2396ACF7549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U.S Bureau of Labor Statistics och Macrobond.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4282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A607C77-EF5F-9263-3BF4-5F576E25F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Styrräntor</a:t>
            </a:r>
          </a:p>
        </p:txBody>
      </p:sp>
      <p:pic>
        <p:nvPicPr>
          <p:cNvPr id="7" name="Platshållare för innehåll 6">
            <a:extLst>
              <a:ext uri="{FF2B5EF4-FFF2-40B4-BE49-F238E27FC236}">
                <a16:creationId xmlns:a16="http://schemas.microsoft.com/office/drawing/2014/main" id="{3082C6AA-2FF3-F0A6-015E-6AE558C090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4500" y="1524000"/>
            <a:ext cx="8640000" cy="4467645"/>
          </a:xfrm>
        </p:spPr>
      </p:pic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524EFD1C-0D95-9B1B-A2CA-0A8B76F012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Procent, månads- respektive dagsvärden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D41504A-1820-F729-35C2-F3BB70469DE7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en-US"/>
              <a:t>Källor: Bank of England, Bank of Japan, ECB, Federal Reserve, Norges Bank, Macrobond och Konjunkturinstitutet.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1652373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144</TotalTime>
  <Words>228</Words>
  <Application>Microsoft Office PowerPoint</Application>
  <PresentationFormat>Bredbild</PresentationFormat>
  <Paragraphs>33</Paragraphs>
  <Slides>11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5" baseType="lpstr">
      <vt:lpstr>Arial</vt:lpstr>
      <vt:lpstr>Calibri</vt:lpstr>
      <vt:lpstr>Verdana</vt:lpstr>
      <vt:lpstr>ExternaPresentationer2</vt:lpstr>
      <vt:lpstr>BNP i valda länder</vt:lpstr>
      <vt:lpstr>Global varuhandel och industriproduktion</vt:lpstr>
      <vt:lpstr>Globalt inköpschefsindex</vt:lpstr>
      <vt:lpstr>Sammanvägt inköpschefsindex i valda länder och regioner</vt:lpstr>
      <vt:lpstr>Konsumentpriser i valda länder och regioner</vt:lpstr>
      <vt:lpstr>Arbetslöshet</vt:lpstr>
      <vt:lpstr>BNP i Danmark, Finland och Norge</vt:lpstr>
      <vt:lpstr>Arbetsproduktivitet och enhetsarbetskostnad i USA</vt:lpstr>
      <vt:lpstr>Styrräntor</vt:lpstr>
      <vt:lpstr>Konsumentpriser i Kina</vt:lpstr>
      <vt:lpstr>KIX-vägd BNP och svensk exportmarknad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15</cp:revision>
  <dcterms:created xsi:type="dcterms:W3CDTF">2024-09-21T12:00:33Z</dcterms:created>
  <dcterms:modified xsi:type="dcterms:W3CDTF">2024-09-25T08:54:48Z</dcterms:modified>
</cp:coreProperties>
</file>