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3" r:id="rId5"/>
    <p:sldId id="630" r:id="rId6"/>
    <p:sldId id="260" r:id="rId7"/>
    <p:sldId id="261" r:id="rId8"/>
    <p:sldId id="631" r:id="rId9"/>
    <p:sldId id="625" r:id="rId10"/>
    <p:sldId id="632" r:id="rId11"/>
    <p:sldId id="635" r:id="rId12"/>
    <p:sldId id="265" r:id="rId13"/>
    <p:sldId id="262" r:id="rId14"/>
    <p:sldId id="639" r:id="rId15"/>
    <p:sldId id="627" r:id="rId16"/>
    <p:sldId id="312" r:id="rId17"/>
    <p:sldId id="317" r:id="rId18"/>
    <p:sldId id="629" r:id="rId19"/>
    <p:sldId id="270" r:id="rId20"/>
    <p:sldId id="638" r:id="rId21"/>
    <p:sldId id="279" r:id="rId2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56" autoAdjust="0"/>
  </p:normalViewPr>
  <p:slideViewPr>
    <p:cSldViewPr snapToGrid="0">
      <p:cViewPr varScale="1">
        <p:scale>
          <a:sx n="105" d="100"/>
          <a:sy n="105" d="100"/>
        </p:scale>
        <p:origin x="288" y="10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11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76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77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566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12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717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42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83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4C6B-CEFA-C16E-CED7-BDB89107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154E97-26ED-830D-9D32-A2A4997B4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19A323C-108D-D9CC-03FD-D4B7D9255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6837AD-57D8-D0CF-3080-FD39ABEF2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146B-41F7-4F63-A6FA-DBE5AE299C1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81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98" lvl="1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59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20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35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15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34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48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81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09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6995E-A608-E758-F7F1-EE6A9940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CBE47E-7280-F7EF-D818-574B929F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56F65A-D791-A567-F3C0-F04BA79F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A0C-5D64-4561-87A7-646A8691182C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C73C1F-A3C9-74A4-5DAC-DC2A2B96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B81D74-41EC-4607-4512-31AEBBC9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095E-25DE-4B65-A72F-1091D30C42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1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38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5" r:id="rId6"/>
    <p:sldLayoutId id="2147483666" r:id="rId7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yggnad, utomhus, stad, reflektion&#10;&#10;Automatiskt genererad beskrivning">
            <a:extLst>
              <a:ext uri="{FF2B5EF4-FFF2-40B4-BE49-F238E27FC236}">
                <a16:creationId xmlns:a16="http://schemas.microsoft.com/office/drawing/2014/main" id="{7B097D1A-D0BE-5C73-B1F3-09F0993BA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AD48081-CD90-5B44-4C2C-CA69CBC1217C}"/>
              </a:ext>
            </a:extLst>
          </p:cNvPr>
          <p:cNvSpPr txBox="1"/>
          <p:nvPr/>
        </p:nvSpPr>
        <p:spPr>
          <a:xfrm>
            <a:off x="503001" y="715220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 mars 2025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323F79F-20AD-0BA6-9373-BD6B0EC65AE7}"/>
              </a:ext>
            </a:extLst>
          </p:cNvPr>
          <p:cNvSpPr txBox="1"/>
          <p:nvPr/>
        </p:nvSpPr>
        <p:spPr>
          <a:xfrm>
            <a:off x="503002" y="1190172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Bräcklig återhämtning i år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B46F1FD-4123-27E8-EF9C-0CDB79AC06C8}"/>
              </a:ext>
            </a:extLst>
          </p:cNvPr>
          <p:cNvSpPr txBox="1"/>
          <p:nvPr/>
        </p:nvSpPr>
        <p:spPr>
          <a:xfrm>
            <a:off x="503003" y="5773448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Ylva Hedén Westerdahl, prognoschef, 26 mars 2025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 descr="En bild som visar symbol, Teckensnitt, logotyp, cirkel&#10;&#10;Automatiskt genererad beskrivning">
            <a:extLst>
              <a:ext uri="{FF2B5EF4-FFF2-40B4-BE49-F238E27FC236}">
                <a16:creationId xmlns:a16="http://schemas.microsoft.com/office/drawing/2014/main" id="{4C8F179C-45DF-C99E-2BCB-F05E7A61A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74" y="4867408"/>
            <a:ext cx="1463428" cy="15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F2E5D-93FD-7685-2756-EB625B66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Indikatorer visar att botten på arbetsmarknaden har passerats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0C0627-A5F6-ED65-3B2A-9B57C390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497661-08C2-CBC0-6E16-A858884F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 och brist på arbetskraft i näringslivet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A27425-9020-DD1F-683F-5ED6B2B878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Nettotal, säsongsrensade månadsvärden respektive andel ja-svar, säsongsrensade kvartalsvärden.
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168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F3E23-5601-DC1A-EA29-4AF4FB96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Sysselsättningen ökar långsam takt i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34EA6B-D9EC-528C-56CF-6449B992D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till sysselsättningstillväxten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216CAB-7FE9-F825-CD99-23C2333A40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  <a:p>
            <a:r>
              <a:rPr lang="sv-SE">
                <a:solidFill>
                  <a:schemeClr val="tx1"/>
                </a:solidFill>
              </a:rPr>
              <a:t>Källor: SCB och Konjunkturinstitutet.</a:t>
            </a:r>
          </a:p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396274-10DA-6A1B-E407-A509CE2E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</p:spTree>
    <p:extLst>
      <p:ext uri="{BB962C8B-B14F-4D97-AF65-F5344CB8AC3E}">
        <p14:creationId xmlns:p14="http://schemas.microsoft.com/office/powerpoint/2010/main" val="114488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47B6A-BFEE-7CD2-BA55-2A6362D7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792387" cy="504000"/>
          </a:xfrm>
        </p:spPr>
        <p:txBody>
          <a:bodyPr/>
          <a:lstStyle/>
          <a:p>
            <a:r>
              <a:rPr lang="sv-SE"/>
              <a:t>Hög arbetslöshet nu då många har sökt sig till arbetsmarknaden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6DCC49-6B3A-66CF-FEB6-46EF290E4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E68479-331C-5F31-5A95-95E1535BD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7F1106-8370-0EF6-861D-83BDDB1EDC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930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E0ABB-A848-EE8E-5D69-A5A357E8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Löneökningstakten växlar ner i år och nästa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529BC7-FB41-D05F-145E-FDCBACF87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Löneökningstakt i hela ekonomin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0DF214-76BC-DB55-2980-53145E0774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Anm. Kalenderkorrigerad årstakt
Källor: Medlingsinstitutet och Konjunkturinstitutet.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1A503E-9340-8C74-F616-5164B28BB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72573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D6C96-F87D-15CE-4F0F-3D3D3904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KPIF-inflationen över målet 2025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8FC6BE-E0A7-C979-BCF3-0A1C87CC5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C9F620-921E-78DC-E1D5-04EA61C5C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Konsumentpriser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833609-6B85-3557-2BBC-34E97E3A2F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Årlig procentuell förändring, månadsvärden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152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E1217-CD9C-5DFF-57D3-9D0A8885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Styrräntan kvar på 2,25 procent 2025 och 2026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7EA7EB-67FC-1884-97A7-2BB368A7F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Styrränta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67ABC1-9A6B-FF92-988D-DF40B348378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1" y="6179297"/>
            <a:ext cx="8658000" cy="624731"/>
          </a:xfrm>
        </p:spPr>
        <p:txBody>
          <a:bodyPr/>
          <a:lstStyle/>
          <a:p>
            <a:r>
              <a:rPr lang="sv-SE" dirty="0"/>
              <a:t>Procent, månads- respektive kvartalsvärden
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A2D733-C5B5-5C37-3651-6AC64612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0" y="1524000"/>
            <a:ext cx="8640000" cy="44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BBCD82-5AF0-D748-8E00-44F34DA4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Lågkonjunkturen påverkar de offentliga finanserna negativt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263A0E-81D0-1981-2201-84B33FCD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1" y="957956"/>
            <a:ext cx="8658000" cy="504000"/>
          </a:xfrm>
        </p:spPr>
        <p:txBody>
          <a:bodyPr/>
          <a:lstStyle/>
          <a:p>
            <a:r>
              <a:rPr lang="sv-SE"/>
              <a:t>Finansiellt sparande och strukturellt sparande i offentlig sektor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A2B2BA-BDBE-299D-BFEA-D700FCE4C8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BNP respektive procent av potentiell BNP
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08339AA-8346-4D8D-3C6A-D476FB3C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129849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B9BB56-FBAF-8FA1-7034-2079C4D3EBF7}"/>
              </a:ext>
            </a:extLst>
          </p:cNvPr>
          <p:cNvSpPr txBox="1">
            <a:spLocks/>
          </p:cNvSpPr>
          <p:nvPr/>
        </p:nvSpPr>
        <p:spPr>
          <a:xfrm>
            <a:off x="435126" y="1412776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Hushållens konsumtion</a:t>
            </a: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Geopolitiska utvecklingen</a:t>
            </a:r>
          </a:p>
          <a:p>
            <a:pPr marL="285750" indent="-285750"/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Inflationens utveckling 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5F9886BA-0517-3AAE-0D9B-05AF64B37C7F}"/>
              </a:ext>
            </a:extLst>
          </p:cNvPr>
          <p:cNvSpPr txBox="1">
            <a:spLocks/>
          </p:cNvSpPr>
          <p:nvPr/>
        </p:nvSpPr>
        <p:spPr>
          <a:xfrm>
            <a:off x="336062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Risker till prognosen</a:t>
            </a:r>
          </a:p>
        </p:txBody>
      </p:sp>
      <p:pic>
        <p:nvPicPr>
          <p:cNvPr id="7" name="Platshållare för innehåll 6" descr="En bild som visar utomhus, väg, träd, dimma&#10;&#10;Automatiskt genererad beskrivning">
            <a:extLst>
              <a:ext uri="{FF2B5EF4-FFF2-40B4-BE49-F238E27FC236}">
                <a16:creationId xmlns:a16="http://schemas.microsoft.com/office/drawing/2014/main" id="{C62692B7-4209-0103-EFD3-969399BE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82" y="-3279291"/>
            <a:ext cx="6848518" cy="10272777"/>
          </a:xfrm>
        </p:spPr>
      </p:pic>
    </p:spTree>
    <p:extLst>
      <p:ext uri="{BB962C8B-B14F-4D97-AF65-F5344CB8AC3E}">
        <p14:creationId xmlns:p14="http://schemas.microsoft.com/office/powerpoint/2010/main" val="191689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B7645-C49E-50E1-D830-05F052B0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A4F744D7-856E-5A03-CCDB-F156C74A1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5120F6D-DF53-11D8-2C4C-38929E7CBF5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80" marR="0" lvl="0" indent="-180980" algn="l" defTabSz="914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DC999D5C-D66F-04AF-A21A-7678956AD44A}"/>
              </a:ext>
            </a:extLst>
          </p:cNvPr>
          <p:cNvSpPr txBox="1">
            <a:spLocks/>
          </p:cNvSpPr>
          <p:nvPr/>
        </p:nvSpPr>
        <p:spPr>
          <a:xfrm>
            <a:off x="219178" y="5725503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av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av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av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Arial Unicode MS" pitchFamily="34" charset="-128"/>
                <a:cs typeface="Arial Unicode MS" pitchFamily="34" charset="-128"/>
              </a:rPr>
              <a:t> BNP.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CDDABD0-64B3-2176-D3BD-46EFABD65E9E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Prognosen i sammandrag</a:t>
            </a:r>
            <a:endParaRPr kumimoji="0" lang="sv-SE" sz="1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4C0D5287-5C23-6061-82F5-F53762647327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Årlig procentuell förändring respektive procent 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(KL december)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7" name="Platshållare för innehåll 17">
            <a:extLst>
              <a:ext uri="{FF2B5EF4-FFF2-40B4-BE49-F238E27FC236}">
                <a16:creationId xmlns:a16="http://schemas.microsoft.com/office/drawing/2014/main" id="{59A9CF01-663F-289A-F62C-926772400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77667"/>
              </p:ext>
            </p:extLst>
          </p:nvPr>
        </p:nvGraphicFramePr>
        <p:xfrm>
          <a:off x="336061" y="1484784"/>
          <a:ext cx="6804055" cy="412366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9459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70560927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endParaRPr lang="sv-SE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>
                          <a:solidFill>
                            <a:schemeClr val="tx1"/>
                          </a:solidFill>
                        </a:rPr>
                        <a:t>(2000-2023)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sv-SE" sz="1400" b="0" i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(2,8)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(2,8)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(1,2)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(3,1)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Arbetslöshet</a:t>
                      </a:r>
                      <a:r>
                        <a:rPr lang="sv-SE" sz="1400" b="0" baseline="30000"/>
                        <a:t>1</a:t>
                      </a:r>
                      <a:endParaRPr lang="sv-SE" sz="1400" b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(8,5)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8,6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(8,2)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(1,9)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(1,7)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/>
                        <a:t>Timlön</a:t>
                      </a:r>
                      <a:r>
                        <a:rPr lang="sv-SE" sz="1400" b="0" baseline="30000"/>
                        <a:t>2</a:t>
                      </a:r>
                      <a:endParaRPr lang="sv-SE" sz="1400" b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(3,5)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Styrränta</a:t>
                      </a:r>
                      <a:r>
                        <a:rPr lang="sv-SE" sz="1400" b="0" baseline="3000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2,75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(2,75)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2,25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(1,50)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2,25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(1,50)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Strukturellt sparande</a:t>
                      </a:r>
                      <a:r>
                        <a:rPr lang="sv-SE" sz="1400" b="0" baseline="30000"/>
                        <a:t>4</a:t>
                      </a:r>
                      <a:endParaRPr lang="sv-SE" sz="1400" b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(0,2)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(-0,4)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BNP-gap</a:t>
                      </a:r>
                      <a:r>
                        <a:rPr lang="sv-SE" sz="1400" b="0" baseline="300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(-2,2)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-1,7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(-2,2)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-0,8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(-1,0)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2F773B91-4597-E843-3ED0-57CC36224EBF}"/>
              </a:ext>
            </a:extLst>
          </p:cNvPr>
          <p:cNvSpPr/>
          <p:nvPr/>
        </p:nvSpPr>
        <p:spPr>
          <a:xfrm>
            <a:off x="4655840" y="2521009"/>
            <a:ext cx="1018567" cy="1204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1C45D42-5A59-9D84-7162-5B2E6A3DF21E}"/>
              </a:ext>
            </a:extLst>
          </p:cNvPr>
          <p:cNvSpPr/>
          <p:nvPr/>
        </p:nvSpPr>
        <p:spPr>
          <a:xfrm>
            <a:off x="4620232" y="4281443"/>
            <a:ext cx="1054175" cy="1246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82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E0928-80CC-4F02-C8EC-83FC09BE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Verdana" panose="020B0604030504040204" pitchFamily="34" charset="0"/>
                <a:ea typeface="Verdana" panose="020B0604030504040204" pitchFamily="34" charset="0"/>
              </a:rPr>
              <a:t>Bräcklig återhämtning i år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9800A6-C294-01C8-D310-7D43D68B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7"/>
            <a:ext cx="10369152" cy="5040564"/>
          </a:xfrm>
        </p:spPr>
        <p:txBody>
          <a:bodyPr/>
          <a:lstStyle/>
          <a:p>
            <a:r>
              <a:rPr lang="sv-SE" dirty="0"/>
              <a:t>Det blev en stark avslutning på förra året</a:t>
            </a:r>
          </a:p>
          <a:p>
            <a:endParaRPr lang="sv-SE" dirty="0"/>
          </a:p>
          <a:p>
            <a:r>
              <a:rPr lang="sv-SE" dirty="0"/>
              <a:t>Sverige befinner sig i en lågkonjunktur, återhämtning andra halvåret</a:t>
            </a:r>
          </a:p>
          <a:p>
            <a:endParaRPr lang="sv-SE" dirty="0"/>
          </a:p>
          <a:p>
            <a:r>
              <a:rPr lang="sv-SE" dirty="0"/>
              <a:t>Nyinkommen statistik tyder på att den ekonomiska utvecklingen blir svag det första halvåret i år</a:t>
            </a:r>
          </a:p>
          <a:p>
            <a:endParaRPr lang="sv-SE" dirty="0"/>
          </a:p>
          <a:p>
            <a:r>
              <a:rPr lang="sv-SE" dirty="0"/>
              <a:t>Barometerindikatorn visar också på en svag utveckling</a:t>
            </a:r>
          </a:p>
          <a:p>
            <a:endParaRPr lang="sv-SE" dirty="0"/>
          </a:p>
          <a:p>
            <a:r>
              <a:rPr lang="sv-SE" dirty="0"/>
              <a:t>Den överraskande höga inflationen innebär att Riksbanken inte sänker räntan mer, ligger still på 2,25 procent i år och nästa år</a:t>
            </a:r>
          </a:p>
          <a:p>
            <a:endParaRPr lang="sv-SE" dirty="0"/>
          </a:p>
          <a:p>
            <a:r>
              <a:rPr lang="sv-SE" dirty="0"/>
              <a:t>Arbetslösheten är tydligt förhöjd och sysselsättningen växer långsamt i 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295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4486EA-3A5C-B38C-7C50-67B38655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Svagt första halvår 2025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A6AD28-4840-29B1-6C89-579C2400F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C18F12-039F-7198-8CD6-CACFCA069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C354D2-691F-0519-4F13-00F03D64B3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425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A29A67-5C3E-F153-907D-C7CBA516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tynger BNP-tillväxten i närtid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148E8A-2945-8D6E-674A-BA8DED967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96F13D-2E6A-7A30-F617-FF79699E0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7EE026-6914-C258-C05D-FA20F35415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976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F8E7BEC-227F-ECB3-B5A1-9ADB3CA04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50320C77-6DD9-C59C-A8BE-00241E7E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 påverkas negativt av den höga inflationen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4A84D2B-B98D-1C2B-BF8D-18513DC91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Inflation och hushållens konfidensindikator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3" name="Underrubrik 12">
            <a:extLst>
              <a:ext uri="{FF2B5EF4-FFF2-40B4-BE49-F238E27FC236}">
                <a16:creationId xmlns:a16="http://schemas.microsoft.com/office/drawing/2014/main" id="{07AD456B-1797-4215-7153-32B5BD955F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 respektive säsongsrensade månadsvärden</a:t>
            </a:r>
          </a:p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16E4E49-2CC8-55C2-9F48-B4EE9B2F6F61}"/>
              </a:ext>
            </a:extLst>
          </p:cNvPr>
          <p:cNvCxnSpPr/>
          <p:nvPr/>
        </p:nvCxnSpPr>
        <p:spPr>
          <a:xfrm>
            <a:off x="770666" y="3140968"/>
            <a:ext cx="72728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7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D38A9-8F05-D69F-B756-C1DB58BF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Globala tillväxten fortsätter vara måttlig i närtid</a:t>
            </a:r>
            <a:endParaRPr lang="sv-SE">
              <a:solidFill>
                <a:srgbClr val="FF0000"/>
              </a:solidFill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196E69-D190-3C9F-1C1C-9B9EA8BBE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8F6E5C-700C-ADBC-9417-58651729E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Sammanvägt inköpschefsindex i valda länder och regioner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7F9800-041D-271F-FA2B-3C06C40CC2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Index, månadsvärden
Källor: S&amp;P Global, J.P. Morgan och Macrobond.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A690A5C6-3281-168E-623F-9C43CC0EC21A}"/>
              </a:ext>
            </a:extLst>
          </p:cNvPr>
          <p:cNvSpPr/>
          <p:nvPr/>
        </p:nvSpPr>
        <p:spPr>
          <a:xfrm>
            <a:off x="6658481" y="265216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0603FB18-8AF7-9215-95FB-57F8126C5C78}"/>
              </a:ext>
            </a:extLst>
          </p:cNvPr>
          <p:cNvSpPr/>
          <p:nvPr/>
        </p:nvSpPr>
        <p:spPr>
          <a:xfrm>
            <a:off x="6662357" y="2961152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1"/>
              </a:solidFill>
            </a:endParaRP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DE02A72-CF8C-F117-B718-99171F27FF84}"/>
              </a:ext>
            </a:extLst>
          </p:cNvPr>
          <p:cNvCxnSpPr/>
          <p:nvPr/>
        </p:nvCxnSpPr>
        <p:spPr>
          <a:xfrm>
            <a:off x="911424" y="3033160"/>
            <a:ext cx="72728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3F51B-926F-166D-259E-27CBAC1C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8496242" cy="504000"/>
          </a:xfrm>
        </p:spPr>
        <p:txBody>
          <a:bodyPr/>
          <a:lstStyle/>
          <a:p>
            <a:r>
              <a:rPr lang="sv-SE" dirty="0"/>
              <a:t>Svag tillväxt i euroområdet i år och den växlar ner i USA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A73D1D5-40C0-1405-4A7E-54D1FA3381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79976" y="778640"/>
            <a:ext cx="5382000" cy="5314656"/>
          </a:xfrm>
        </p:spPr>
        <p:txBody>
          <a:bodyPr>
            <a:normAutofit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u="sng" dirty="0"/>
              <a:t>Tullar och försvar i prognosen</a:t>
            </a:r>
            <a:endParaRPr lang="sv-SE" b="0" u="sng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USA: Redan införda tullar blir kvar och tullhöjningar med i genomsnitt 10 procent</a:t>
            </a:r>
          </a:p>
          <a:p>
            <a:endParaRPr lang="sv-SE" dirty="0"/>
          </a:p>
          <a:p>
            <a:r>
              <a:rPr lang="sv-SE" dirty="0"/>
              <a:t>Begränsade effekter på BNP och inflation i euroområdet, men större i USA</a:t>
            </a:r>
          </a:p>
          <a:p>
            <a:endParaRPr lang="sv-SE" dirty="0"/>
          </a:p>
          <a:p>
            <a:r>
              <a:rPr lang="sv-SE" dirty="0"/>
              <a:t>EU: Sannolikt högre NATO-ambitioner</a:t>
            </a:r>
          </a:p>
          <a:p>
            <a:endParaRPr lang="sv-SE" dirty="0"/>
          </a:p>
          <a:p>
            <a:r>
              <a:rPr lang="sv-SE" dirty="0"/>
              <a:t>Satsningar begränsas av flaskhalsar </a:t>
            </a:r>
          </a:p>
          <a:p>
            <a:endParaRPr lang="sv-SE" dirty="0"/>
          </a:p>
          <a:p>
            <a:r>
              <a:rPr lang="sv-SE" dirty="0"/>
              <a:t>Uppbyggnad sprids ut under flera år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64EDBAA-7C85-16E5-3B6F-55CFC90D3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143" y="782936"/>
            <a:ext cx="5382000" cy="504056"/>
          </a:xfrm>
        </p:spPr>
        <p:txBody>
          <a:bodyPr/>
          <a:lstStyle/>
          <a:p>
            <a:r>
              <a:rPr lang="sv-SE" dirty="0"/>
              <a:t>BNP i valda länder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517F0982-790D-6546-2778-4710AF25AED6}"/>
              </a:ext>
            </a:extLst>
          </p:cNvPr>
          <p:cNvSpPr txBox="1">
            <a:spLocks/>
          </p:cNvSpPr>
          <p:nvPr/>
        </p:nvSpPr>
        <p:spPr>
          <a:xfrm>
            <a:off x="336062" y="5796148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Index 2019 kvartal 4=100, fasta priser, säsongsrensade kvartalsvärden
Källor: Nationella källor och Konjunkturinstitutet.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47FADF-1217-151C-432B-192EB83A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1" y="1408817"/>
            <a:ext cx="5391081" cy="37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E7F71-EC3A-68AE-C325-427F285E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648370" cy="504000"/>
          </a:xfrm>
        </p:spPr>
        <p:txBody>
          <a:bodyPr/>
          <a:lstStyle/>
          <a:p>
            <a:r>
              <a:rPr lang="sv-SE"/>
              <a:t>Begränsade effekter på svensk BNP-tillväxt av försvarssatsningar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DF5B25-7357-2E5B-BCB6-5A5AD8215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2" y="836712"/>
            <a:ext cx="5382000" cy="504056"/>
          </a:xfrm>
        </p:spPr>
        <p:txBody>
          <a:bodyPr/>
          <a:lstStyle/>
          <a:p>
            <a:r>
              <a:rPr lang="sv-SE" dirty="0"/>
              <a:t>Försvarsindustrins andel av total produktion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B51BF6-EC2F-08B8-2C03-AC76544E8A6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2" y="5757893"/>
            <a:ext cx="5382000" cy="983179"/>
          </a:xfrm>
        </p:spPr>
        <p:txBody>
          <a:bodyPr/>
          <a:lstStyle/>
          <a:p>
            <a:r>
              <a:rPr lang="sv-SE" dirty="0"/>
              <a:t>
Anm. Försvarsindustri approximeras till hela SNI 30 samt SNI 25 utan insatsvaruproduktion. Andelen är beräknad utifrån år 2023.</a:t>
            </a:r>
            <a:br>
              <a:rPr lang="sv-SE" dirty="0"/>
            </a:br>
            <a:r>
              <a:rPr lang="sv-SE" dirty="0"/>
              <a:t>Källa: SCB och Konjunkturinstitutet.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7D7FC9-2C3A-293F-AEA6-5E38C32C4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Kapacitetsutnyttjande inom övriga transportmedel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59DE64-2EE4-9C4E-B5F5-2A71849111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Procent, säsongsrensade kvartalsvärden
Källa: Konjunkturinstitutet.</a:t>
            </a:r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598FCBE5-BF1C-7F7B-CF74-68C360F263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880163" y="1546364"/>
            <a:ext cx="5381625" cy="3765272"/>
          </a:xfrm>
        </p:spPr>
      </p:pic>
      <p:pic>
        <p:nvPicPr>
          <p:cNvPr id="19" name="Platshållare för innehåll 18">
            <a:extLst>
              <a:ext uri="{FF2B5EF4-FFF2-40B4-BE49-F238E27FC236}">
                <a16:creationId xmlns:a16="http://schemas.microsoft.com/office/drawing/2014/main" id="{4703ED54-1EE4-A212-AC5C-BA4F4DFC5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2878" y="1412875"/>
            <a:ext cx="4015671" cy="4405543"/>
          </a:xfrm>
        </p:spPr>
      </p:pic>
    </p:spTree>
    <p:extLst>
      <p:ext uri="{BB962C8B-B14F-4D97-AF65-F5344CB8AC3E}">
        <p14:creationId xmlns:p14="http://schemas.microsoft.com/office/powerpoint/2010/main" val="333913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55A7F-98A6-A4E4-516F-ABADA5E4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Återhämtningen ligger i hushållens händer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7DC8A33-6F78-0AEA-E405-CA96F40C0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772ACE-D8F4-A230-39FA-B3DD8A2D4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497B96-4AD6-A71C-98D4-61814C9B80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243729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1.potx" id="{FB0C3637-AD5E-4D46-8CD1-733BF64C9980}" vid="{83BBE467-53D3-4FC4-ADA9-113EF7E02C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8E4E3A170AB64CA75D7C9C1775F62F" ma:contentTypeVersion="4" ma:contentTypeDescription="Skapa ett nytt dokument." ma:contentTypeScope="" ma:versionID="0750f5c7950b4db16a8d02b15d9cb9be">
  <xsd:schema xmlns:xsd="http://www.w3.org/2001/XMLSchema" xmlns:xs="http://www.w3.org/2001/XMLSchema" xmlns:p="http://schemas.microsoft.com/office/2006/metadata/properties" xmlns:ns2="a8ac6f52-e0a7-4e25-ae83-24bde87d967c" targetNamespace="http://schemas.microsoft.com/office/2006/metadata/properties" ma:root="true" ma:fieldsID="07851d619f02d13e85f0dc071458581f" ns2:_="">
    <xsd:import namespace="a8ac6f52-e0a7-4e25-ae83-24bde87d9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c6f52-e0a7-4e25-ae83-24bde87d96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D201F-89DC-4C16-9708-931CB9DA93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388480-7CD1-4F46-BA45-E86335A9881E}">
  <ds:schemaRefs>
    <ds:schemaRef ds:uri="http://purl.org/dc/dcmitype/"/>
    <ds:schemaRef ds:uri="http://schemas.microsoft.com/office/infopath/2007/PartnerControls"/>
    <ds:schemaRef ds:uri="a8ac6f52-e0a7-4e25-ae83-24bde87d967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09B8B1-27F8-453C-80C9-C44F511E8A9C}">
  <ds:schemaRefs>
    <ds:schemaRef ds:uri="a8ac6f52-e0a7-4e25-ae83-24bde87d96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ExternaPresentationer1</Template>
  <TotalTime>3</TotalTime>
  <Words>719</Words>
  <Application>Microsoft Office PowerPoint</Application>
  <PresentationFormat>Bredbild</PresentationFormat>
  <Paragraphs>147</Paragraphs>
  <Slides>18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ExternaPresentationer2</vt:lpstr>
      <vt:lpstr>PowerPoint-presentation</vt:lpstr>
      <vt:lpstr>Bräcklig återhämtning i år</vt:lpstr>
      <vt:lpstr>Svagt första halvår 2025</vt:lpstr>
      <vt:lpstr>Hushållens konsumtion tynger BNP-tillväxten i närtid</vt:lpstr>
      <vt:lpstr>Hushållen påverkas negativt av den höga inflationen</vt:lpstr>
      <vt:lpstr>Globala tillväxten fortsätter vara måttlig i närtid</vt:lpstr>
      <vt:lpstr>Svag tillväxt i euroområdet i år och den växlar ner i USA</vt:lpstr>
      <vt:lpstr>Begränsade effekter på svensk BNP-tillväxt av försvarssatsningar</vt:lpstr>
      <vt:lpstr>Återhämtningen ligger i hushållens händer</vt:lpstr>
      <vt:lpstr>Indikatorer visar att botten på arbetsmarknaden har passerats</vt:lpstr>
      <vt:lpstr>Sysselsättningen ökar långsam takt i år</vt:lpstr>
      <vt:lpstr>Hög arbetslöshet nu då många har sökt sig till arbetsmarknaden</vt:lpstr>
      <vt:lpstr>Löneökningstakten växlar ner i år och nästa år</vt:lpstr>
      <vt:lpstr>KPIF-inflationen över målet 2025</vt:lpstr>
      <vt:lpstr>Styrräntan kvar på 2,25 procent 2025 och 2026</vt:lpstr>
      <vt:lpstr>Lågkonjunkturen påverkar de offentliga finanserna negativt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Ylva Hedén Westerdahl</dc:creator>
  <cp:lastModifiedBy>Ylva Hedén Westerdahl</cp:lastModifiedBy>
  <cp:revision>2</cp:revision>
  <dcterms:created xsi:type="dcterms:W3CDTF">2025-03-24T08:36:13Z</dcterms:created>
  <dcterms:modified xsi:type="dcterms:W3CDTF">2025-03-25T16:21:55Z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0x0101006B8E4E3A170AB64CA75D7C9C1775F62F</vt:lpwstr>
  </property>
</Properties>
</file>