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308" r:id="rId9"/>
    <p:sldId id="267" r:id="rId10"/>
    <p:sldId id="269" r:id="rId11"/>
    <p:sldId id="270" r:id="rId12"/>
    <p:sldId id="307" r:id="rId13"/>
    <p:sldId id="272" r:id="rId14"/>
    <p:sldId id="273" r:id="rId15"/>
    <p:sldId id="274" r:id="rId16"/>
    <p:sldId id="275" r:id="rId17"/>
    <p:sldId id="304" r:id="rId18"/>
    <p:sldId id="276" r:id="rId19"/>
    <p:sldId id="277" r:id="rId20"/>
    <p:sldId id="278" r:id="rId21"/>
    <p:sldId id="279" r:id="rId22"/>
    <p:sldId id="280" r:id="rId23"/>
    <p:sldId id="281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5" r:id="rId45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114" y="118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2024-12-19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2024-12-19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B8C614-CD4E-62D1-7B5D-16A32FE6A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 i valda länder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CE4C605-6546-350C-B3CF-052B86F7A1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CEEC97F-F831-B740-096A-9EB1135E44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 kvartal 4=100,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72A254E-710F-4591-0713-7BA2A2EC511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Nationella källor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14425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8FDA8F-D1BB-A05B-7B1A-3EB4999EA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Industrins omdöme om exportorderstocken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7E356D5-C0FE-F1C4-FA9E-4D7701044B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D7164A4-4430-0DAF-6EBD-0AE883FDAE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085C2CA-FB4C-C679-E705-3EA8ECBCF6A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765113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79D11F-3A15-F42F-9F92-A8D2B8CF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Export av varor och tjänster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9622006-3BF5-B1A3-E9AD-5416121D17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Miljarder kronor,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496D430-E332-5FF6-E618-450DBB99CC8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34CA34BB-0825-6F1F-935D-6F59F84E97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342892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99C82-0B30-9D35-EDAC-55E5CE1CE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A45C94-D481-1DA9-86F2-EA23DA51D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Fasta bruttoinvesteringar, bostäder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6C09003-8184-8B3B-32CE-2200D8FD6F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59FF8AD-9F7A-A1F2-FF03-E80C30749AD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6C07579-C3A2-B11A-ABFB-831F6A1A2C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2319661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0E9978-20F6-806F-571E-192C3826D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Fasta bruttoinvesteringar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522D28F-3CE4-8C65-2927-1E024F50BB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F348572-5150-DBE4-0E82-66625D529B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priser, bidrag i procent till kvartalstillväxt,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1EFA9A0-0309-58E1-05B3-9B236774A41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84572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5582D3-C0BD-ECC4-BA1C-9DE1827F8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offentlig konsumtionstillväxt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BDE59B7-1545-9CBE-EBAC-2BC7DCA14C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3827B18-BBFF-1C48-C53E-1034A93664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F85F669-735F-93B7-9C1C-9C2A0C9F925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09879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07F6CB-69C4-9A10-075E-81070DF11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konfidensindikator och 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FE7CDCC-CA05-10B0-7BD4-4D0CF7A643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A26AA9-7CC4-4272-EA7D-096E0DB160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3C3D733-5363-AE13-5472-536A2274DE4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95027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878EE3-12AD-4024-C1FB-362C60434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syn på sin egen ekonomi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2F4B173-3A64-BB6B-72E2-840ED444A1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1936908-406C-A9CB-5722-F8BA85C9D5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63FF920-562F-8F5D-8957-1FC5BAE0DA1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21094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45F08-363B-3D32-33C1-756EF2975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06B578-FCC3-40C3-5E50-66DE8B8C5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Hushållens räntekostnader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88684C-2B2D-1372-82ED-9ACFABCAEE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 av disponibel inkomst,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BE29DF3-C975-ED4C-3A58-EABC747ECB6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BCA92CF-99D2-44A1-7427-79F8E479F7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634373"/>
            <a:ext cx="8658225" cy="4249654"/>
          </a:xfrm>
        </p:spPr>
      </p:pic>
    </p:spTree>
    <p:extLst>
      <p:ext uri="{BB962C8B-B14F-4D97-AF65-F5344CB8AC3E}">
        <p14:creationId xmlns:p14="http://schemas.microsoft.com/office/powerpoint/2010/main" val="2276499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C35C61-2682-542D-7480-1BBCD440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Produktion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B12E614-4C5A-4CA5-3B71-AF0EC297F9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F77A219-5995-554D-4952-5A877ED36C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5CE2CC8-DF90-7ACC-7D27-2647FE4A5E7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96480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4D9C59-7CF1-D2B7-BF15-5068C0AC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Försäljningssituation i handeln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687BDA3-E38C-497B-C86E-AC52716097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E263D2B-64D3-C276-8A51-EB03F5DA24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628A255-942E-0A2A-6728-FDAC5AC3F26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6694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230102-BB6F-AB6C-88AE-777022EA7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Sammanvägt inköpschefsindex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E11C3E1-506A-FA27-07E9-99A04080AA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18B6FCF-8653-CC96-CA3E-A431523470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6ED4C84-2231-94C2-45B3-5BC781858B7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S&amp;P Global, J.P. Morgan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2658302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3EE5BB-548D-74D1-8626-D70A61BF5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Förädlingsvärde och bruttoproduktion i byggbranschen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81A2FE5-0F33-D3D9-4955-0D10CF78F9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58745C1-841D-184F-9B28-C6E8E76B4A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99D6503-EE41-9A41-6B0D-44301E8919F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81602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8B9D73-C3D9-7DDA-69C1-ACD023486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och jämviktsarbetslöshet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88BC7FA-560E-B8B4-1185-A57C04317A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A457771-1651-0AFE-4107-4894AD6E8A4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A9DB36B-8981-72AC-0CDB-7E6300388C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82166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A7FEF9-DB1E-0AFB-8054-7A35CAB27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Anställningar i näringslivet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20DD2CF-3E9D-0F81-0FD6-F94C86D1EA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7DC2928-D9E2-FE37-3DDE-811EFB12D3F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D1EB96F9-48D4-C816-E9E5-1F3219E11E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7028" y="1419225"/>
            <a:ext cx="8237268" cy="4679950"/>
          </a:xfrm>
        </p:spPr>
      </p:pic>
    </p:spTree>
    <p:extLst>
      <p:ext uri="{BB962C8B-B14F-4D97-AF65-F5344CB8AC3E}">
        <p14:creationId xmlns:p14="http://schemas.microsoft.com/office/powerpoint/2010/main" val="2044042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982ED8-E28C-4669-163F-B2F134917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sysselsättningstillväxten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FCE7BBC-D68C-7C8B-CE73-121C183AC9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499" y="1524000"/>
            <a:ext cx="8640000" cy="490784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4679473-DF3E-D69E-9133-FD30C372C7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0C001D9-0994-A968-61A9-A1D33691995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75547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CE0CF7-ADD9-7579-4F26-D520E262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BNP-gap, produktivitetsgap i näringslivet, arbetsmarknadsgap och resursutnyttjandeindikator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D089D6-C229-378D-21C0-039E347193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 av potentiell BNP, potentiell produktivitet för näringslivet respektive potentiellt arbetade timmar,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EF122FA-5151-68CF-FBB8-F48D7954832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6EF5FBC8-2233-30BD-8293-ACFEB123B6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550" y="1419225"/>
            <a:ext cx="8638225" cy="4679950"/>
          </a:xfrm>
        </p:spPr>
      </p:pic>
    </p:spTree>
    <p:extLst>
      <p:ext uri="{BB962C8B-B14F-4D97-AF65-F5344CB8AC3E}">
        <p14:creationId xmlns:p14="http://schemas.microsoft.com/office/powerpoint/2010/main" val="2326634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BEAF72-2ECA-B784-DBBA-D41DDA276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Löneökningstakt i hela ekonomin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184A6B-04F8-6906-25FF-63A9BC2E7C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Kalenderkorrigerad årstakt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AF6BA6F-BCA1-DFC4-FAB4-9A402BBAE84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D93CD0D7-0A31-9FE3-6BE1-B922827517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2382753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1AE429-3D83-9927-248E-6B495694C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Lönsamhet i näringslivet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FCE587-BDFE-F7D0-BF7D-DA9DADFDDE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årsvärden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5916C7D-DD01-5E0D-12B0-D31405FBCC6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641C5C94-E0C0-75B5-B8B2-9EE007F48D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550" y="1419225"/>
            <a:ext cx="8638225" cy="4679950"/>
          </a:xfrm>
        </p:spPr>
      </p:pic>
    </p:spTree>
    <p:extLst>
      <p:ext uri="{BB962C8B-B14F-4D97-AF65-F5344CB8AC3E}">
        <p14:creationId xmlns:p14="http://schemas.microsoft.com/office/powerpoint/2010/main" val="7223997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BB0485-5CFF-8A0F-5A2A-B3E6F47A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Löneförväntningar hos arbetsmarknadens parter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AB6E9E8-48FD-83AA-FB65-B4B2D28E94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6CEA77-E699-CC9B-5117-45A13EAE1E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Årstakt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EE5B7D1-FDF0-4EAC-BC34-3D50B934989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Kantar Sifo, </a:t>
            </a:r>
            <a:r>
              <a:rPr lang="sv-SE" dirty="0" err="1"/>
              <a:t>Macrobond</a:t>
            </a:r>
            <a:r>
              <a:rPr lang="sv-SE" dirty="0"/>
              <a:t>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30683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AF26F9-A0F8-3508-ACC8-425EDB842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Spotpris på el, 2024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36D5714-9E86-B8BF-749F-2CA071E3F5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Månadsgenomsnitt, skillnad mot motsvarande månad föregående år, öre per kWh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94F9B34-640F-703E-1A2D-510AC2EA427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Nordpool Group och Macrobond.</a:t>
            </a:r>
          </a:p>
        </p:txBody>
      </p:sp>
      <p:pic>
        <p:nvPicPr>
          <p:cNvPr id="13" name="Platshållare för innehåll 12">
            <a:extLst>
              <a:ext uri="{FF2B5EF4-FFF2-40B4-BE49-F238E27FC236}">
                <a16:creationId xmlns:a16="http://schemas.microsoft.com/office/drawing/2014/main" id="{44898D7D-8949-6904-8086-BF79F8FD64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634373"/>
            <a:ext cx="8658225" cy="4249654"/>
          </a:xfrm>
        </p:spPr>
      </p:pic>
    </p:spTree>
    <p:extLst>
      <p:ext uri="{BB962C8B-B14F-4D97-AF65-F5344CB8AC3E}">
        <p14:creationId xmlns:p14="http://schemas.microsoft.com/office/powerpoint/2010/main" val="21340795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25FB82-02D6-B62D-9282-C25F416CB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Bidrag till KPIF-inflationen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5E5050-A0A5-7058-39FE-5B57C0E4C4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 respektive 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2D1B988-E863-0E6A-D8E1-FF82BAFC657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E0BE647-F779-28C4-AC11-E52090D4A3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7028" y="1419225"/>
            <a:ext cx="8237268" cy="4679950"/>
          </a:xfrm>
        </p:spPr>
      </p:pic>
    </p:spTree>
    <p:extLst>
      <p:ext uri="{BB962C8B-B14F-4D97-AF65-F5344CB8AC3E}">
        <p14:creationId xmlns:p14="http://schemas.microsoft.com/office/powerpoint/2010/main" val="90388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CD04E7-4757-0DF8-FB79-2FD41FE88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 i valda länder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E23C393-B7E9-A657-BC81-B4EE84BD66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4947272-8B68-FB13-44F1-9B867E7C63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2019=100,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995E471-BCB9-F40E-9057-E5CF08437B8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OECD, Eurostat och SCB.</a:t>
            </a:r>
          </a:p>
        </p:txBody>
      </p:sp>
    </p:spTree>
    <p:extLst>
      <p:ext uri="{BB962C8B-B14F-4D97-AF65-F5344CB8AC3E}">
        <p14:creationId xmlns:p14="http://schemas.microsoft.com/office/powerpoint/2010/main" val="2284644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B73E86-6EF8-C968-0A14-E98CFA622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Konsumentpriser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735FE3-0F6C-BA58-D5F0-88C221C080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Procentenheter respektive 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7E9763D-0ACA-DD9A-BED4-A6A937AED33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5DDDE7A-1334-F11C-53B7-D8C76A6769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4064592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A62090-F3D1-E26C-340C-3099A00A1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Justerad enhetsarbetskostnad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18B7BE3-44D2-CA5C-6B5C-94ED1BC352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AFD9B8-5017-39BB-87EF-02CC7DF3F0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D185115-F118-D595-6C3A-ED8166B2805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84453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996D78-DA41-64B6-D1F3-934CE4B0D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Varu- och tjänsteprisinflation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C9AB719-2DF7-7260-0CC5-FFD33B7191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65B678E-E638-FFD4-321A-4DE0288815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755513B-B575-68CB-9680-31489343785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050425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DFE221-88EE-CBDD-BB7C-66EE6BCC2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Importjusterat bidrag till BNP-tillväxten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41770B6-BF17-558C-1BC1-2EFE973E63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A5A1424-DFCE-2E95-5CEF-1D5BE20DA9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6E59783-AB2A-E517-54F3-A149ABDB32A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233632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F42189-BA38-087A-E835-0260F7237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 och arbetsmarknadsgap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C26ECB4-5CAE-FCEC-11E3-E91D23A182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3B24BC4-9B1E-4FB2-4CE2-F6BEECB5A2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potentiellt arbetade timmar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713254D-56B3-A8DA-8159-B33E4EB7621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809556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246D16-95A4-ABA1-2C9F-39CABDA2E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Inflation, KPIF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F8CDDC4-8711-C692-8B9C-195F3EA965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648CE1B-8FF8-4223-2D9C-523F17BE01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E11D89F-F23C-F369-5828-0AB80BD6704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986597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AA5DEA-BFEE-B07C-23B6-DDC70CC3F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6B8D9C2-0F77-37FB-0E57-29A06D2652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7F9686-120B-3BB4-F4C3-BB151B71BB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4C15CC2-663D-4283-17B0-2C184CE406A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Nasdaq OMX,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482257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736CD1-92EF-A0A1-2D7B-E0246C62B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Kronans effektiva växelkurs (KIX)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903C416-DDA6-53DB-B3D1-1C65998609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A2D9A18-6722-3AE7-0513-18C96E8050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1992-11-18=100, månadsvärden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7AD13CF-DF42-C961-9D9D-EF6E756EE00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840465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FDE29B-C0B1-35DD-0F74-15FE534CC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sektorns finansiella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D644896-227D-A574-7A55-5F8026DB8B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95B9D8-DC7E-02A9-77AC-DE01C2E55C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17AD464-11AD-4FE9-9AD8-2E8A524D900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470911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AEA3FF-BF1E-EB13-E851-087DDB1C7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i delsektorer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13433B5-E687-C01B-268E-03923978A1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F3F2495-C29F-EB1B-A64A-1D282FFB16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38E3CA1-1912-D8CE-8AAB-4D7EA90BFDE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2640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C9A663-516A-3C31-1873-4A2245A09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9F442EF-5570-AF70-AB7D-B397C2D59A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B5A4265-484E-AAD2-BAE5-0C6E60B8F3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5E1D7FD-3206-6E79-DBDE-E418B43ECE6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Eurostat och Bureau of Labor Statistics.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71559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F0B273-DD8E-843A-1ACE-02D95ACE4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och resultat i kommunsektorn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70E1064-E771-57E9-719B-3AAA0341D8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FAD6E4B-12F2-1FF6-566E-25F32F23F0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BA4129E-263B-1D53-1651-6DCFB909753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583664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6620D9-5175-9980-BA9B-F483493B8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Strukturellt sparande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80E2371-C882-EDA7-6739-7DE1B0B781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C778B3A-1A6A-58F2-9C00-18C3999625F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3B433530-8CEC-50DF-5352-AF6AB0A79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550" y="1419225"/>
            <a:ext cx="8638225" cy="4679950"/>
          </a:xfrm>
        </p:spPr>
      </p:pic>
    </p:spTree>
    <p:extLst>
      <p:ext uri="{BB962C8B-B14F-4D97-AF65-F5344CB8AC3E}">
        <p14:creationId xmlns:p14="http://schemas.microsoft.com/office/powerpoint/2010/main" val="41190907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A53D16-54F3-12FC-375F-86ADE9177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EED3C0C-0F28-10E3-87BF-46F20F753E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7B2C88-E77D-2788-E638-775BDCB588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7543708-A300-FAE5-7F79-FDEC85A3885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781512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F485BB-DA81-079A-EDD2-E17EBE753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Sysselsatta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5A2566B-6AB4-EAF0-DC59-3389D7B5BF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BB0AE8D-67C6-D8F8-27C5-FBFFF02EBE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8E002F8-3EED-C4BA-9CDA-0530250546F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1028051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0C87D6-E989-56D4-FACA-B7EC65FA4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616324-003D-6846-9D2B-9A8C887B9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KPIF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371BE1C-F6D4-D6A2-3D40-B16F6EC596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339599C-C74D-BDE3-61A1-4CBC3EAD1D2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E0EAA803-08E2-8E65-F106-CE4382F7C7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276139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3A777F-3606-A60E-1B45-9E49765D7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Produktion och orderingång i Tysklands tillverkningsindustri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405F525-7DA0-9423-6376-A582E5EE2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C640F8-2440-9911-4329-AFB71C9C72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2018=100,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01AE467-A3A5-D83F-15A9-9A16736D8B8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German Federal Statistical Office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1292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279CB1-8003-946F-5BB3-E1B014009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9D151D6-40DD-DAC2-3735-7704C0ADD2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A0187A-4EC1-5A93-9EED-84241B4EBE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D5A63DE-8DD9-B72B-16ED-37EF1237B23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Bureau of Labor Statistics, SCB, Macrobond,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50434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2AC9E3-DE8B-2067-202C-809EE0BE5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6709399-7A66-074E-FC12-044A427002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D6B5AB2-F825-DC9E-EE2E-ACFAB8F4B4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F70993B-C43C-4C8C-27F4-CBC69DC0CB5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ECB, Federal Reserve,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9218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8789E-1222-BC5A-B456-8E6E3E4CE4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B03F30-8A13-9EFB-2599-4E66287F1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KIX-vägd BNP och svensk exportmarknad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94E511E-549A-F29A-EA58-5CABBABCD3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C7FFDDD-B43A-F068-3247-8986C64EE18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Nationella källor, Macrobond och Konjunkturinstitutet.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4206FAD-5CD3-FE67-B3D2-43066F1F27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3709069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F54531-E9A7-CC61-2AB2-84D9BEC2B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Barometerindikatorn och BNP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A51F568-AFB8-42CD-0FDE-9AEAFF84CF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Index medelvärde=100,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11EE50D-0FDD-6235-407D-3B72A02234E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ACEC3F69-67EF-087C-F825-A4C7BD0FBB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2093301223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91</TotalTime>
  <Words>722</Words>
  <Application>Microsoft Office PowerPoint</Application>
  <PresentationFormat>Bredbild</PresentationFormat>
  <Paragraphs>136</Paragraphs>
  <Slides>44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44</vt:i4>
      </vt:variant>
    </vt:vector>
  </HeadingPairs>
  <TitlesOfParts>
    <vt:vector size="48" baseType="lpstr">
      <vt:lpstr>Arial</vt:lpstr>
      <vt:lpstr>Calibri</vt:lpstr>
      <vt:lpstr>Verdana</vt:lpstr>
      <vt:lpstr>ExternaPresentationer2</vt:lpstr>
      <vt:lpstr>BNP i valda länder</vt:lpstr>
      <vt:lpstr>Sammanvägt inköpschefsindex i valda länder och regioner</vt:lpstr>
      <vt:lpstr>Hushållens konsumtion i valda länder</vt:lpstr>
      <vt:lpstr>Arbetslöshet</vt:lpstr>
      <vt:lpstr>Produktion och orderingång i Tysklands tillverkningsindustri</vt:lpstr>
      <vt:lpstr>Konsumentpriser i valda länder och regioner</vt:lpstr>
      <vt:lpstr>Styrräntor</vt:lpstr>
      <vt:lpstr>KIX-vägd BNP och svensk exportmarknad</vt:lpstr>
      <vt:lpstr>Barometerindikatorn och BNP</vt:lpstr>
      <vt:lpstr>Industrins omdöme om exportorderstocken</vt:lpstr>
      <vt:lpstr>Export av varor och tjänster</vt:lpstr>
      <vt:lpstr>Fasta bruttoinvesteringar, bostäder</vt:lpstr>
      <vt:lpstr>Fasta bruttoinvesteringar </vt:lpstr>
      <vt:lpstr>Bidrag till offentlig konsumtionstillväxt</vt:lpstr>
      <vt:lpstr>Hushållens konfidensindikator och hushållens konsumtion</vt:lpstr>
      <vt:lpstr>Hushållens syn på sin egen ekonomi</vt:lpstr>
      <vt:lpstr>Hushållens räntekostnader</vt:lpstr>
      <vt:lpstr>Produktion i näringslivet</vt:lpstr>
      <vt:lpstr>Försäljningssituation i handeln</vt:lpstr>
      <vt:lpstr>Förädlingsvärde och bruttoproduktion i byggbranschen</vt:lpstr>
      <vt:lpstr>Arbetslöshet och jämviktsarbetslöshet</vt:lpstr>
      <vt:lpstr>Anställningar i näringslivet</vt:lpstr>
      <vt:lpstr>Bidrag till sysselsättningstillväxten </vt:lpstr>
      <vt:lpstr>BNP-gap, produktivitetsgap i näringslivet, arbetsmarknadsgap och resursutnyttjandeindikator</vt:lpstr>
      <vt:lpstr>Löneökningstakt i hela ekonomin</vt:lpstr>
      <vt:lpstr>Lönsamhet i näringslivet</vt:lpstr>
      <vt:lpstr>Löneförväntningar hos arbetsmarknadens parter</vt:lpstr>
      <vt:lpstr>Spotpris på el, 2024</vt:lpstr>
      <vt:lpstr>Bidrag till KPIF-inflationen</vt:lpstr>
      <vt:lpstr>Konsumentpriser</vt:lpstr>
      <vt:lpstr>Justerad enhetsarbetskostnad i näringslivet</vt:lpstr>
      <vt:lpstr>Varu- och tjänsteprisinflation</vt:lpstr>
      <vt:lpstr>Importjusterat bidrag till BNP-tillväxten</vt:lpstr>
      <vt:lpstr>BNP-gap och arbetsmarknadsgap i Sverige</vt:lpstr>
      <vt:lpstr>Inflation, KPIF</vt:lpstr>
      <vt:lpstr>Styrränta</vt:lpstr>
      <vt:lpstr>Kronans effektiva växelkurs (KIX)</vt:lpstr>
      <vt:lpstr>Offentliga sektorns finansiella sparande</vt:lpstr>
      <vt:lpstr>Finansiellt sparande i delsektorer</vt:lpstr>
      <vt:lpstr>Finansiellt sparande och resultat i kommunsektorn</vt:lpstr>
      <vt:lpstr>Strukturellt sparande</vt:lpstr>
      <vt:lpstr>Hushållens konsumtion</vt:lpstr>
      <vt:lpstr>Sysselsatta</vt:lpstr>
      <vt:lpstr>KPIF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Johan Samuelsson</cp:lastModifiedBy>
  <cp:revision>5</cp:revision>
  <dcterms:created xsi:type="dcterms:W3CDTF">2024-12-16T15:26:10Z</dcterms:created>
  <dcterms:modified xsi:type="dcterms:W3CDTF">2024-12-19T14:03:02Z</dcterms:modified>
</cp:coreProperties>
</file>