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80" r:id="rId20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howGuides="1">
      <p:cViewPr varScale="1">
        <p:scale>
          <a:sx n="151" d="100"/>
          <a:sy n="151" d="100"/>
        </p:scale>
        <p:origin x="2766" y="132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2022-10-24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148173"/>
            <a:ext cx="5382000" cy="594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879976" y="6147072"/>
            <a:ext cx="5382000" cy="594296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2022-10-24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F95F976-B300-DFEC-52E8-144C3C00C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BNP-gap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AB7DFF3-FA09-163F-1BF9-610C4DBE70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4070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35465A8-48F1-50B4-DD1F-D66067AF96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Procent av potentiell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4D1CDCC-2395-0478-53A9-9CC0BAE969A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677519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0DA95F-D7C9-16F4-CB0E-6F089227F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Förädlingsvärdedeflator</a:t>
            </a:r>
            <a:r>
              <a:rPr lang="sv-SE" dirty="0"/>
              <a:t> för utvalda branscher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430FCA9-B349-5519-CB39-E6ACF87F47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4070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EB594CA-27D9-9F36-0B02-218FFD267B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Index 2021=100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36FEDCF-7450-0DB1-6B17-D0B7482F87E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SCB.</a:t>
            </a:r>
          </a:p>
        </p:txBody>
      </p:sp>
    </p:spTree>
    <p:extLst>
      <p:ext uri="{BB962C8B-B14F-4D97-AF65-F5344CB8AC3E}">
        <p14:creationId xmlns:p14="http://schemas.microsoft.com/office/powerpoint/2010/main" val="933511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4BE080-1D02-B0CE-3BE4-6B0D353F3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Produktivitet i näringslivets olika branscher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6FA295E-4654-0EEA-A2DB-EEDB445A77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Index, 2008=100, kalenderkorrigerade 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4F4F0B5-6CEE-DE9C-F30D-2F451F7403C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849E05C1-FCDC-5424-8542-DBF798914D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00" y="1524000"/>
            <a:ext cx="8640000" cy="4468556"/>
          </a:xfrm>
        </p:spPr>
      </p:pic>
    </p:spTree>
    <p:extLst>
      <p:ext uri="{BB962C8B-B14F-4D97-AF65-F5344CB8AC3E}">
        <p14:creationId xmlns:p14="http://schemas.microsoft.com/office/powerpoint/2010/main" val="1260936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F40D84F-8623-3A4B-D771-ACA2482CD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Produktivitet i näringslivet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ADEA830-E6CB-1F31-8186-5E950209DA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3979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F860044-3FB1-111A-B929-F0C130D4B3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Kronor per timme, fasta priser,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7B937A7-B71C-63F0-F8A2-7087DD6D886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116331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003114B-1762-5400-E1D3-ADF964006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Faktisk och potentiell produktivitet i näringslivet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A27DC9C-0425-9035-32C7-3FE0D6CEE0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61CE76D-11A1-CB5D-D8FA-E3389393DE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Kronor per timme, fasta priser,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C164E75-6D28-7E0D-F7CD-9FAC375D9F2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858976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6CC83F-268B-BC1C-8845-B9961F9A8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Vinstandel i näringslivet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560A1F1-6EC5-64FB-82D8-5C6A8B32FC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81BEE38-5832-6E7D-691F-FD58186FBB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förädlingsvärdet,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A4EDF0A-2E16-A825-93F4-1785F9931E7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443289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C68D06-01F4-6940-47D1-139ED29CF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Förändring i vinstandel samt produktivitetstillväxt i näringslivet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91A466A-648E-EAA2-91CD-F12453047D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F27CBB7-07AC-9E51-7063-A8F13A66CA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Procentenheter respektive procent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360F7BC-4F15-BA17-180B-0784FA3EBE1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440768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90A767-8F99-730A-FE43-68E0C8D0A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Kapitalavkastning i näringslivet och riskfri realränta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5E94186-472B-52E2-CE41-9A75D7286A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E44D79F-C5AA-7FB5-7E90-9AB189D58F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kapitalstocken respektive procent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ECFBA29-1D79-52EF-38F7-325FD75D8FC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095642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0FC2B6-C8D9-D35A-0217-6350B1143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Lönenivåer i Sverige och i omvärlden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8640B95-2E1B-4107-B512-6AEC6CA3C5A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Avvikelse från referensscenario, procent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1157409-E8E5-0D2A-67D4-F5093600F9D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1FC7EB5E-B85B-9341-6C4F-38AEFC371D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00" y="1524000"/>
            <a:ext cx="8640000" cy="4576100"/>
          </a:xfrm>
        </p:spPr>
      </p:pic>
    </p:spTree>
    <p:extLst>
      <p:ext uri="{BB962C8B-B14F-4D97-AF65-F5344CB8AC3E}">
        <p14:creationId xmlns:p14="http://schemas.microsoft.com/office/powerpoint/2010/main" val="20574847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AC421CD-E6F2-69B2-F31A-FA1BF09F6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Svensk export uppdelad på priseffekt och efterfrågeeffekt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A37DC53-DB7A-40E8-9985-877A4795A7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576100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1A4FF6B-84AD-1140-EB6B-47357963C0B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Procents avvikelse från referensscenario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F01AD0F-2463-F298-E65F-C2BA948F7A0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7399366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D7C82B-6080-0F5D-E37A-41C606D19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Brist på arbetskraft och löneutveckling i näringslivet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2D3A9B4-7CD7-66BE-BE14-C0949EFC78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BFB1BBE-5807-191D-8FCD-5ABB32958D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Andel ja-svar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8BA6A38-DDEC-1425-97BD-F62F981DDAF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Medlingsinstitutet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21546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9837EF-7D8F-8B95-A039-2EE435951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Brist på arbetskraft i näringslivet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CA6BB47-DAEF-732F-0431-9760037D15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4D65A7B-4F9A-8D29-A64F-42637114D8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Andel ja-svar,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FBF343E-D341-5A6B-EB10-6B166BF8B57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953796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A68DE1-3E18-247F-BAC0-60CC994F5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Inflation i valda länder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88D7051-A13B-78AF-6F98-58638F0B44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60BF321-2720-1D82-CF4A-AC7FE0D60CF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OECD, Bureau of Labour Statistics och SCB.</a:t>
            </a:r>
            <a:endParaRPr lang="sv-SE"/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A7DDA55C-D260-62B0-3F33-6F182E0E80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00" y="1524000"/>
            <a:ext cx="8640000" cy="4468556"/>
          </a:xfrm>
        </p:spPr>
      </p:pic>
    </p:spTree>
    <p:extLst>
      <p:ext uri="{BB962C8B-B14F-4D97-AF65-F5344CB8AC3E}">
        <p14:creationId xmlns:p14="http://schemas.microsoft.com/office/powerpoint/2010/main" val="142118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B0CB25A-F14F-A05B-51EE-A586379FA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Real disponibel inkomst och reallön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7D28929-AC80-8D39-D61D-91A544C1F7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F244617-C62E-D4BD-F301-96C704CC672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SCB, Medlingsinstitutet och Konjunkturinstitutet.</a:t>
            </a:r>
          </a:p>
        </p:txBody>
      </p:sp>
      <p:pic>
        <p:nvPicPr>
          <p:cNvPr id="10" name="Platshållare för innehåll 9">
            <a:extLst>
              <a:ext uri="{FF2B5EF4-FFF2-40B4-BE49-F238E27FC236}">
                <a16:creationId xmlns:a16="http://schemas.microsoft.com/office/drawing/2014/main" id="{E98F45FE-3F10-D5FA-02D1-EB9D587EF7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536970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B3AC8F-BA47-0989-918F-2C02F28DD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Hushållens förtroende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B230BE7-D9B0-C0A1-6D82-4BEDE0E1FD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63A891F-2288-C480-B4A0-26FEE63A00B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Index medelvärde=100 respektive avvikelser från medelvärde,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7FE86B8-CA41-42EB-930A-6789CEF4298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758386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124FA3-A901-46E4-B647-9E1C69858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Arbetslöshet och jämviktsarbetslöshet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86A93FF-7B46-7943-58C2-5EC8146F46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82B0582-C504-C739-1BB7-062DC42897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arbetskraften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0D96913-9F88-5A64-F1C5-5CE75500183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125751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B904AC-860A-DA8A-5C6B-FD98A6D82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Export- och importprisindex i producentprisindex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11AED44-A98C-8ECF-6E08-E14BAC5CB7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DEE2C76-C42F-4B32-2FA7-09106FE22D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Index 2020=100,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633C9E3-7658-6FA1-5085-08254B5CBF7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SCB.</a:t>
            </a:r>
          </a:p>
        </p:txBody>
      </p:sp>
    </p:spTree>
    <p:extLst>
      <p:ext uri="{BB962C8B-B14F-4D97-AF65-F5344CB8AC3E}">
        <p14:creationId xmlns:p14="http://schemas.microsoft.com/office/powerpoint/2010/main" val="2940000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7B8B04-5C18-D409-9B0E-9F875C3C3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Bidrag till KPIF-inflationen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49EB3C1-DBE1-C19F-F374-4E2A49C6D52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Procentenheter respektive årlig procentuell förändring,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0C74382-6C68-A055-C0BA-4426D6163FE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  <p:pic>
        <p:nvPicPr>
          <p:cNvPr id="11" name="Platshållare för innehåll 10">
            <a:extLst>
              <a:ext uri="{FF2B5EF4-FFF2-40B4-BE49-F238E27FC236}">
                <a16:creationId xmlns:a16="http://schemas.microsoft.com/office/drawing/2014/main" id="{4FA3F50E-132A-60E0-5F49-5302B5E1D2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00" y="1524000"/>
            <a:ext cx="8640000" cy="4908760"/>
          </a:xfrm>
        </p:spPr>
      </p:pic>
    </p:spTree>
    <p:extLst>
      <p:ext uri="{BB962C8B-B14F-4D97-AF65-F5344CB8AC3E}">
        <p14:creationId xmlns:p14="http://schemas.microsoft.com/office/powerpoint/2010/main" val="1969733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83AC06-2570-A596-8228-C897E1966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Förädlingsvärdedeflatorer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52B05AE-3DF5-FEFF-8747-266D1566B9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087E459-1801-36B5-7554-17814263E7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Index 2021=100,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07710B5-8AC8-9D8A-A5C4-F3C264F38F8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SCB.</a:t>
            </a:r>
          </a:p>
        </p:txBody>
      </p:sp>
    </p:spTree>
    <p:extLst>
      <p:ext uri="{BB962C8B-B14F-4D97-AF65-F5344CB8AC3E}">
        <p14:creationId xmlns:p14="http://schemas.microsoft.com/office/powerpoint/2010/main" val="400084294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99A172E-E921-4BE4-A86D-4EB56205D8E9}" vid="{68193DFA-6F5A-4954-AB43-D702550F09F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242</TotalTime>
  <Words>309</Words>
  <Application>Microsoft Office PowerPoint</Application>
  <PresentationFormat>Bredbild</PresentationFormat>
  <Paragraphs>77</Paragraphs>
  <Slides>19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19</vt:i4>
      </vt:variant>
    </vt:vector>
  </HeadingPairs>
  <TitlesOfParts>
    <vt:vector size="23" baseType="lpstr">
      <vt:lpstr>Arial</vt:lpstr>
      <vt:lpstr>Calibri</vt:lpstr>
      <vt:lpstr>Verdana</vt:lpstr>
      <vt:lpstr>ExternaPresentationer2</vt:lpstr>
      <vt:lpstr>BNP-gap </vt:lpstr>
      <vt:lpstr>Brist på arbetskraft i näringslivet </vt:lpstr>
      <vt:lpstr>Inflation i valda länder </vt:lpstr>
      <vt:lpstr>Real disponibel inkomst och reallön </vt:lpstr>
      <vt:lpstr>Hushållens förtroende </vt:lpstr>
      <vt:lpstr>Arbetslöshet och jämviktsarbetslöshet </vt:lpstr>
      <vt:lpstr>Export- och importprisindex i producentprisindex </vt:lpstr>
      <vt:lpstr>Bidrag till KPIF-inflationen </vt:lpstr>
      <vt:lpstr>Förädlingsvärdedeflatorer </vt:lpstr>
      <vt:lpstr>Förädlingsvärdedeflator för utvalda branscher </vt:lpstr>
      <vt:lpstr>Produktivitet i näringslivets olika branscher </vt:lpstr>
      <vt:lpstr>Produktivitet i näringslivet </vt:lpstr>
      <vt:lpstr>Faktisk och potentiell produktivitet i näringslivet </vt:lpstr>
      <vt:lpstr>Vinstandel i näringslivet </vt:lpstr>
      <vt:lpstr>Förändring i vinstandel samt produktivitetstillväxt i näringslivet </vt:lpstr>
      <vt:lpstr>Kapitalavkastning i näringslivet och riskfri realränta </vt:lpstr>
      <vt:lpstr>Lönenivåer i Sverige och i omvärlden </vt:lpstr>
      <vt:lpstr>Svensk export uppdelad på priseffekt och efterfrågeeffekt </vt:lpstr>
      <vt:lpstr>Brist på arbetskraft och löneutveckling i näringslivet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BNP-gap </dc:title>
  <dc:creator>Rosmarie Andersson</dc:creator>
  <cp:lastModifiedBy>Johan Samuelsson</cp:lastModifiedBy>
  <cp:revision>13</cp:revision>
  <dcterms:created xsi:type="dcterms:W3CDTF">2022-10-18T11:02:10Z</dcterms:created>
  <dcterms:modified xsi:type="dcterms:W3CDTF">2022-10-24T15:25:04Z</dcterms:modified>
</cp:coreProperties>
</file>