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6" r:id="rId3"/>
    <p:sldId id="277" r:id="rId4"/>
    <p:sldId id="278" r:id="rId5"/>
    <p:sldId id="279" r:id="rId6"/>
    <p:sldId id="280" r:id="rId7"/>
  </p:sldIdLst>
  <p:sldSz cx="12192000" cy="6858000"/>
  <p:notesSz cx="6858000" cy="9144000"/>
  <p:defaultTextStyle>
    <a:defPPr>
      <a:defRPr lang="sv-SE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4" userDrawn="1">
          <p15:clr>
            <a:srgbClr val="A4A3A4"/>
          </p15:clr>
        </p15:guide>
        <p15:guide id="2" orient="horz" pos="781" userDrawn="1">
          <p15:clr>
            <a:srgbClr val="A4A3A4"/>
          </p15:clr>
        </p15:guide>
        <p15:guide id="3" orient="horz" pos="835" userDrawn="1">
          <p15:clr>
            <a:srgbClr val="A4A3A4"/>
          </p15:clr>
        </p15:guide>
        <p15:guide id="4" orient="horz" pos="3843" userDrawn="1">
          <p15:clr>
            <a:srgbClr val="A4A3A4"/>
          </p15:clr>
        </p15:guide>
        <p15:guide id="5" pos="212" userDrawn="1">
          <p15:clr>
            <a:srgbClr val="A4A3A4"/>
          </p15:clr>
        </p15:guide>
        <p15:guide id="6" pos="75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F2F2F2"/>
    <a:srgbClr val="D9D9D9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howGuides="1">
      <p:cViewPr varScale="1">
        <p:scale>
          <a:sx n="159" d="100"/>
          <a:sy n="159" d="100"/>
        </p:scale>
        <p:origin x="2514" y="138"/>
      </p:cViewPr>
      <p:guideLst>
        <p:guide orient="horz" pos="164"/>
        <p:guide orient="horz" pos="781"/>
        <p:guide orient="horz" pos="835"/>
        <p:guide orient="horz" pos="3843"/>
        <p:guide pos="212"/>
        <p:guide pos="75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8CCD29-7DC1-40C9-B62D-90B786E53688}" type="datetimeFigureOut">
              <a:rPr lang="sv-SE" smtClean="0"/>
              <a:t>2024-09-25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B3146B-41F7-4F63-A6FA-DBE5AE299C1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69319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336062" y="6116644"/>
            <a:ext cx="8534400" cy="316931"/>
          </a:xfrm>
        </p:spPr>
        <p:txBody>
          <a:bodyPr/>
          <a:lstStyle>
            <a:lvl1pPr marL="0" indent="0" algn="l">
              <a:buNone/>
              <a:defRPr b="1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namn på ansvarig(a) föredragshållare</a:t>
            </a:r>
          </a:p>
        </p:txBody>
      </p:sp>
      <p:sp>
        <p:nvSpPr>
          <p:cNvPr id="29" name="Rubrik 1"/>
          <p:cNvSpPr>
            <a:spLocks noGrp="1"/>
          </p:cNvSpPr>
          <p:nvPr>
            <p:ph type="title" hasCustomPrompt="1"/>
          </p:nvPr>
        </p:nvSpPr>
        <p:spPr>
          <a:xfrm>
            <a:off x="336064" y="274640"/>
            <a:ext cx="8444302" cy="418059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lägga till rubrik</a:t>
            </a:r>
          </a:p>
        </p:txBody>
      </p:sp>
      <p:sp>
        <p:nvSpPr>
          <p:cNvPr id="30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765180"/>
            <a:ext cx="8444302" cy="360363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  <p:grpSp>
        <p:nvGrpSpPr>
          <p:cNvPr id="17" name="Grupp 16">
            <a:extLst>
              <a:ext uri="{FF2B5EF4-FFF2-40B4-BE49-F238E27FC236}">
                <a16:creationId xmlns:a16="http://schemas.microsoft.com/office/drawing/2014/main" id="{DAD420AE-45A9-4DAD-8CE6-21675703806F}"/>
              </a:ext>
            </a:extLst>
          </p:cNvPr>
          <p:cNvGrpSpPr/>
          <p:nvPr userDrawn="1"/>
        </p:nvGrpSpPr>
        <p:grpSpPr>
          <a:xfrm>
            <a:off x="10869123" y="417637"/>
            <a:ext cx="1036322" cy="6246124"/>
            <a:chOff x="10869123" y="417637"/>
            <a:chExt cx="1036322" cy="6246124"/>
          </a:xfrm>
        </p:grpSpPr>
        <p:pic>
          <p:nvPicPr>
            <p:cNvPr id="18" name="Bildobjekt 17">
              <a:extLst>
                <a:ext uri="{FF2B5EF4-FFF2-40B4-BE49-F238E27FC236}">
                  <a16:creationId xmlns:a16="http://schemas.microsoft.com/office/drawing/2014/main" id="{9239EC55-13C7-406C-8430-10D8A36149A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1281734"/>
              <a:ext cx="491141" cy="687597"/>
            </a:xfrm>
            <a:prstGeom prst="rect">
              <a:avLst/>
            </a:prstGeom>
          </p:spPr>
        </p:pic>
        <p:pic>
          <p:nvPicPr>
            <p:cNvPr id="19" name="Bildobjekt 18">
              <a:extLst>
                <a:ext uri="{FF2B5EF4-FFF2-40B4-BE49-F238E27FC236}">
                  <a16:creationId xmlns:a16="http://schemas.microsoft.com/office/drawing/2014/main" id="{49B89E01-CE11-479D-9097-B0A2DE7A06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2145830"/>
              <a:ext cx="483017" cy="681055"/>
            </a:xfrm>
            <a:prstGeom prst="rect">
              <a:avLst/>
            </a:prstGeom>
          </p:spPr>
        </p:pic>
        <p:pic>
          <p:nvPicPr>
            <p:cNvPr id="20" name="Bildobjekt 19">
              <a:extLst>
                <a:ext uri="{FF2B5EF4-FFF2-40B4-BE49-F238E27FC236}">
                  <a16:creationId xmlns:a16="http://schemas.microsoft.com/office/drawing/2014/main" id="{00EA9306-B466-464E-A2A9-B5F85295A3F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6145" y="4725144"/>
              <a:ext cx="480917" cy="678094"/>
            </a:xfrm>
            <a:prstGeom prst="rect">
              <a:avLst/>
            </a:prstGeom>
          </p:spPr>
        </p:pic>
        <p:pic>
          <p:nvPicPr>
            <p:cNvPr id="21" name="Bildobjekt 20">
              <a:extLst>
                <a:ext uri="{FF2B5EF4-FFF2-40B4-BE49-F238E27FC236}">
                  <a16:creationId xmlns:a16="http://schemas.microsoft.com/office/drawing/2014/main" id="{021CA271-5F34-475E-9023-5B4008B79C0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3009926"/>
              <a:ext cx="483017" cy="683470"/>
            </a:xfrm>
            <a:prstGeom prst="rect">
              <a:avLst/>
            </a:prstGeom>
          </p:spPr>
        </p:pic>
        <p:pic>
          <p:nvPicPr>
            <p:cNvPr id="22" name="Bildobjekt 21">
              <a:extLst>
                <a:ext uri="{FF2B5EF4-FFF2-40B4-BE49-F238E27FC236}">
                  <a16:creationId xmlns:a16="http://schemas.microsoft.com/office/drawing/2014/main" id="{CE02F084-547C-4EE8-8D65-7DA83F81028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45285" y="417637"/>
              <a:ext cx="491141" cy="694764"/>
            </a:xfrm>
            <a:prstGeom prst="rect">
              <a:avLst/>
            </a:prstGeom>
          </p:spPr>
        </p:pic>
        <p:pic>
          <p:nvPicPr>
            <p:cNvPr id="23" name="Bildobjekt 22">
              <a:extLst>
                <a:ext uri="{FF2B5EF4-FFF2-40B4-BE49-F238E27FC236}">
                  <a16:creationId xmlns:a16="http://schemas.microsoft.com/office/drawing/2014/main" id="{B07E1A32-37EE-47F4-8942-5D09BE76661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9123" y="5569527"/>
              <a:ext cx="1036322" cy="1094234"/>
            </a:xfrm>
            <a:prstGeom prst="rect">
              <a:avLst/>
            </a:prstGeom>
          </p:spPr>
        </p:pic>
        <p:pic>
          <p:nvPicPr>
            <p:cNvPr id="24" name="Bildobjekt 23">
              <a:extLst>
                <a:ext uri="{FF2B5EF4-FFF2-40B4-BE49-F238E27FC236}">
                  <a16:creationId xmlns:a16="http://schemas.microsoft.com/office/drawing/2014/main" id="{DCF27615-62AB-4F8E-B8BB-BBAC821054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39768" y="3861888"/>
              <a:ext cx="491167" cy="694764"/>
            </a:xfrm>
            <a:prstGeom prst="rect">
              <a:avLst/>
            </a:prstGeom>
          </p:spPr>
        </p:pic>
      </p:grpSp>
      <p:sp>
        <p:nvSpPr>
          <p:cNvPr id="25" name="Platshållare för text 7">
            <a:extLst>
              <a:ext uri="{FF2B5EF4-FFF2-40B4-BE49-F238E27FC236}">
                <a16:creationId xmlns:a16="http://schemas.microsoft.com/office/drawing/2014/main" id="{551A79A3-B732-4526-803B-A54A7EFD61F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23988" y="2132856"/>
            <a:ext cx="10457777" cy="144016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r>
              <a:rPr lang="sv-SE" dirty="0"/>
              <a:t>Klicka här för lägga till underrubrik</a:t>
            </a:r>
          </a:p>
        </p:txBody>
      </p:sp>
    </p:spTree>
    <p:extLst>
      <p:ext uri="{BB962C8B-B14F-4D97-AF65-F5344CB8AC3E}">
        <p14:creationId xmlns:p14="http://schemas.microsoft.com/office/powerpoint/2010/main" val="32528055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39"/>
            <a:ext cx="8658000" cy="50400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6061" y="1418802"/>
            <a:ext cx="8658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3" y="836777"/>
            <a:ext cx="8658000" cy="504000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6063" y="6116644"/>
            <a:ext cx="8658000" cy="624731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2021529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336062" y="274640"/>
            <a:ext cx="5382000" cy="504000"/>
          </a:xfrm>
        </p:spPr>
        <p:txBody>
          <a:bodyPr>
            <a:noAutofit/>
          </a:bodyPr>
          <a:lstStyle>
            <a:lvl1pPr>
              <a:defRPr b="1">
                <a:latin typeface="+mj-lt"/>
              </a:defRPr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35360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3" hasCustomPrompt="1"/>
          </p:nvPr>
        </p:nvSpPr>
        <p:spPr>
          <a:xfrm>
            <a:off x="336064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9" name="Underrubrik 2"/>
          <p:cNvSpPr>
            <a:spLocks noGrp="1"/>
          </p:cNvSpPr>
          <p:nvPr>
            <p:ph type="subTitle" idx="14" hasCustomPrompt="1"/>
          </p:nvPr>
        </p:nvSpPr>
        <p:spPr>
          <a:xfrm>
            <a:off x="335360" y="6012000"/>
            <a:ext cx="5382000" cy="720000"/>
          </a:xfrm>
        </p:spPr>
        <p:txBody>
          <a:bodyPr>
            <a:noAutofit/>
          </a:bodyPr>
          <a:lstStyle>
            <a:lvl1pPr marL="0" indent="0" algn="l">
              <a:buNone/>
              <a:defRPr sz="1200" b="0" baseline="0">
                <a:solidFill>
                  <a:srgbClr val="4D4D4D"/>
                </a:solidFill>
              </a:defRPr>
            </a:lvl1pPr>
            <a:lvl2pPr marL="4572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Skriv anmärkning eller källa, etc.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5"/>
          </p:nvPr>
        </p:nvSpPr>
        <p:spPr>
          <a:xfrm>
            <a:off x="5879976" y="1413296"/>
            <a:ext cx="5382000" cy="468000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12" name="Platshållare för text 7"/>
          <p:cNvSpPr>
            <a:spLocks noGrp="1"/>
          </p:cNvSpPr>
          <p:nvPr>
            <p:ph type="body" sz="quarter" idx="16" hasCustomPrompt="1"/>
          </p:nvPr>
        </p:nvSpPr>
        <p:spPr>
          <a:xfrm>
            <a:off x="5879976" y="836712"/>
            <a:ext cx="5382000" cy="504056"/>
          </a:xfrm>
        </p:spPr>
        <p:txBody>
          <a:bodyPr anchor="b">
            <a:no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Underrubrik</a:t>
            </a:r>
          </a:p>
        </p:txBody>
      </p:sp>
      <p:sp>
        <p:nvSpPr>
          <p:cNvPr id="14" name="Platshållare för text 7"/>
          <p:cNvSpPr>
            <a:spLocks noGrp="1"/>
          </p:cNvSpPr>
          <p:nvPr>
            <p:ph type="body" sz="quarter" idx="17" hasCustomPrompt="1"/>
          </p:nvPr>
        </p:nvSpPr>
        <p:spPr>
          <a:xfrm>
            <a:off x="5886651" y="279504"/>
            <a:ext cx="5382000" cy="504000"/>
          </a:xfrm>
        </p:spPr>
        <p:txBody>
          <a:bodyPr>
            <a:noAutofit/>
          </a:bodyPr>
          <a:lstStyle>
            <a:lvl1pPr marL="0" indent="0">
              <a:buNone/>
              <a:defRPr b="1">
                <a:solidFill>
                  <a:srgbClr val="4D4D4D"/>
                </a:solidFill>
                <a:latin typeface="+mj-lt"/>
              </a:defRPr>
            </a:lvl1pPr>
          </a:lstStyle>
          <a:p>
            <a:pPr lvl="0"/>
            <a:r>
              <a:rPr lang="sv-SE" dirty="0"/>
              <a:t>Rubrik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8" hasCustomPrompt="1"/>
          </p:nvPr>
        </p:nvSpPr>
        <p:spPr>
          <a:xfrm>
            <a:off x="5904000" y="6012000"/>
            <a:ext cx="5382000" cy="720000"/>
          </a:xfrm>
        </p:spPr>
        <p:txBody>
          <a:bodyPr>
            <a:noAutofit/>
          </a:bodyPr>
          <a:lstStyle>
            <a:lvl1pPr marL="0" indent="0">
              <a:buNone/>
              <a:defRPr sz="1200">
                <a:solidFill>
                  <a:srgbClr val="4D4D4D"/>
                </a:solidFill>
              </a:defRPr>
            </a:lvl1pPr>
          </a:lstStyle>
          <a:p>
            <a:r>
              <a:rPr lang="sv-SE" dirty="0"/>
              <a:t>Skriv anmärkning eller källa, etc.</a:t>
            </a:r>
          </a:p>
        </p:txBody>
      </p:sp>
    </p:spTree>
    <p:extLst>
      <p:ext uri="{BB962C8B-B14F-4D97-AF65-F5344CB8AC3E}">
        <p14:creationId xmlns:p14="http://schemas.microsoft.com/office/powerpoint/2010/main" val="1633248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nktlista utan under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/>
          <p:cNvSpPr>
            <a:spLocks noGrp="1"/>
          </p:cNvSpPr>
          <p:nvPr>
            <p:ph type="title" hasCustomPrompt="1"/>
          </p:nvPr>
        </p:nvSpPr>
        <p:spPr>
          <a:xfrm>
            <a:off x="336061" y="274640"/>
            <a:ext cx="8658000" cy="922115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sv-SE" dirty="0"/>
              <a:t>Rubrik</a:t>
            </a:r>
          </a:p>
        </p:txBody>
      </p:sp>
      <p:sp>
        <p:nvSpPr>
          <p:cNvPr id="7" name="Platshållare för innehåll 2"/>
          <p:cNvSpPr>
            <a:spLocks noGrp="1"/>
          </p:cNvSpPr>
          <p:nvPr>
            <p:ph idx="1"/>
          </p:nvPr>
        </p:nvSpPr>
        <p:spPr>
          <a:xfrm>
            <a:off x="335360" y="1319217"/>
            <a:ext cx="8658000" cy="477408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906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89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414368" y="6093304"/>
            <a:ext cx="658296" cy="663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336064" y="274639"/>
            <a:ext cx="8444302" cy="93306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77632" y="1319218"/>
            <a:ext cx="8002734" cy="512471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36063" y="6453189"/>
            <a:ext cx="1240052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333333"/>
                </a:solidFill>
              </a:defRPr>
            </a:lvl1pPr>
          </a:lstStyle>
          <a:p>
            <a:fld id="{C3A2019E-6387-4EE7-9D57-BB56FA1D45AA}" type="datetimeFigureOut">
              <a:rPr lang="sv-SE" smtClean="0"/>
              <a:pPr/>
              <a:t>2024-09-25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1576113" y="6453189"/>
            <a:ext cx="9615518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rgbClr val="333333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1191633" y="6453189"/>
            <a:ext cx="728785" cy="4048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333333"/>
                </a:solidFill>
              </a:defRPr>
            </a:lvl1pPr>
          </a:lstStyle>
          <a:p>
            <a:fld id="{2ED046C0-1CA2-4C04-85DE-8D258BC54A86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459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62" r:id="rId3"/>
    <p:sldLayoutId id="2147483663" r:id="rId4"/>
  </p:sldLayoutIdLst>
  <p:txStyles>
    <p:titleStyle>
      <a:lvl1pPr algn="l" defTabSz="914423" rtl="0" eaLnBrk="1" latinLnBrk="0" hangingPunct="1">
        <a:spcBef>
          <a:spcPct val="0"/>
        </a:spcBef>
        <a:buNone/>
        <a:defRPr sz="1800" b="1" kern="1200">
          <a:solidFill>
            <a:srgbClr val="4D4D4D"/>
          </a:solidFill>
          <a:latin typeface="+mj-lt"/>
          <a:ea typeface="+mj-ea"/>
          <a:cs typeface="+mj-cs"/>
        </a:defRPr>
      </a:lvl1pPr>
    </p:titleStyle>
    <p:bodyStyle>
      <a:lvl1pPr marL="180980" indent="-180980" algn="l" defTabSz="914423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rgbClr val="333333"/>
          </a:solidFill>
          <a:latin typeface="+mn-lt"/>
          <a:ea typeface="+mn-ea"/>
          <a:cs typeface="+mn-cs"/>
        </a:defRPr>
      </a:lvl1pPr>
      <a:lvl2pPr marL="361959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rgbClr val="333333"/>
          </a:solidFill>
          <a:latin typeface="+mn-lt"/>
          <a:ea typeface="+mn-ea"/>
          <a:cs typeface="+mn-cs"/>
        </a:defRPr>
      </a:lvl2pPr>
      <a:lvl3pPr marL="535001" indent="-173042" algn="l" defTabSz="914423" rtl="0" eaLnBrk="1" latinLnBrk="0" hangingPunct="1">
        <a:spcBef>
          <a:spcPct val="20000"/>
        </a:spcBef>
        <a:buFont typeface="Arial" pitchFamily="34" charset="0"/>
        <a:buChar char="•"/>
        <a:defRPr sz="1400" kern="1200">
          <a:solidFill>
            <a:srgbClr val="333333"/>
          </a:solidFill>
          <a:latin typeface="+mn-lt"/>
          <a:ea typeface="+mn-ea"/>
          <a:cs typeface="+mn-cs"/>
        </a:defRPr>
      </a:lvl3pPr>
      <a:lvl4pPr marL="715981" indent="-180980" algn="l" defTabSz="914423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rgbClr val="333333"/>
          </a:solidFill>
          <a:latin typeface="+mn-lt"/>
          <a:ea typeface="+mn-ea"/>
          <a:cs typeface="+mn-cs"/>
        </a:defRPr>
      </a:lvl4pPr>
      <a:lvl5pPr marL="896960" indent="-180980" algn="l" defTabSz="914423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rgbClr val="333333"/>
          </a:solidFill>
          <a:latin typeface="+mn-lt"/>
          <a:ea typeface="+mn-ea"/>
          <a:cs typeface="+mn-cs"/>
        </a:defRPr>
      </a:lvl5pPr>
      <a:lvl6pPr marL="2514663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74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86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97" indent="-228607" algn="l" defTabSz="91442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12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23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34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4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57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7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80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91" algn="l" defTabSz="9144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5C39683-3FF4-DFAD-528C-5EC704F22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konsumtion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714B4A5D-FE69-53AA-C0FF-8316E8E4DA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Indexerad nivå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18F8C30-5471-F980-BD63-981993EA071B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9CFFFD56-66E6-965B-482F-59BEFAC76D9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3553" y="1419225"/>
            <a:ext cx="8444218" cy="4679950"/>
          </a:xfrm>
        </p:spPr>
      </p:pic>
    </p:spTree>
    <p:extLst>
      <p:ext uri="{BB962C8B-B14F-4D97-AF65-F5344CB8AC3E}">
        <p14:creationId xmlns:p14="http://schemas.microsoft.com/office/powerpoint/2010/main" val="2750387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863F321-6FCD-8833-F349-46B7830CC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konsumtion i valda länder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4C79AFE5-BA62-CEE8-DAEB-5F23D138EE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Index 2019 kvartal 4=100, säsongsrensade kvartalsvärden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620F5915-AED2-1E13-B924-7255ED63D13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OECD, Eurostat, SCB och Statistics Finland.</a:t>
            </a:r>
          </a:p>
        </p:txBody>
      </p:sp>
      <p:pic>
        <p:nvPicPr>
          <p:cNvPr id="9" name="Platshållare för innehåll 8">
            <a:extLst>
              <a:ext uri="{FF2B5EF4-FFF2-40B4-BE49-F238E27FC236}">
                <a16:creationId xmlns:a16="http://schemas.microsoft.com/office/drawing/2014/main" id="{554B88EC-44B1-DB75-F511-9D1E27B4E99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6550" y="1520209"/>
            <a:ext cx="8658225" cy="4477982"/>
          </a:xfrm>
        </p:spPr>
      </p:pic>
    </p:spTree>
    <p:extLst>
      <p:ext uri="{BB962C8B-B14F-4D97-AF65-F5344CB8AC3E}">
        <p14:creationId xmlns:p14="http://schemas.microsoft.com/office/powerpoint/2010/main" val="241923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580F8C-030D-D851-DFAC-5C445AD73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disponibelinkomst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F78D7FD-75BA-E9E3-3212-758FFCB6D07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Indexerad nivå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406705CB-F684-EA4D-3C26-617B6D58CC8A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BC483FBC-B283-98A1-0D24-A31DB196B5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3553" y="1419225"/>
            <a:ext cx="8444218" cy="4679950"/>
          </a:xfrm>
        </p:spPr>
      </p:pic>
    </p:spTree>
    <p:extLst>
      <p:ext uri="{BB962C8B-B14F-4D97-AF65-F5344CB8AC3E}">
        <p14:creationId xmlns:p14="http://schemas.microsoft.com/office/powerpoint/2010/main" val="3257613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E997A58-7497-288D-CD75-33DCEB5B7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räntekostnader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27A1EE3-E3D9-6CEB-5E1A-02715F9BA74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Avvikelser från utgångsläget i procentenheter, procent av disponibel inkomst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C356E04-9ED4-D9FA-761F-CB88B9F45788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Källa: SCB.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BD889AC7-E6D0-F707-5C0D-BFC8FD58C5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3553" y="1419225"/>
            <a:ext cx="8444218" cy="4679950"/>
          </a:xfrm>
        </p:spPr>
      </p:pic>
    </p:spTree>
    <p:extLst>
      <p:ext uri="{BB962C8B-B14F-4D97-AF65-F5344CB8AC3E}">
        <p14:creationId xmlns:p14="http://schemas.microsoft.com/office/powerpoint/2010/main" val="3439400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886E1B6-A0ED-95EE-4F4C-947EDF1DE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Hushållens sparande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85A59E34-21CE-4193-0D85-BD3850254AD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 dirty="0"/>
              <a:t>Avvikelser från utgångsläget i procentenheter, procent av disponibel inkomst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9D928989-FE73-85F3-8B50-E74F6CCBCB84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B5F9B3FD-A5C0-FBBB-340B-147346C3096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3553" y="1419225"/>
            <a:ext cx="8444218" cy="4679950"/>
          </a:xfrm>
        </p:spPr>
      </p:pic>
    </p:spTree>
    <p:extLst>
      <p:ext uri="{BB962C8B-B14F-4D97-AF65-F5344CB8AC3E}">
        <p14:creationId xmlns:p14="http://schemas.microsoft.com/office/powerpoint/2010/main" val="725266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E1B710A-C19D-B5AA-948E-A42FCADEC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Fastighetspriser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C0770DB-F910-6820-2971-262AC354E5E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sv-SE"/>
              <a:t>Indexerad nivå</a:t>
            </a:r>
          </a:p>
        </p:txBody>
      </p:sp>
      <p:sp>
        <p:nvSpPr>
          <p:cNvPr id="5" name="Underrubrik 4">
            <a:extLst>
              <a:ext uri="{FF2B5EF4-FFF2-40B4-BE49-F238E27FC236}">
                <a16:creationId xmlns:a16="http://schemas.microsoft.com/office/drawing/2014/main" id="{E8C84F0E-B693-AF25-155E-2DE02B89CF5D}"/>
              </a:ext>
            </a:extLst>
          </p:cNvPr>
          <p:cNvSpPr>
            <a:spLocks noGrp="1"/>
          </p:cNvSpPr>
          <p:nvPr>
            <p:ph type="subTitle" idx="14"/>
          </p:nvPr>
        </p:nvSpPr>
        <p:spPr/>
        <p:txBody>
          <a:bodyPr/>
          <a:lstStyle/>
          <a:p>
            <a:r>
              <a:rPr lang="sv-SE"/>
              <a:t>Källor: SCB och Konjunkturinstitutet.</a:t>
            </a:r>
          </a:p>
        </p:txBody>
      </p:sp>
      <p:pic>
        <p:nvPicPr>
          <p:cNvPr id="8" name="Platshållare för innehåll 7">
            <a:extLst>
              <a:ext uri="{FF2B5EF4-FFF2-40B4-BE49-F238E27FC236}">
                <a16:creationId xmlns:a16="http://schemas.microsoft.com/office/drawing/2014/main" id="{07F007D2-71F2-9CE5-9EA9-82EA714ADE6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3553" y="1419225"/>
            <a:ext cx="8444218" cy="4679950"/>
          </a:xfrm>
        </p:spPr>
      </p:pic>
    </p:spTree>
    <p:extLst>
      <p:ext uri="{BB962C8B-B14F-4D97-AF65-F5344CB8AC3E}">
        <p14:creationId xmlns:p14="http://schemas.microsoft.com/office/powerpoint/2010/main" val="3342505651"/>
      </p:ext>
    </p:extLst>
  </p:cSld>
  <p:clrMapOvr>
    <a:masterClrMapping/>
  </p:clrMapOvr>
</p:sld>
</file>

<file path=ppt/theme/theme1.xml><?xml version="1.0" encoding="utf-8"?>
<a:theme xmlns:a="http://schemas.openxmlformats.org/drawingml/2006/main" name="ExternaPresentationer2">
  <a:themeElements>
    <a:clrScheme name="Konjunkturinstitutet">
      <a:dk1>
        <a:sysClr val="windowText" lastClr="000000"/>
      </a:dk1>
      <a:lt1>
        <a:sysClr val="window" lastClr="FFFFFF"/>
      </a:lt1>
      <a:dk2>
        <a:srgbClr val="024930"/>
      </a:dk2>
      <a:lt2>
        <a:srgbClr val="FBF0C6"/>
      </a:lt2>
      <a:accent1>
        <a:srgbClr val="00709E"/>
      </a:accent1>
      <a:accent2>
        <a:srgbClr val="84216B"/>
      </a:accent2>
      <a:accent3>
        <a:srgbClr val="AF1E2D"/>
      </a:accent3>
      <a:accent4>
        <a:srgbClr val="024930"/>
      </a:accent4>
      <a:accent5>
        <a:srgbClr val="C6A00C"/>
      </a:accent5>
      <a:accent6>
        <a:srgbClr val="568E14"/>
      </a:accent6>
      <a:hlink>
        <a:srgbClr val="0000FF"/>
      </a:hlink>
      <a:folHlink>
        <a:srgbClr val="800080"/>
      </a:folHlink>
    </a:clrScheme>
    <a:fontScheme name="Konjunkturinstitutet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xternaPresentationer.potx" id="{89A56725-9EAD-4F7D-8F54-652C11516FBD}" vid="{499A5A89-1B9A-4A77-9E37-10416F1D91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ExternaPresentationer</Template>
  <TotalTime>144</TotalTime>
  <Words>86</Words>
  <Application>Microsoft Office PowerPoint</Application>
  <PresentationFormat>Bredbild</PresentationFormat>
  <Paragraphs>19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Verdana</vt:lpstr>
      <vt:lpstr>ExternaPresentationer2</vt:lpstr>
      <vt:lpstr>Hushållens konsumtion</vt:lpstr>
      <vt:lpstr>Hushållens konsumtion i valda länder</vt:lpstr>
      <vt:lpstr>Hushållens disponibelinkomst</vt:lpstr>
      <vt:lpstr>Hushållens räntekostnader</vt:lpstr>
      <vt:lpstr>Hushållens sparande</vt:lpstr>
      <vt:lpstr>Fastighetspriser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Rosmarie Andersson</dc:creator>
  <cp:lastModifiedBy>Rosmarie Andersson</cp:lastModifiedBy>
  <cp:revision>15</cp:revision>
  <dcterms:created xsi:type="dcterms:W3CDTF">2024-09-21T12:00:33Z</dcterms:created>
  <dcterms:modified xsi:type="dcterms:W3CDTF">2024-09-25T09:17:20Z</dcterms:modified>
</cp:coreProperties>
</file>