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87" r:id="rId2"/>
    <p:sldId id="288" r:id="rId3"/>
    <p:sldId id="289" r:id="rId4"/>
    <p:sldId id="290" r:id="rId5"/>
    <p:sldId id="295" r:id="rId6"/>
    <p:sldId id="292" r:id="rId7"/>
    <p:sldId id="293" r:id="rId8"/>
    <p:sldId id="294" r:id="rId9"/>
    <p:sldId id="296" r:id="rId10"/>
    <p:sldId id="298" r:id="rId11"/>
    <p:sldId id="297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2" r:id="rId35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87" d="100"/>
          <a:sy n="87" d="100"/>
        </p:scale>
        <p:origin x="72" y="89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7E560F-6704-7B12-90A0-DC5607367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81A01FD-6A91-DF93-5E10-8023780B6A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4B13EE-FC67-7E19-2F68-7B81421459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9D423A2-D838-38FB-2757-9AD8207DD1D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1362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3F9AAE-818C-4B6E-D00C-9FB841207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Justerad enhetsarbetskostnad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835F28F-DAF6-E053-DC70-90B072AC74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7015E4-056D-BA9A-6682-AABF44C2E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B78795E-0170-B862-904A-9979C5DB5D2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16676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E4CD70-358F-26EC-D6F0-49B849002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Lönsamhet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734853A-BC1E-F5AB-62CE-2562BB52A7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132C589-4E62-DEFB-DD89-5E575504A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årsvärden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6EF4FA0-988C-A0BB-70DB-0D18AD8C483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55430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D67A9A-1BDA-873F-06D8-4BF64ADD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Barometerindikatorn och 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384666D-876A-5C3E-259C-66B40B1480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01122CB-11BD-FDB7-997A-3C5897C8D9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94D1EFF-D910-256B-4BCD-3736D3E58C9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495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BD56DA-D6A5-8C22-A68E-D5AC8D5E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konfidensindikator och 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27BA8F4-B25A-610E-4C79-157735696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9CF3AA5-72A1-963F-164D-FFECFAF7CE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BBE8A45-E6B8-4777-4946-C5CF59BB6A0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23873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CE84F1-3C57-BCFB-654A-3DBDC4DAB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Konsumtion av dagligvaror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B46FE56-C12B-E438-764B-65C1E28BD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F03FBF-418F-E0C4-3811-AFA4A3EB2C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491EDF9-725B-A461-A893-49BFDB75FB3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63948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47641F-F2F1-CF19-F7FA-CF1FD4120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konsumtion, real disponibel inkomst och sparande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4BA2FE-2AAE-1793-0CFE-4CEE5BF6B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 av disponibel inkomst plus kollektivt sparande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B5EC767-37B9-E8FC-729C-E13092E8D93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E12047C-2B26-72F1-ACD0-E684E737E9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3801007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1140E8-7172-EB3E-BDC7-6F87EC84C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0D49123-0A45-FF40-AABF-86EABC106A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84AB5CD-4205-F7F2-C279-162FAD07DA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3D881D5-D4AF-DCF5-C768-7898BCE263E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88815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CF6469-77EF-A555-1925-9EC97D0E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offentlig konsumtionstillväxt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4FF2DD0-EFB5-B7E7-F5E8-83E22B76E9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D8C445E-E4B9-CCC2-ECCC-8A34ED012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D5B277B-BE6B-D9F6-4E4A-331E80A8394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8784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F60A0C-5566-4F49-4CB4-04A1F7F36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Fasta bruttoinvesteringar, bostäder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F534EE4-6683-7B72-8A46-CD12100D05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4ADDF7-32B5-EE11-EE7E-7B4175D2A6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B72BF10-7617-6543-EB92-398862E9A81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84988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86BC2C-E0FF-8E3F-DA2F-10205D6C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F814E9E-5837-04E4-6DDC-84061C14C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7E1B01-09CA-2B87-1657-5CB06E1914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2ADDF7F-AEE4-31DE-1E47-CF5C2BE2CD4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3839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258CA4-E456-E9A5-A066-B1BA8179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Priser på jordbruksprodukter och livsmedelspriser i KPI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022DE88-040C-5F77-9337-A041A49C39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DA94AE-914B-58CA-F460-7E3FEE1E52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CA7DCD6-7B2C-6344-0EAB-12085BE8437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FAO och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93421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8FFE1C-7633-1B17-187F-7BEA1523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Exportorderingång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A2FBCA2-1FA5-7750-018D-52817CB1AB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7C3727-04A3-2C8E-2642-B8794A26F3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Diffusionsindex respektive 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2BF9E53-732C-548C-1D32-E54B61089F6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Swedbank/SILF,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13691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12E78A-0848-9C69-557B-F8641A1E1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omdöme om exportorderstocken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4F237B2-8C01-5743-889B-1FD8511D45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4A622B-FAAC-92D0-90E6-44B471CF93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517B66A-AD28-F980-95C2-1D61D3ADAB7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77518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423F91-8E7B-308C-DB09-AA94DDB5E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5631D09-A2FC-D158-A2DD-16BA29B48E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ED2E32-6471-4E99-D8F8-3CBA2E63A7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89B2A74-C362-F56F-2E7A-24FE72A5BB9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64789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F99E25-B8AE-51BF-EB89-28377216E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B8A66B5-2195-21A4-3D45-D2C3C71763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5C4DB8D-54D5-1D2E-E23B-12EBC4B6B0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6EECDA5-A21F-F8A8-337D-652A01F0FB2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60526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F14D56-4544-D982-236A-CC0537B67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Sentimentsindikatorer i 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582C08D-9855-6036-E9A9-2EE0225E6C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0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3A5F036-FFC1-D4E6-F6A1-FC4D9E502D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2960B27-4C4B-AF9B-0383-41F959EE64F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</a:t>
            </a:r>
            <a:r>
              <a:rPr lang="sv-SE" dirty="0" err="1"/>
              <a:t>Silf</a:t>
            </a:r>
            <a:r>
              <a:rPr lang="sv-SE" dirty="0"/>
              <a:t>, Swedbank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88591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D7CD43-A927-EB5B-BDA6-91A26B265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Konfidensindikator för husbyggande och anläggningsverksamhet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72BEC7D-14F4-1E7A-9125-AF038FAAFC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F5AF3B8-DBAE-9FA0-A4C4-BB932D0A99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9419F47-3D8D-9222-A873-8B5C5EFDDBC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57434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8486AB-AA73-E2EA-0582-0267012D1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Orderstockar i byggbranschen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6F79EB4-E1CA-C0D0-66D3-FE4434EBB7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8BFFB98-9F91-90F6-A5C8-D4B97C3CFB8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0A9656BB-A803-857C-9C78-60CBD04BB1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3773660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CD8E5E-AEED-DAE1-19E9-C8DF9205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Sysselsättningsgrad, 15–74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8771C68-62D4-19E6-652D-74A9134207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763E71-9670-8AC1-C806-6F38C2EB5F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25A2B0F-1CFD-BDD3-5629-8FEC359D4E9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32693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0B5EE8-26D7-3C01-E0DE-E44D120F1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Sysselsatta efter kön, 15–74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24BC4D3-B334-417D-A58A-899F0C791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DBC26FD-25B5-E9CB-B872-772EE8A054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kvartal 4 2019=100,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ECCB734-E93B-ECFB-306A-1014909BA38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41856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6A9B8A-5E53-BA34-5E13-A5A74A390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sysselsättningstillväxten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B6EC1B4-347B-A5C3-E690-D382726435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F292852-2624-FD97-75E6-D2AB366CBB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ED558C6-A7C2-D00A-F81F-183B77EB64D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97021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4D0118-2575-481E-2F27-875AE594F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Spotpris på el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B63B69C-C1D5-1322-337B-106289EC1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E21265-0204-DC3F-312F-BAFA127EE8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Öre per kilowattimme (kWh),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728C730-662D-12E5-1D2E-71AD7862E3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Nordpool,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860707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7941A5-2B62-DEBD-B2C1-4A163345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Nyanmälda lediga platser och lediga jobb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FB05782-0EB3-F4F1-5D1C-26EE912335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167ABF0-F584-E7D7-0E81-7F4EA586E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månads- respektive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EE497ED-4E0A-0B57-D76C-714E018A70C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Arbetsförmedlingen,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05156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788249-600B-BC3D-D660-7DC83890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 och brist på arbetskraft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04252D1-4BF9-C6E7-7719-CC6C226320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8FFF6F-CB6F-E944-4856-2836F42653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 respektive andel ja-svar,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8E952D2-21C4-EEA3-EB66-DFAF1CB4E64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60439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7D575-E5DB-B96F-4AAB-8A6C90CE0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Arbetsmarknadssituation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7213FED-DEC7-BFB9-6DA8-2EE94C1746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47F0EB5-4D45-960A-12BF-83A8C4BCF4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 respektive arbetskraft 15–74 år,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2B9D38D-CE65-0AC8-A4B7-545BEE0F660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49416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0D9B39-01CF-0305-BFC9-EE802D81A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Sysselsatta och arbetade timmar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BE91D31-C943-AADC-64D7-0D3467273A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55B094-2771-96D3-70A1-C359671ABB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index 2017=100,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39D2A97-A8A8-3A01-229A-9416D0D48CF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926469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A2700D-DC5B-9746-CCA9-CC8168406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BNP-gap, arbetsmarknadsgap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782163E-4F87-F627-1A95-8B46A73212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1CCE724-FAAD-33BB-977C-47FAD62CC8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550F108-98B1-50A9-8B1E-48AE79FFD63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9330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96F550-8088-3F5F-9E92-DA80F0B0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Företagens prisförväntningar på tre månaders sikt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32EBB44-06D8-70AD-6AA5-740E996B79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CDDBD9-8E3B-91C4-8829-907A670B9C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10FB4ED-CF1C-83C7-7E0A-844DFD69CD8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3709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4876F-0C1B-234F-B5ED-9269FF6D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ABAFABF-F65E-94F4-A12B-3E8CBCF59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2CA4A9-8B9A-6705-262D-B8AB27CA00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årsvärden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51154DC-A5A7-E58F-0FB6-C0FCBD82349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92888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01E45C-99FA-945C-15B2-D454C295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framskriven med olika månadsförändringstal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9BA1CBE-995A-389B-50EB-FEAAEE90D9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5136608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0612F7E-301D-7684-63F7-1F1B5F3A5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A945E66-98B9-2787-7B04-B52E4113BE8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6126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9C8D4C-9C71-8B67-A9D3-EAF4D557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framskriven med olika månadsförändringstal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C8E5480-8661-470B-54F5-7D43BC1F4B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5136608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085770-B3BE-C202-69B8-28A6E5049F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januari 2021=100,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D2B794E-819A-C1E4-247E-139B4B9D3B2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1408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9E8B9-1EB4-030A-19C9-C008F027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Varu- och tjänsteprisinflation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0166B81-115F-0DEF-DA41-F84C6266FD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C13C12E-3C30-F642-6C89-9B2F6A2EA4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D3725B7-0908-7F7B-AEFF-2931B48219B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26327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47C987-0F64-16A3-D764-2B14738F2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07D832C-7F81-FD4E-E537-828818273B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6307186-06BC-0FF0-40AC-B7EDD435C9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0932CB0-26CB-4A86-17C1-F00BD4434E7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391001776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58</TotalTime>
  <Words>577</Words>
  <Application>Microsoft Office PowerPoint</Application>
  <PresentationFormat>Bredbild</PresentationFormat>
  <Paragraphs>108</Paragraphs>
  <Slides>34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34</vt:i4>
      </vt:variant>
    </vt:vector>
  </HeadingPairs>
  <TitlesOfParts>
    <vt:vector size="38" baseType="lpstr">
      <vt:lpstr>Arial</vt:lpstr>
      <vt:lpstr>Calibri</vt:lpstr>
      <vt:lpstr>Verdana</vt:lpstr>
      <vt:lpstr>ExternaPresentationer2</vt:lpstr>
      <vt:lpstr>Konsumentpriser</vt:lpstr>
      <vt:lpstr>Priser på jordbruksprodukter och livsmedelspriser i KPI</vt:lpstr>
      <vt:lpstr>Spotpris på el i Sverige</vt:lpstr>
      <vt:lpstr>Företagens prisförväntningar på tre månaders sikt</vt:lpstr>
      <vt:lpstr>Timlön</vt:lpstr>
      <vt:lpstr>KPIF framskriven med olika månadsförändringstal</vt:lpstr>
      <vt:lpstr>KPIF framskriven med olika månadsförändringstal</vt:lpstr>
      <vt:lpstr>Varu- och tjänsteprisinflation</vt:lpstr>
      <vt:lpstr>Reallön</vt:lpstr>
      <vt:lpstr>Justerad enhetsarbetskostnad i näringslivet</vt:lpstr>
      <vt:lpstr>Lönsamhet i näringslivet</vt:lpstr>
      <vt:lpstr>Barometerindikatorn och BNP</vt:lpstr>
      <vt:lpstr>Hushållens konfidensindikator och hushållens konsumtion</vt:lpstr>
      <vt:lpstr>Konsumtion av dagligvaror</vt:lpstr>
      <vt:lpstr>Hushållens konsumtion, real disponibel inkomst och sparande</vt:lpstr>
      <vt:lpstr>Offentlig konsumtion</vt:lpstr>
      <vt:lpstr>Bidrag till offentlig konsumtionstillväxt</vt:lpstr>
      <vt:lpstr>Fasta bruttoinvesteringar, bostäder</vt:lpstr>
      <vt:lpstr>Offentliga investeringar</vt:lpstr>
      <vt:lpstr>Exportorderingång i tillverkningsindustrin</vt:lpstr>
      <vt:lpstr>Industrins omdöme om exportorderstocken</vt:lpstr>
      <vt:lpstr>Importjusterat bidrag till BNP-tillväxten</vt:lpstr>
      <vt:lpstr>Produktion i näringslivet</vt:lpstr>
      <vt:lpstr>Sentimentsindikatorer i industrin</vt:lpstr>
      <vt:lpstr>Konfidensindikator för husbyggande och anläggningsverksamhet</vt:lpstr>
      <vt:lpstr>Orderstockar i byggbranschen</vt:lpstr>
      <vt:lpstr>Sysselsättningsgrad, 15–74 år</vt:lpstr>
      <vt:lpstr>Sysselsatta efter kön, 15–74 år</vt:lpstr>
      <vt:lpstr>Bidrag till sysselsättningstillväxten </vt:lpstr>
      <vt:lpstr>Nyanmälda lediga platser och lediga jobb</vt:lpstr>
      <vt:lpstr>Anställningsplaner och brist på arbetskraft i näringslivet</vt:lpstr>
      <vt:lpstr>Arbetsmarknadssituation</vt:lpstr>
      <vt:lpstr>Sysselsatta och arbetade timmar</vt:lpstr>
      <vt:lpstr>BNP-gap, arbetsmarknadsgap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5</cp:revision>
  <dcterms:created xsi:type="dcterms:W3CDTF">2023-03-24T17:01:32Z</dcterms:created>
  <dcterms:modified xsi:type="dcterms:W3CDTF">2023-03-28T10:28:48Z</dcterms:modified>
</cp:coreProperties>
</file>