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</p:sldIdLst>
  <p:sldSz cx="12192000" cy="6858000"/>
  <p:notesSz cx="6858000" cy="9144000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howGuides="1">
      <p:cViewPr varScale="1">
        <p:scale>
          <a:sx n="87" d="100"/>
          <a:sy n="87" d="100"/>
        </p:scale>
        <p:origin x="72" y="898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336062" y="6116644"/>
            <a:ext cx="8534400" cy="316931"/>
          </a:xfrm>
        </p:spPr>
        <p:txBody>
          <a:bodyPr/>
          <a:lstStyle>
            <a:lvl1pPr marL="0" indent="0" algn="l">
              <a:buNone/>
              <a:defRPr b="1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namn på ansvarig(a) föredragshållare</a:t>
            </a:r>
          </a:p>
        </p:txBody>
      </p:sp>
      <p:sp>
        <p:nvSpPr>
          <p:cNvPr id="29" name="Rubrik 1"/>
          <p:cNvSpPr>
            <a:spLocks noGrp="1"/>
          </p:cNvSpPr>
          <p:nvPr>
            <p:ph type="title" hasCustomPrompt="1"/>
          </p:nvPr>
        </p:nvSpPr>
        <p:spPr>
          <a:xfrm>
            <a:off x="336064" y="274640"/>
            <a:ext cx="8444302" cy="4180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30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765180"/>
            <a:ext cx="8444302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DAD420AE-45A9-4DAD-8CE6-21675703806F}"/>
              </a:ext>
            </a:extLst>
          </p:cNvPr>
          <p:cNvGrpSpPr/>
          <p:nvPr userDrawn="1"/>
        </p:nvGrpSpPr>
        <p:grpSpPr>
          <a:xfrm>
            <a:off x="10869123" y="417637"/>
            <a:ext cx="1036322" cy="6246124"/>
            <a:chOff x="10869123" y="417637"/>
            <a:chExt cx="1036322" cy="6246124"/>
          </a:xfrm>
        </p:grpSpPr>
        <p:pic>
          <p:nvPicPr>
            <p:cNvPr id="18" name="Bildobjekt 17">
              <a:extLst>
                <a:ext uri="{FF2B5EF4-FFF2-40B4-BE49-F238E27FC236}">
                  <a16:creationId xmlns:a16="http://schemas.microsoft.com/office/drawing/2014/main" id="{9239EC55-13C7-406C-8430-10D8A361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1281734"/>
              <a:ext cx="491141" cy="687597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49B89E01-CE11-479D-9097-B0A2DE7A06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2145830"/>
              <a:ext cx="483017" cy="681055"/>
            </a:xfrm>
            <a:prstGeom prst="rect">
              <a:avLst/>
            </a:prstGeom>
          </p:spPr>
        </p:pic>
        <p:pic>
          <p:nvPicPr>
            <p:cNvPr id="20" name="Bildobjekt 19">
              <a:extLst>
                <a:ext uri="{FF2B5EF4-FFF2-40B4-BE49-F238E27FC236}">
                  <a16:creationId xmlns:a16="http://schemas.microsoft.com/office/drawing/2014/main" id="{00EA9306-B466-464E-A2A9-B5F85295A3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145" y="4725144"/>
              <a:ext cx="480917" cy="678094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1CA271-5F34-475E-9023-5B4008B79C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3009926"/>
              <a:ext cx="483017" cy="683470"/>
            </a:xfrm>
            <a:prstGeom prst="rect">
              <a:avLst/>
            </a:prstGeom>
          </p:spPr>
        </p:pic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CE02F084-547C-4EE8-8D65-7DA83F810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417637"/>
              <a:ext cx="491141" cy="694764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B07E1A32-37EE-47F4-8942-5D09BE7666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9123" y="5569527"/>
              <a:ext cx="1036322" cy="1094234"/>
            </a:xfrm>
            <a:prstGeom prst="rect">
              <a:avLst/>
            </a:prstGeom>
          </p:spPr>
        </p:pic>
        <p:pic>
          <p:nvPicPr>
            <p:cNvPr id="24" name="Bildobjekt 23">
              <a:extLst>
                <a:ext uri="{FF2B5EF4-FFF2-40B4-BE49-F238E27FC236}">
                  <a16:creationId xmlns:a16="http://schemas.microsoft.com/office/drawing/2014/main" id="{DCF27615-62AB-4F8E-B8BB-BBAC82105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3861888"/>
              <a:ext cx="491167" cy="694764"/>
            </a:xfrm>
            <a:prstGeom prst="rect">
              <a:avLst/>
            </a:prstGeom>
          </p:spPr>
        </p:pic>
      </p:grpSp>
      <p:sp>
        <p:nvSpPr>
          <p:cNvPr id="25" name="Platshållare för text 7">
            <a:extLst>
              <a:ext uri="{FF2B5EF4-FFF2-40B4-BE49-F238E27FC236}">
                <a16:creationId xmlns:a16="http://schemas.microsoft.com/office/drawing/2014/main" id="{551A79A3-B732-4526-803B-A54A7EFD6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988" y="2132856"/>
            <a:ext cx="10457777" cy="14401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148173"/>
            <a:ext cx="5382000" cy="594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rgbClr val="4D4D4D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879976" y="6147072"/>
            <a:ext cx="5382000" cy="594296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D4D4D"/>
                </a:solidFill>
              </a:defRPr>
            </a:lvl1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2023-03-28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62B2D9-A618-C4BB-7F67-D8E16F4AF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Konsumentpriser i valda länder och regioner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80639BA-7F57-9166-128F-230AA2EA7A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2F8FBAC-94C0-5003-FB36-58934C3FF83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5E5C7D3-7C34-3475-CEC2-3FF86035C67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Eurostat, Bureau of Labor Statistics,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8677864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3852FAC-9F29-3EA8-46A0-1681C8872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Styrränta, KPIF-inflation och BNP-gap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0C3A521-D96E-5D78-28AE-CC0D903278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95A4536-158E-C046-749D-7468C362F8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Procent, procent av potentiell BNP respektive årlig procentuell förändring, månads- respektive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ACA25F2-5C4C-2A25-7B24-8BCDE5BE181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Riksbanken, SCB, Macrobond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968779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C2E612C-5073-0BA6-0B72-0F161902E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Finansiellt sparande och strukturellt sparande i offentlig sektor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55AB3F7-C5FD-12C3-AD7C-D2FFF5C9ACF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48AB76B-608A-8709-E872-F24B246E16B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BNP respektive procent av potentiell BNP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A8DE322-F62B-32EA-F5ED-E2EAA85EB98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815864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8ED0351-1C27-37C8-DEDC-E72AD58D8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KPIF exklusive energi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2954CCD-6AFC-99DC-3E76-B9AA361869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7CF1445-172D-60DC-14D1-2952873B01C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B6C3EA8-D8A2-0B61-DD0E-2DB90D4CF0D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689147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8A51D1-7F09-6689-B92A-B10635AE4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Styrränta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3DE69B3B-BB0E-FA7C-F4A6-E24F073187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CB6054B-B18F-503A-88B5-5B14F25B2D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6A89848-51C6-C9F3-4E9A-E8A69B4379E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Riksbanken, Macrobond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2715182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7F3CA6-6E8D-0A03-8AF3-7C1036CAD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Arbetslöshet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79EA93A-74FD-12AB-9B1C-99A4CB933E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7A1A037-1636-A8D0-3D28-FE9F6D326C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arbetskraften,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275D5E9-1102-A871-D50C-9646121D18B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342259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53228E-CE4C-CB44-1564-B63620233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Styrräntor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3057AAA6-9522-F810-6C7B-135A323627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155C128-4723-D15B-0190-CE95E76458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Procent, månads- respektive dagsvärden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9DC9CCD-4EFF-6DCE-286F-A26396E2266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Bank of England, Bank of Japan, ECB, Federal Reserve, Riksbanken, Macrobond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891533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67B0A0-5551-7BFC-E242-9897FEA96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Bidrag till KPIF-inflationen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281D4F3-432F-EE24-175F-8DCEF40B5E1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Procentenheter respektive årlig procentuell förändring,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2009B87-C8EA-26E0-C884-83938B76598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4FA76985-570C-7C9A-072A-DFCE799677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28" y="1419225"/>
            <a:ext cx="8237268" cy="4679950"/>
          </a:xfrm>
        </p:spPr>
      </p:pic>
    </p:spTree>
    <p:extLst>
      <p:ext uri="{BB962C8B-B14F-4D97-AF65-F5344CB8AC3E}">
        <p14:creationId xmlns:p14="http://schemas.microsoft.com/office/powerpoint/2010/main" val="3239861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46D636-5FBD-3A65-1C60-52E9B6CBA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Hushållens konfidensindikator och hushållens konsumtion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3A9CB9B-F026-1108-9DFA-11C17F3E24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79E7ADE-C8A0-93E3-DAF6-657EBCECF0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medelvärde=100, säsongsrensade månadsvärden respektive procentuell förändring,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39D020C-E620-FC1C-4394-950ED4105C7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039597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FDD5C5-0161-F3B6-5F18-C2799C337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Hushållens konsumtion, real disponibel inkomst och sparande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C04ECD2-EA87-0B3A-7337-4FEAAB4C62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 respektive procent av disponibel inkomst plus kollektivt sparande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6F69C2B-34F8-A49F-7620-51E801FB08C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5F44D831-F1F7-0923-B250-0CC3A7C00E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00" y="1524000"/>
            <a:ext cx="8640000" cy="4468556"/>
          </a:xfrm>
        </p:spPr>
      </p:pic>
    </p:spTree>
    <p:extLst>
      <p:ext uri="{BB962C8B-B14F-4D97-AF65-F5344CB8AC3E}">
        <p14:creationId xmlns:p14="http://schemas.microsoft.com/office/powerpoint/2010/main" val="3298239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CDDA27-997E-AA79-CF57-4A1592AA1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Exportorderingång i tillverkningsindustrin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5F8961E6-219E-D525-DC09-E8359D3EA0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8157B96-9481-A82B-CB45-81F1200F21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Diffusionsindex respektive nettotal,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9F53415-2362-3C8D-4AE5-4EFABF30E28C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 dirty="0"/>
              <a:t>Källor: Swedbank/SILF, </a:t>
            </a:r>
            <a:r>
              <a:rPr lang="sv-SE" dirty="0" err="1"/>
              <a:t>Macrobond</a:t>
            </a:r>
            <a:r>
              <a:rPr lang="sv-SE" dirty="0"/>
              <a:t>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645592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4342B1-A3C5-BDB9-ADA0-C43E233E4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Importjusterat bidrag till BNP-tillväxten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51E0397-33EF-93B0-B512-E403797408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499" y="1524000"/>
            <a:ext cx="8640000" cy="4680912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8074D4F-3382-CAFD-2A95-37BB1993F2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 respektive procentenheter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F5E40A7-EF6E-4BCD-76F5-B4E66635EE5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728612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6EBC2C-E6D6-086B-4243-243289610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Anställningsplaner och brist på arbetskraft i näringslivet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7C2E409-152A-B3F4-4A77-3A7804DDCD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02B6553-742F-B4CF-6012-7199FB241EC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Nettotal, säsongsrensade månadsvärden respektive andel ja-svar,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BC24E09-4C41-3F13-299F-89BE70942AD1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346688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D1706E-54AC-3C7B-216D-424017ACD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Arbetslöshet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1693DE2-2228-DAF5-6F18-67D2E22D61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60EC45D-CB70-3C5A-4D51-34A89888A85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arbetskraften respektive procent av potentiell arbetskraft,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784A535-9151-98AF-25D9-C7549DDA489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4069255739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ternaPresentationer.potx" id="{074B849D-6660-459E-98EC-DBED52077334}" vid="{0560366C-25A4-48FA-95DC-BBF8B7B8532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</Template>
  <TotalTime>56</TotalTime>
  <Words>277</Words>
  <Application>Microsoft Office PowerPoint</Application>
  <PresentationFormat>Bredbild</PresentationFormat>
  <Paragraphs>42</Paragraphs>
  <Slides>14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8" baseType="lpstr">
      <vt:lpstr>Arial</vt:lpstr>
      <vt:lpstr>Calibri</vt:lpstr>
      <vt:lpstr>Verdana</vt:lpstr>
      <vt:lpstr>ExternaPresentationer2</vt:lpstr>
      <vt:lpstr>Konsumentpriser i valda länder och regioner</vt:lpstr>
      <vt:lpstr>Styrräntor</vt:lpstr>
      <vt:lpstr>Bidrag till KPIF-inflationen</vt:lpstr>
      <vt:lpstr>Hushållens konfidensindikator och hushållens konsumtion</vt:lpstr>
      <vt:lpstr>Hushållens konsumtion, real disponibel inkomst och sparande</vt:lpstr>
      <vt:lpstr>Exportorderingång i tillverkningsindustrin</vt:lpstr>
      <vt:lpstr>Importjusterat bidrag till BNP-tillväxten</vt:lpstr>
      <vt:lpstr>Anställningsplaner och brist på arbetskraft i näringslivet</vt:lpstr>
      <vt:lpstr>Arbetslöshet</vt:lpstr>
      <vt:lpstr>Styrränta, KPIF-inflation och BNP-gap</vt:lpstr>
      <vt:lpstr>Finansiellt sparande och strukturellt sparande i offentlig sektor</vt:lpstr>
      <vt:lpstr>KPIF exklusive energi</vt:lpstr>
      <vt:lpstr>Styrränta</vt:lpstr>
      <vt:lpstr>Arbetslöshet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Rosmarie Andersson</dc:creator>
  <cp:lastModifiedBy>Rosmarie Andersson</cp:lastModifiedBy>
  <cp:revision>5</cp:revision>
  <dcterms:created xsi:type="dcterms:W3CDTF">2023-03-24T17:01:32Z</dcterms:created>
  <dcterms:modified xsi:type="dcterms:W3CDTF">2023-03-28T10:26:18Z</dcterms:modified>
</cp:coreProperties>
</file>