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9" r:id="rId5"/>
    <p:sldId id="260" r:id="rId6"/>
    <p:sldId id="294" r:id="rId7"/>
    <p:sldId id="267" r:id="rId8"/>
    <p:sldId id="264" r:id="rId9"/>
    <p:sldId id="262" r:id="rId10"/>
    <p:sldId id="265" r:id="rId11"/>
    <p:sldId id="263" r:id="rId12"/>
    <p:sldId id="261" r:id="rId13"/>
    <p:sldId id="293" r:id="rId14"/>
    <p:sldId id="358" r:id="rId15"/>
    <p:sldId id="317" r:id="rId16"/>
    <p:sldId id="352" r:id="rId17"/>
    <p:sldId id="356" r:id="rId18"/>
    <p:sldId id="295" r:id="rId19"/>
    <p:sldId id="407" r:id="rId20"/>
    <p:sldId id="409" r:id="rId21"/>
  </p:sldIdLst>
  <p:sldSz cx="12192000" cy="6858000"/>
  <p:notesSz cx="6799263" cy="9929813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4F9302-DEEE-EA27-C539-F09321E617A7}" name="Julia Fennö" initials="JF" userId="S::julfen@konj.se::b8bedd20-427b-4b4e-a7a2-0cf2e8d3a22b" providerId="AD"/>
  <p188:author id="{B0727A63-2D22-7715-FD73-CC6A484C715A}" name="Erik Glans" initials="EG" userId="S::ErikG@konj.se::f07c6440-f47c-45ca-90e3-70da36a025dc" providerId="AD"/>
  <p188:author id="{9CF46A96-41EB-08FF-05E8-6096F5BDB734}" name="Tobias Laun" initials="TL" userId="S::toblau@konj.se::32f7ee13-c3c2-44e3-b5e9-bcff23b14727" providerId="AD"/>
  <p188:author id="{4746DEC1-72FD-4C2D-DF7D-431F4C3D9548}" name="Linn Hansen" initials="LH" userId="Linn Hans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BE1C9-5CF5-4736-AC94-1BCCA9ABF6CF}" v="1210" vWet="1212" dt="2022-10-24T14:25:47.392"/>
    <p1510:client id="{523B8E22-69DA-4CFF-937F-DE726726E5F8}" v="57" dt="2022-10-24T08:57:14.244"/>
    <p1510:client id="{5D2E5BD3-9D16-4602-BDAF-D248CDECE5F2}" v="1" dt="2022-10-24T10:33:06.902"/>
    <p1510:client id="{60B0D6FC-95A0-46D0-A87E-F87CCB76FB25}" v="5501" dt="2022-10-24T14:40:57.458"/>
    <p1510:client id="{832445E8-8233-435B-A50B-E5A9859F1462}" v="71" dt="2022-10-24T14:37:06.351"/>
    <p1510:client id="{8D57CDE8-C4A9-4FEB-B370-8B78DDD0C4A8}" v="4" dt="2022-10-24T10:45:30.733"/>
    <p1510:client id="{977055CF-5C24-44FC-A5F2-0344E4E27336}" v="12" vWet="14" dt="2022-10-24T13:47:47.423"/>
    <p1510:client id="{9FF3D7C7-E531-430D-BCF4-02AEF77972D3}" vWet="2" dt="2022-10-24T07:18:23.232"/>
    <p1510:client id="{A11C9A6C-DD2D-4CAB-AD4A-B5880773AC32}" vWet="12" dt="2022-10-24T12:50:41.475"/>
    <p1510:client id="{A586C308-2E4B-46D6-B142-2186CE5629FC}" v="504" vWet="506" dt="2022-10-24T14:36:53.585"/>
    <p1510:client id="{B5222765-D071-45A2-8A1E-A850C366B4B8}" v="3" dt="2022-10-24T07:45:49.740"/>
    <p1510:client id="{CC76D68A-7EE5-4270-8982-0E985F73314D}" v="1617" vWet="1621" dt="2022-10-24T10:49:42.918"/>
    <p1510:client id="{D24ADD36-E510-4BA6-9A22-EC57CE0F278B}" v="35" dt="2022-10-24T09:55:17.526"/>
    <p1510:client id="{F7CEBF7C-68D4-4F61-B670-33200A9B9F4C}" v="866" vWet="870" dt="2022-10-24T13:19:03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145" autoAdjust="0"/>
  </p:normalViewPr>
  <p:slideViewPr>
    <p:cSldViewPr snapToGrid="0">
      <p:cViewPr varScale="1">
        <p:scale>
          <a:sx n="112" d="100"/>
          <a:sy n="112" d="100"/>
        </p:scale>
        <p:origin x="4284" y="10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635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>
              <a:lnSpc>
                <a:spcPts val="1350"/>
              </a:lnSpc>
            </a:pPr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2099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814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pPr marL="71755"/>
            <a:endParaRPr lang="sv-SE" dirty="0">
              <a:effectLst/>
            </a:endParaRPr>
          </a:p>
          <a:p>
            <a:pPr marL="71755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381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/>
            <a:r>
              <a:rPr lang="sv-S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928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/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2774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352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3123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/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44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2800" dirty="0"/>
          </a:p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800" kern="1200" dirty="0">
              <a:solidFill>
                <a:schemeClr val="tx1"/>
              </a:solidFill>
              <a:effectLst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951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2800" dirty="0"/>
          </a:p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800" kern="1200" dirty="0">
              <a:solidFill>
                <a:schemeClr val="tx1"/>
              </a:solidFill>
              <a:effectLst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13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 </a:t>
            </a:r>
          </a:p>
          <a:p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3803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153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/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20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003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296" rtl="0" eaLnBrk="1" latinLnBrk="0" hangingPunct="1"/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0956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1381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59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362F0A83-47AF-4895-A220-C550652AE4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/>
              <a:t>Albin Kainelainen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9CE4648-E8F7-4562-BC6F-81054DEF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KONJUNKTURINSTITUTET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3E94AB-EE1C-4D32-A2DD-561FFB4E13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v-SE"/>
              <a:t>25 oktober 2022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2D4A678-CA2D-4FD7-9687-F82C7057B9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Lönebildningsrapporten 2022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204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9E836-002F-F6D6-1777-5DBB773F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1" y="227505"/>
            <a:ext cx="8658000" cy="504000"/>
          </a:xfrm>
        </p:spPr>
        <p:txBody>
          <a:bodyPr/>
          <a:lstStyle/>
          <a:p>
            <a:r>
              <a:rPr lang="sv-SE" dirty="0"/>
              <a:t>Högre löneökningar framöver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8BDAED-5894-1DA6-C553-802408290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Timlön i näringslivet. </a:t>
            </a:r>
            <a:r>
              <a:rPr lang="sv-SE"/>
              <a:t>Årlig procentuell</a:t>
            </a:r>
            <a:r>
              <a:rPr lang="sv-SE" dirty="0"/>
              <a:t> förändring, </a:t>
            </a:r>
            <a:r>
              <a:rPr lang="sv-SE"/>
              <a:t>årsvärden.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F889618-5F3D-BC10-488C-AC5B64C0CF9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FA4C605-2B9B-E29C-8519-95C16B7D9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2676555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18092B-FFE6-E371-A553-7C666D5F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74639"/>
            <a:ext cx="8658000" cy="504000"/>
          </a:xfrm>
        </p:spPr>
        <p:txBody>
          <a:bodyPr/>
          <a:lstStyle/>
          <a:p>
            <a:r>
              <a:rPr lang="sv-SE" dirty="0"/>
              <a:t>Lönerna har historiskt följt produktivitetstillväxten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1E04A5-4D89-FC76-02BB-412A758612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6063" y="865444"/>
            <a:ext cx="8658000" cy="504000"/>
          </a:xfrm>
        </p:spPr>
        <p:txBody>
          <a:bodyPr/>
          <a:lstStyle/>
          <a:p>
            <a:r>
              <a:rPr lang="sv-SE"/>
              <a:t>Index 2011=100, löpande priser/nominella löner.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0ABB270-2746-97D0-9F4B-13C7BEFC11E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  <a:p>
            <a:endParaRPr lang="sv-SE"/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40E30CDC-D4B8-F4C8-7303-D6E50D422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428587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54C3C0-3D68-A612-320A-768E2088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Förädlingsvärdepriset stiger 2022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584931-68F8-1FBC-CE02-E7BAFDE9E4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Förädlingsvärdepriser. Procentuell förändring</a:t>
            </a:r>
            <a:r>
              <a:rPr lang="sv-SE"/>
              <a:t>.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C7D5FB7-5E18-EE24-3B19-849E39984D1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05BFDAC-7697-D9B7-2A32-CDCECB522B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412881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B6C37-4D3C-5FAA-BDAB-D9CFA7A1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Vinstandelen 2022 kraftigt förhöjd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AF3958-D2C9-5D49-9014-1C0103B18F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Vinstandel </a:t>
            </a:r>
            <a:r>
              <a:rPr lang="sv-SE"/>
              <a:t>och lönsamhetsomdöme </a:t>
            </a:r>
            <a:r>
              <a:rPr lang="sv-SE" dirty="0"/>
              <a:t>i näringslivet. Procent av förädlingsvärdet</a:t>
            </a:r>
            <a:r>
              <a:rPr lang="sv-SE"/>
              <a:t> respektive nettotal</a:t>
            </a:r>
            <a:r>
              <a:rPr lang="sv-SE" dirty="0"/>
              <a:t>, säsongsrensade kvartalsvärden</a:t>
            </a:r>
            <a:r>
              <a:rPr lang="sv-SE"/>
              <a:t>.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F618720-1CF8-0DB4-0935-9824D9CD91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A81B979-72B1-FCB1-2CBC-9B3E09C3D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008663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7BBFB3-3A58-C3B4-32E1-4C9ACCD45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1" y="274639"/>
            <a:ext cx="8658000" cy="624730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Korrigerad vinstandel något lägre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FDD6C9-071D-E18A-CA4A-F669BA63AA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Vinstandel i näringslivet. Procent av förädlingsvärdet, säsongsrensade kvartalsvärden.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AE9B87-B202-B4BA-824A-D8285C8E1FC5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36062" y="6116644"/>
            <a:ext cx="10584473" cy="6247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Anm. Med jordräntebranscher avses avser jordbruk, skogsbruk och fiske; el, gas, värme och vatten respektive gruvnäringen </a:t>
            </a:r>
          </a:p>
          <a:p>
            <a:r>
              <a:rPr lang="sv-SE"/>
              <a:t>Källor: SCB och Konjunkturinstitutet.</a:t>
            </a:r>
            <a:endParaRPr lang="sv-SE">
              <a:ea typeface="Verdana"/>
            </a:endParaRP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493B43B-E408-EEF6-FA8D-FB3EA81A8D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22" y="1419225"/>
            <a:ext cx="7871881" cy="4679950"/>
          </a:xfrm>
        </p:spPr>
      </p:pic>
    </p:spTree>
    <p:extLst>
      <p:ext uri="{BB962C8B-B14F-4D97-AF65-F5344CB8AC3E}">
        <p14:creationId xmlns:p14="http://schemas.microsoft.com/office/powerpoint/2010/main" val="32997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F41F5-B52C-C76B-ADB0-9C901D63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Sjunkande men relativt hög vinstandel framöver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943407-AD4E-073E-2509-0090022922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Vinstandel i näringslivet. Procent av förädlingsvärdet</a:t>
            </a:r>
            <a:r>
              <a:rPr lang="sv-SE"/>
              <a:t>.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B811BEB-BAF5-E1A3-1875-1C88902658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1BD18D34-02F1-3A33-0E7E-9EEC124B2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1"/>
            <a:ext cx="8640000" cy="4240709"/>
          </a:xfrm>
        </p:spPr>
      </p:pic>
    </p:spTree>
    <p:extLst>
      <p:ext uri="{BB962C8B-B14F-4D97-AF65-F5344CB8AC3E}">
        <p14:creationId xmlns:p14="http://schemas.microsoft.com/office/powerpoint/2010/main" val="4208629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D8CFE4-7885-12A3-79B0-A77B4D12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Hur påverkar högre löneökningar i omvärlden svensk ekonomi?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B05DD-931A-83E9-643C-4BB6FA84F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61" y="1127464"/>
            <a:ext cx="8658000" cy="4971338"/>
          </a:xfrm>
        </p:spPr>
        <p:txBody>
          <a:bodyPr/>
          <a:lstStyle/>
          <a:p>
            <a:r>
              <a:rPr lang="sv-SE" dirty="0"/>
              <a:t>Höga lönekrav från arbetstagarorganisationer i flera europeiska länder, tex Tyskland</a:t>
            </a:r>
          </a:p>
          <a:p>
            <a:endParaRPr lang="sv-SE"/>
          </a:p>
          <a:p>
            <a:r>
              <a:rPr lang="sv-SE" dirty="0"/>
              <a:t>Simuleringar med makromodellen SELMA</a:t>
            </a:r>
          </a:p>
          <a:p>
            <a:pPr lvl="1"/>
            <a:r>
              <a:rPr lang="sv-SE" dirty="0"/>
              <a:t>Oväntat höga löneökningar i omvärlden</a:t>
            </a:r>
            <a:endParaRPr lang="sv-SE"/>
          </a:p>
          <a:p>
            <a:pPr marL="180979" lvl="1" indent="0">
              <a:buNone/>
            </a:pPr>
            <a:endParaRPr lang="sv-SE"/>
          </a:p>
          <a:p>
            <a:r>
              <a:rPr lang="sv-SE" dirty="0"/>
              <a:t>Huvudresultat:</a:t>
            </a:r>
          </a:p>
          <a:p>
            <a:pPr lvl="1"/>
            <a:r>
              <a:rPr lang="sv-SE" dirty="0"/>
              <a:t>Negativ påverkan på svensk export och ekonomi på några års sikt</a:t>
            </a:r>
          </a:p>
          <a:p>
            <a:pPr lvl="1"/>
            <a:r>
              <a:rPr lang="sv-SE" dirty="0"/>
              <a:t>Svenska löner påverkas relativt lite, särskilt på kort och medellång sikt</a:t>
            </a:r>
          </a:p>
          <a:p>
            <a:pPr lvl="1"/>
            <a:r>
              <a:rPr lang="sv-SE" dirty="0"/>
              <a:t>På lång sikt är prisnivån i Sverige relativt omvärlden oförändrad (uttryckt i gemensam valuta) framförallt på grund av att kronan stärks</a:t>
            </a:r>
          </a:p>
          <a:p>
            <a:pPr lvl="1"/>
            <a:r>
              <a:rPr lang="sv-SE" dirty="0"/>
              <a:t>Växelkursanpassningen tar dock tid: Endast en mindre del av anpassningen sker inom en vanlig avtalsperiod</a:t>
            </a:r>
          </a:p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144ED9F-5FD1-1712-BF8B-85617EF9166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172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51ACEF-08F9-CAC9-70BF-A9CC2CA1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Utmanande ekonomisk miljö inför lönerörelsen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ACD8A7-CD50-8E72-AB29-F45A22A15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999241"/>
            <a:ext cx="9911576" cy="5094059"/>
          </a:xfrm>
        </p:spPr>
        <p:txBody>
          <a:bodyPr>
            <a:normAutofit/>
          </a:bodyPr>
          <a:lstStyle/>
          <a:p>
            <a:r>
              <a:rPr lang="sv-SE" dirty="0"/>
              <a:t>Kraftigt minskade reallöner 2022 och 2023 </a:t>
            </a:r>
          </a:p>
          <a:p>
            <a:endParaRPr lang="sv-SE" dirty="0"/>
          </a:p>
          <a:p>
            <a:r>
              <a:rPr lang="sv-SE" dirty="0"/>
              <a:t>Hög inflation och höjda räntor i Sverige och omvärlden utlöser en lågkonjunktur</a:t>
            </a:r>
          </a:p>
          <a:p>
            <a:endParaRPr lang="sv-SE" dirty="0"/>
          </a:p>
          <a:p>
            <a:r>
              <a:rPr lang="sv-SE" dirty="0"/>
              <a:t>Inflationen återvänder till inflationsmålet 2023</a:t>
            </a:r>
          </a:p>
          <a:p>
            <a:endParaRPr lang="sv-SE" dirty="0"/>
          </a:p>
          <a:p>
            <a:r>
              <a:rPr lang="sv-SE" dirty="0"/>
              <a:t>Produktivitetstillväxten bedöms på lång sikt växa trendmässigt med 1,7 procent per år i näringslivet som helhet</a:t>
            </a:r>
          </a:p>
          <a:p>
            <a:endParaRPr lang="sv-SE" dirty="0"/>
          </a:p>
          <a:p>
            <a:r>
              <a:rPr lang="sv-SE" dirty="0"/>
              <a:t>Konjunkturläget i utgångsläget starkt med en hög efterfrågan på arbetskraft och högt vinstläge </a:t>
            </a:r>
          </a:p>
          <a:p>
            <a:endParaRPr lang="sv-SE" dirty="0"/>
          </a:p>
          <a:p>
            <a:r>
              <a:rPr lang="sv-SE" dirty="0"/>
              <a:t>Stora skillnader i utgångsläge mellan olika branscher</a:t>
            </a:r>
            <a:r>
              <a:rPr lang="sv-SE"/>
              <a:t>.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814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51ACEF-08F9-CAC9-70BF-A9CC2CA1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Utmanande ekonomisk miljö inför lönerörelsen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ACD8A7-CD50-8E72-AB29-F45A22A15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999241"/>
            <a:ext cx="9911576" cy="5094059"/>
          </a:xfrm>
        </p:spPr>
        <p:txBody>
          <a:bodyPr>
            <a:normAutofit/>
          </a:bodyPr>
          <a:lstStyle/>
          <a:p>
            <a:r>
              <a:rPr lang="sv-SE" dirty="0"/>
              <a:t>Kraftigt minskade reallöner 2022 och 2023 </a:t>
            </a:r>
          </a:p>
          <a:p>
            <a:endParaRPr lang="sv-SE" dirty="0"/>
          </a:p>
          <a:p>
            <a:r>
              <a:rPr lang="sv-SE" dirty="0"/>
              <a:t>Hög inflation och höjda räntor i Sverige och omvärlden utlöser en lågkonjunktur</a:t>
            </a:r>
          </a:p>
          <a:p>
            <a:endParaRPr lang="sv-SE" dirty="0"/>
          </a:p>
          <a:p>
            <a:r>
              <a:rPr lang="sv-SE" dirty="0"/>
              <a:t>Inflationen återvänder till inflationsmålet 2023</a:t>
            </a:r>
          </a:p>
          <a:p>
            <a:endParaRPr lang="sv-SE" dirty="0"/>
          </a:p>
          <a:p>
            <a:r>
              <a:rPr lang="sv-SE" dirty="0"/>
              <a:t>Produktivitetstillväxten bedöms på lång sikt växa trendmässigt med 1,7 procent per år i näringslivet som helhet</a:t>
            </a:r>
          </a:p>
          <a:p>
            <a:endParaRPr lang="sv-SE" dirty="0"/>
          </a:p>
          <a:p>
            <a:r>
              <a:rPr lang="sv-SE" dirty="0"/>
              <a:t>Konjunkturläget i utgångsläget starkt med en hög efterfrågan på arbetskraft och högt vinstläge</a:t>
            </a:r>
          </a:p>
          <a:p>
            <a:endParaRPr lang="sv-SE" dirty="0"/>
          </a:p>
          <a:p>
            <a:r>
              <a:rPr lang="sv-SE" dirty="0"/>
              <a:t>Stora skillnader i utgångsläge mellan olika branscher</a:t>
            </a:r>
            <a:r>
              <a:rPr lang="sv-SE"/>
              <a:t>.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79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4A3CF5-82C3-CD60-81D8-DFAD2801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Hög inflation utgör fond för avtalsrörelsen</a:t>
            </a:r>
            <a:br>
              <a:rPr lang="sv-SE"/>
            </a:br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B80963-0800-1BDF-EDD0-50875E6C1F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Inflation, KPIF. Procent, kvartalsvärden.</a:t>
            </a:r>
            <a:endParaRPr lang="sv-SE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C366A6-B83E-1CD9-7D1C-6C4F3076ADA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9E31924D-82D1-26D1-CAF5-AEBBA7583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1"/>
            <a:ext cx="8640000" cy="4240709"/>
          </a:xfrm>
        </p:spPr>
      </p:pic>
    </p:spTree>
    <p:extLst>
      <p:ext uri="{BB962C8B-B14F-4D97-AF65-F5344CB8AC3E}">
        <p14:creationId xmlns:p14="http://schemas.microsoft.com/office/powerpoint/2010/main" val="328490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B8B04-5C18-D409-9B0E-9F875C3C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Minskad inflation när priserna slutar öka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9EB3C1-DBE1-C19F-F374-4E2A49C6D5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Bidrag till KPIF-inflationen. Procentenheter respektive årlig procentuell förändring, kvartalsvärden. </a:t>
            </a:r>
            <a:endParaRPr lang="sv-SE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0C74382-6C68-A055-C0BA-4426D6163FE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4FA3F50E-132A-60E0-5F49-5302B5E1D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908760"/>
          </a:xfrm>
        </p:spPr>
      </p:pic>
    </p:spTree>
    <p:extLst>
      <p:ext uri="{BB962C8B-B14F-4D97-AF65-F5344CB8AC3E}">
        <p14:creationId xmlns:p14="http://schemas.microsoft.com/office/powerpoint/2010/main" val="196973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0CB25A-F14F-A05B-51EE-A586379F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Kraftigt sjunkande reallön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D28929-AC80-8D39-D61D-91A544C1F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Real disponibel inkomst och reallön. Procentuell förändring.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F244617-C62E-D4BD-F301-96C704CC672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Medlingsinstitutet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4DBEE425-10C4-6F11-3B61-5D02F2B22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53697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95F976-B300-DFEC-52E8-144C3C00C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Sverige går från hög- till lågkonjunktur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5465A8-48F1-50B4-DD1F-D66067AF9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BNP-gap. Procent av potentiell BNP</a:t>
            </a:r>
            <a:r>
              <a:rPr lang="sv-SE"/>
              <a:t>.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4D1CDCC-2395-0478-53A9-9CC0BAE969A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2A8B042-6C70-A032-F556-855B7B7724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1"/>
            <a:ext cx="8640000" cy="4240709"/>
          </a:xfrm>
        </p:spPr>
      </p:pic>
    </p:spTree>
    <p:extLst>
      <p:ext uri="{BB962C8B-B14F-4D97-AF65-F5344CB8AC3E}">
        <p14:creationId xmlns:p14="http://schemas.microsoft.com/office/powerpoint/2010/main" val="67751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24FA3-A901-46E4-B647-9E1C6985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 arbetslöshet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B0582-C504-C739-1BB7-062DC42897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Arbetslöshet och jämviktsarbetslöshet. Procent av arbetskraften, säsongsrensade kvartalsvärden.</a:t>
            </a:r>
            <a:endParaRPr lang="sv-SE">
              <a:highlight>
                <a:srgbClr val="FFFF00"/>
              </a:highlight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0D96913-9F88-5A64-F1C5-5CE75500183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7B975FF-DB70-2858-0DF6-EA75D54E8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312575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9837EF-7D8F-8B95-A039-2EE43595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Stor brist på arbetskraft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CA6BB47-DAEF-732F-0431-9760037D1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D65A7B-4F9A-8D29-A64F-42637114D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Brist på arbetskraft i näringslivet. Andel ja-svar, säsongsrensade kvartalsvärden.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BF343E-D341-5A6B-EB10-6B166BF8B57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5379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8A9657-259D-5DD6-75A9-776C55CD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Brist på företagsnivå höjer lönerna</a:t>
            </a:r>
            <a:endParaRPr lang="sv-SE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7FB9A8-8048-95B0-AE7B-837060A91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61" y="1052736"/>
            <a:ext cx="8658000" cy="5046066"/>
          </a:xfrm>
        </p:spPr>
        <p:txBody>
          <a:bodyPr>
            <a:normAutofit/>
          </a:bodyPr>
          <a:lstStyle/>
          <a:p>
            <a:r>
              <a:rPr lang="sv-SE" dirty="0"/>
              <a:t>Svagt samband mellan brist på arbetskraft och löneutvecklingen på makronivå</a:t>
            </a:r>
          </a:p>
          <a:p>
            <a:endParaRPr lang="sv-SE" dirty="0"/>
          </a:p>
          <a:p>
            <a:r>
              <a:rPr lang="sv-SE" dirty="0"/>
              <a:t>Mikrodata visar dock att bristen spelar roll</a:t>
            </a:r>
          </a:p>
          <a:p>
            <a:endParaRPr lang="sv-SE" dirty="0"/>
          </a:p>
          <a:p>
            <a:r>
              <a:rPr lang="sv-SE" dirty="0"/>
              <a:t>Befintligt anställda får 0,2 procentenheter högre löneökningar om företaget har arbetskraftsbrist</a:t>
            </a:r>
          </a:p>
          <a:p>
            <a:endParaRPr lang="sv-SE" dirty="0"/>
          </a:p>
          <a:p>
            <a:r>
              <a:rPr lang="sv-SE" dirty="0"/>
              <a:t>Effekt främst för dem med högskoleutbildning och lön över medianlönen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Ingen signifikant skillnad mellan kvinnor och män.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4C6123A-13CF-61E0-97C4-7555DEB6C2A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5913002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19FF6321669B438AA732AA8FCDF665" ma:contentTypeVersion="4" ma:contentTypeDescription="Skapa ett nytt dokument." ma:contentTypeScope="" ma:versionID="e1e793e307bbd4701bf1122b98df2cd7">
  <xsd:schema xmlns:xsd="http://www.w3.org/2001/XMLSchema" xmlns:xs="http://www.w3.org/2001/XMLSchema" xmlns:p="http://schemas.microsoft.com/office/2006/metadata/properties" xmlns:ns2="d216f4e6-68aa-4c0a-905e-e08995a26e00" targetNamespace="http://schemas.microsoft.com/office/2006/metadata/properties" ma:root="true" ma:fieldsID="06c7556b636cddca3c401a78c74af406" ns2:_="">
    <xsd:import namespace="d216f4e6-68aa-4c0a-905e-e08995a26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6f4e6-68aa-4c0a-905e-e08995a26e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DBDF9-AD16-4EFD-8E53-9B2FAEC43DEA}">
  <ds:schemaRefs>
    <ds:schemaRef ds:uri="d216f4e6-68aa-4c0a-905e-e08995a26e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0E1F12-A9B6-4E87-9650-AA6AF62CD3E0}">
  <ds:schemaRefs>
    <ds:schemaRef ds:uri="d216f4e6-68aa-4c0a-905e-e08995a26e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8D26A2F-1528-4D84-BFCE-88D828F16C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</TotalTime>
  <Words>577</Words>
  <Application>Microsoft Office PowerPoint</Application>
  <PresentationFormat>Bredbild</PresentationFormat>
  <Paragraphs>139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Garamond</vt:lpstr>
      <vt:lpstr>Verdana</vt:lpstr>
      <vt:lpstr>ExternaPresentationer2</vt:lpstr>
      <vt:lpstr>KONJUNKTURINSTITUTET</vt:lpstr>
      <vt:lpstr>Utmanande ekonomisk miljö inför lönerörelsen</vt:lpstr>
      <vt:lpstr>Hög inflation utgör fond för avtalsrörelsen </vt:lpstr>
      <vt:lpstr>Minskad inflation när priserna slutar öka </vt:lpstr>
      <vt:lpstr>Kraftigt sjunkande reallön </vt:lpstr>
      <vt:lpstr>Sverige går från hög- till lågkonjunktur </vt:lpstr>
      <vt:lpstr>Hög arbetslöshet </vt:lpstr>
      <vt:lpstr>Stor brist på arbetskraft </vt:lpstr>
      <vt:lpstr>Brist på företagsnivå höjer lönerna</vt:lpstr>
      <vt:lpstr>Högre löneökningar framöver </vt:lpstr>
      <vt:lpstr>Lönerna har historiskt följt produktivitetstillväxten</vt:lpstr>
      <vt:lpstr>Förädlingsvärdepriset stiger 2022 </vt:lpstr>
      <vt:lpstr>Vinstandelen 2022 kraftigt förhöjd </vt:lpstr>
      <vt:lpstr>Korrigerad vinstandel något lägre </vt:lpstr>
      <vt:lpstr>Sjunkande men relativt hög vinstandel framöver </vt:lpstr>
      <vt:lpstr>Hur påverkar högre löneökningar i omvärlden svensk ekonomi?</vt:lpstr>
      <vt:lpstr>Utmanande ekonomisk miljö inför lönerörelsen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KONJUNKTURINSTITUTET</dc:title>
  <dc:creator>Rosmarie Andersson</dc:creator>
  <cp:lastModifiedBy>Johan Samuelsson</cp:lastModifiedBy>
  <cp:revision>4</cp:revision>
  <cp:lastPrinted>2022-10-24T10:54:52Z</cp:lastPrinted>
  <dcterms:created xsi:type="dcterms:W3CDTF">2022-10-19T06:21:55Z</dcterms:created>
  <dcterms:modified xsi:type="dcterms:W3CDTF">2022-10-24T15:14:48Z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0x0101004519FF6321669B438AA732AA8FCDF665</vt:lpwstr>
  </property>
</Properties>
</file>