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1"/>
  </p:notesMasterIdLst>
  <p:sldIdLst>
    <p:sldId id="268" r:id="rId2"/>
    <p:sldId id="625" r:id="rId3"/>
    <p:sldId id="626" r:id="rId4"/>
    <p:sldId id="627" r:id="rId5"/>
    <p:sldId id="628" r:id="rId6"/>
    <p:sldId id="629" r:id="rId7"/>
    <p:sldId id="630" r:id="rId8"/>
    <p:sldId id="633" r:id="rId9"/>
    <p:sldId id="634" r:id="rId10"/>
    <p:sldId id="635" r:id="rId11"/>
    <p:sldId id="636" r:id="rId12"/>
    <p:sldId id="637" r:id="rId13"/>
    <p:sldId id="638" r:id="rId14"/>
    <p:sldId id="735" r:id="rId15"/>
    <p:sldId id="639" r:id="rId16"/>
    <p:sldId id="640" r:id="rId17"/>
    <p:sldId id="717" r:id="rId18"/>
    <p:sldId id="736" r:id="rId19"/>
    <p:sldId id="718" r:id="rId20"/>
    <p:sldId id="719" r:id="rId21"/>
    <p:sldId id="642" r:id="rId22"/>
    <p:sldId id="643" r:id="rId23"/>
    <p:sldId id="644" r:id="rId24"/>
    <p:sldId id="645" r:id="rId25"/>
    <p:sldId id="646" r:id="rId26"/>
    <p:sldId id="647" r:id="rId27"/>
    <p:sldId id="720" r:id="rId28"/>
    <p:sldId id="721" r:id="rId29"/>
    <p:sldId id="648" r:id="rId30"/>
    <p:sldId id="722" r:id="rId31"/>
    <p:sldId id="723" r:id="rId32"/>
    <p:sldId id="649" r:id="rId33"/>
    <p:sldId id="724" r:id="rId34"/>
    <p:sldId id="726" r:id="rId35"/>
    <p:sldId id="725" r:id="rId36"/>
    <p:sldId id="652" r:id="rId37"/>
    <p:sldId id="653" r:id="rId38"/>
    <p:sldId id="727" r:id="rId39"/>
    <p:sldId id="729" r:id="rId40"/>
    <p:sldId id="738" r:id="rId41"/>
    <p:sldId id="741" r:id="rId42"/>
    <p:sldId id="654" r:id="rId43"/>
    <p:sldId id="656" r:id="rId44"/>
    <p:sldId id="655" r:id="rId45"/>
    <p:sldId id="731" r:id="rId46"/>
    <p:sldId id="740" r:id="rId47"/>
    <p:sldId id="658" r:id="rId48"/>
    <p:sldId id="659" r:id="rId49"/>
    <p:sldId id="660" r:id="rId50"/>
    <p:sldId id="732" r:id="rId51"/>
    <p:sldId id="733" r:id="rId52"/>
    <p:sldId id="661" r:id="rId53"/>
    <p:sldId id="734" r:id="rId54"/>
    <p:sldId id="662" r:id="rId55"/>
    <p:sldId id="663" r:id="rId56"/>
    <p:sldId id="664" r:id="rId57"/>
    <p:sldId id="665" r:id="rId58"/>
    <p:sldId id="666" r:id="rId59"/>
    <p:sldId id="667" r:id="rId60"/>
    <p:sldId id="668" r:id="rId61"/>
    <p:sldId id="669" r:id="rId62"/>
    <p:sldId id="670" r:id="rId63"/>
    <p:sldId id="671" r:id="rId64"/>
    <p:sldId id="672" r:id="rId65"/>
    <p:sldId id="673" r:id="rId66"/>
    <p:sldId id="674" r:id="rId67"/>
    <p:sldId id="675" r:id="rId68"/>
    <p:sldId id="676" r:id="rId69"/>
    <p:sldId id="677" r:id="rId70"/>
    <p:sldId id="678" r:id="rId71"/>
    <p:sldId id="679" r:id="rId72"/>
    <p:sldId id="680" r:id="rId73"/>
    <p:sldId id="681" r:id="rId74"/>
    <p:sldId id="682" r:id="rId75"/>
    <p:sldId id="683" r:id="rId76"/>
    <p:sldId id="684" r:id="rId77"/>
    <p:sldId id="685" r:id="rId78"/>
    <p:sldId id="686" r:id="rId79"/>
    <p:sldId id="687" r:id="rId80"/>
    <p:sldId id="688" r:id="rId81"/>
    <p:sldId id="689" r:id="rId82"/>
    <p:sldId id="690" r:id="rId83"/>
    <p:sldId id="691" r:id="rId84"/>
    <p:sldId id="692" r:id="rId85"/>
    <p:sldId id="693" r:id="rId86"/>
    <p:sldId id="694" r:id="rId87"/>
    <p:sldId id="695" r:id="rId88"/>
    <p:sldId id="742" r:id="rId89"/>
    <p:sldId id="743" r:id="rId90"/>
  </p:sldIdLst>
  <p:sldSz cx="12192000" cy="6858000"/>
  <p:notesSz cx="6858000" cy="9144000"/>
  <p:defaultTextStyle>
    <a:defPPr>
      <a:defRPr lang="sv-SE"/>
    </a:defPPr>
    <a:lvl1pPr marL="0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8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6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45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92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40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88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36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84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" userDrawn="1">
          <p15:clr>
            <a:srgbClr val="A4A3A4"/>
          </p15:clr>
        </p15:guide>
        <p15:guide id="2" orient="horz" pos="781" userDrawn="1">
          <p15:clr>
            <a:srgbClr val="A4A3A4"/>
          </p15:clr>
        </p15:guide>
        <p15:guide id="3" orient="horz" pos="835" userDrawn="1">
          <p15:clr>
            <a:srgbClr val="A4A3A4"/>
          </p15:clr>
        </p15:guide>
        <p15:guide id="4" orient="horz" pos="3843" userDrawn="1">
          <p15:clr>
            <a:srgbClr val="A4A3A4"/>
          </p15:clr>
        </p15:guide>
        <p15:guide id="5" pos="212" userDrawn="1">
          <p15:clr>
            <a:srgbClr val="A4A3A4"/>
          </p15:clr>
        </p15:guide>
        <p15:guide id="6" pos="750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  <a:srgbClr val="F2F2F2"/>
    <a:srgbClr val="D9D9D9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howGuides="1">
      <p:cViewPr varScale="1">
        <p:scale>
          <a:sx n="159" d="100"/>
          <a:sy n="159" d="100"/>
        </p:scale>
        <p:origin x="2628" y="138"/>
      </p:cViewPr>
      <p:guideLst>
        <p:guide orient="horz" pos="164"/>
        <p:guide orient="horz" pos="781"/>
        <p:guide orient="horz" pos="835"/>
        <p:guide orient="horz" pos="3843"/>
        <p:guide pos="212"/>
        <p:guide pos="750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ableStyles" Target="tableStyle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8CCD29-7DC1-40C9-B62D-90B786E53688}" type="datetimeFigureOut">
              <a:rPr lang="sv-SE" smtClean="0"/>
              <a:t>2026-10-21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B3146B-41F7-4F63-A6FA-DBE5AE299C1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6931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8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6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45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92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40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88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36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84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336062" y="6116644"/>
            <a:ext cx="8534400" cy="316931"/>
          </a:xfrm>
        </p:spPr>
        <p:txBody>
          <a:bodyPr/>
          <a:lstStyle>
            <a:lvl1pPr marL="0" indent="0" algn="l">
              <a:buNone/>
              <a:defRPr b="1" baseline="0">
                <a:solidFill>
                  <a:srgbClr val="4D4D4D"/>
                </a:solidFill>
              </a:defRPr>
            </a:lvl1pPr>
            <a:lvl2pPr marL="457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Skriv namn på ansvarig(a) föredragshållare</a:t>
            </a:r>
          </a:p>
        </p:txBody>
      </p:sp>
      <p:sp>
        <p:nvSpPr>
          <p:cNvPr id="29" name="Rubrik 1"/>
          <p:cNvSpPr>
            <a:spLocks noGrp="1"/>
          </p:cNvSpPr>
          <p:nvPr>
            <p:ph type="title" hasCustomPrompt="1"/>
          </p:nvPr>
        </p:nvSpPr>
        <p:spPr>
          <a:xfrm>
            <a:off x="336064" y="274640"/>
            <a:ext cx="8444302" cy="418059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30" name="Platshållare för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336064" y="765180"/>
            <a:ext cx="8444302" cy="3603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Klicka här för lägga till underrubrik</a:t>
            </a:r>
          </a:p>
        </p:txBody>
      </p:sp>
      <p:grpSp>
        <p:nvGrpSpPr>
          <p:cNvPr id="17" name="Grupp 16">
            <a:extLst>
              <a:ext uri="{FF2B5EF4-FFF2-40B4-BE49-F238E27FC236}">
                <a16:creationId xmlns:a16="http://schemas.microsoft.com/office/drawing/2014/main" id="{DAD420AE-45A9-4DAD-8CE6-21675703806F}"/>
              </a:ext>
            </a:extLst>
          </p:cNvPr>
          <p:cNvGrpSpPr/>
          <p:nvPr userDrawn="1"/>
        </p:nvGrpSpPr>
        <p:grpSpPr>
          <a:xfrm>
            <a:off x="10869123" y="417637"/>
            <a:ext cx="1036322" cy="6246124"/>
            <a:chOff x="10869123" y="417637"/>
            <a:chExt cx="1036322" cy="6246124"/>
          </a:xfrm>
        </p:grpSpPr>
        <p:pic>
          <p:nvPicPr>
            <p:cNvPr id="18" name="Bildobjekt 17">
              <a:extLst>
                <a:ext uri="{FF2B5EF4-FFF2-40B4-BE49-F238E27FC236}">
                  <a16:creationId xmlns:a16="http://schemas.microsoft.com/office/drawing/2014/main" id="{9239EC55-13C7-406C-8430-10D8A36149A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39768" y="1281734"/>
              <a:ext cx="491141" cy="687597"/>
            </a:xfrm>
            <a:prstGeom prst="rect">
              <a:avLst/>
            </a:prstGeom>
          </p:spPr>
        </p:pic>
        <p:pic>
          <p:nvPicPr>
            <p:cNvPr id="19" name="Bildobjekt 18">
              <a:extLst>
                <a:ext uri="{FF2B5EF4-FFF2-40B4-BE49-F238E27FC236}">
                  <a16:creationId xmlns:a16="http://schemas.microsoft.com/office/drawing/2014/main" id="{49B89E01-CE11-479D-9097-B0A2DE7A06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45285" y="2145830"/>
              <a:ext cx="483017" cy="681055"/>
            </a:xfrm>
            <a:prstGeom prst="rect">
              <a:avLst/>
            </a:prstGeom>
          </p:spPr>
        </p:pic>
        <p:pic>
          <p:nvPicPr>
            <p:cNvPr id="20" name="Bildobjekt 19">
              <a:extLst>
                <a:ext uri="{FF2B5EF4-FFF2-40B4-BE49-F238E27FC236}">
                  <a16:creationId xmlns:a16="http://schemas.microsoft.com/office/drawing/2014/main" id="{00EA9306-B466-464E-A2A9-B5F85295A3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46145" y="4725144"/>
              <a:ext cx="480917" cy="678094"/>
            </a:xfrm>
            <a:prstGeom prst="rect">
              <a:avLst/>
            </a:prstGeom>
          </p:spPr>
        </p:pic>
        <p:pic>
          <p:nvPicPr>
            <p:cNvPr id="21" name="Bildobjekt 20">
              <a:extLst>
                <a:ext uri="{FF2B5EF4-FFF2-40B4-BE49-F238E27FC236}">
                  <a16:creationId xmlns:a16="http://schemas.microsoft.com/office/drawing/2014/main" id="{021CA271-5F34-475E-9023-5B4008B79C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45285" y="3009926"/>
              <a:ext cx="483017" cy="683470"/>
            </a:xfrm>
            <a:prstGeom prst="rect">
              <a:avLst/>
            </a:prstGeom>
          </p:spPr>
        </p:pic>
        <p:pic>
          <p:nvPicPr>
            <p:cNvPr id="22" name="Bildobjekt 21">
              <a:extLst>
                <a:ext uri="{FF2B5EF4-FFF2-40B4-BE49-F238E27FC236}">
                  <a16:creationId xmlns:a16="http://schemas.microsoft.com/office/drawing/2014/main" id="{CE02F084-547C-4EE8-8D65-7DA83F8102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45285" y="417637"/>
              <a:ext cx="491141" cy="694764"/>
            </a:xfrm>
            <a:prstGeom prst="rect">
              <a:avLst/>
            </a:prstGeom>
          </p:spPr>
        </p:pic>
        <p:pic>
          <p:nvPicPr>
            <p:cNvPr id="23" name="Bildobjekt 22">
              <a:extLst>
                <a:ext uri="{FF2B5EF4-FFF2-40B4-BE49-F238E27FC236}">
                  <a16:creationId xmlns:a16="http://schemas.microsoft.com/office/drawing/2014/main" id="{B07E1A32-37EE-47F4-8942-5D09BE76661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9123" y="5569527"/>
              <a:ext cx="1036322" cy="1094234"/>
            </a:xfrm>
            <a:prstGeom prst="rect">
              <a:avLst/>
            </a:prstGeom>
          </p:spPr>
        </p:pic>
        <p:pic>
          <p:nvPicPr>
            <p:cNvPr id="24" name="Bildobjekt 23">
              <a:extLst>
                <a:ext uri="{FF2B5EF4-FFF2-40B4-BE49-F238E27FC236}">
                  <a16:creationId xmlns:a16="http://schemas.microsoft.com/office/drawing/2014/main" id="{DCF27615-62AB-4F8E-B8BB-BBAC821054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39768" y="3861888"/>
              <a:ext cx="491167" cy="694764"/>
            </a:xfrm>
            <a:prstGeom prst="rect">
              <a:avLst/>
            </a:prstGeom>
          </p:spPr>
        </p:pic>
      </p:grpSp>
      <p:sp>
        <p:nvSpPr>
          <p:cNvPr id="25" name="Platshållare för text 7">
            <a:extLst>
              <a:ext uri="{FF2B5EF4-FFF2-40B4-BE49-F238E27FC236}">
                <a16:creationId xmlns:a16="http://schemas.microsoft.com/office/drawing/2014/main" id="{551A79A3-B732-4526-803B-A54A7EFD61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3988" y="2132856"/>
            <a:ext cx="10457777" cy="144016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sv-SE" dirty="0"/>
              <a:t>Klicka här för lägga till underrubrik</a:t>
            </a:r>
          </a:p>
        </p:txBody>
      </p:sp>
    </p:spTree>
    <p:extLst>
      <p:ext uri="{BB962C8B-B14F-4D97-AF65-F5344CB8AC3E}">
        <p14:creationId xmlns:p14="http://schemas.microsoft.com/office/powerpoint/2010/main" val="3252805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36061" y="274639"/>
            <a:ext cx="8658000" cy="50400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36061" y="1418802"/>
            <a:ext cx="8658000" cy="46800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336063" y="836777"/>
            <a:ext cx="8658000" cy="504000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9" name="Underrubrik 2"/>
          <p:cNvSpPr>
            <a:spLocks noGrp="1"/>
          </p:cNvSpPr>
          <p:nvPr>
            <p:ph type="subTitle" idx="14" hasCustomPrompt="1"/>
          </p:nvPr>
        </p:nvSpPr>
        <p:spPr>
          <a:xfrm>
            <a:off x="336063" y="6116644"/>
            <a:ext cx="8658000" cy="624731"/>
          </a:xfrm>
        </p:spPr>
        <p:txBody>
          <a:bodyPr>
            <a:noAutofit/>
          </a:bodyPr>
          <a:lstStyle>
            <a:lvl1pPr marL="0" indent="0" algn="l">
              <a:buNone/>
              <a:defRPr sz="1200" b="0" baseline="0">
                <a:solidFill>
                  <a:srgbClr val="4D4D4D"/>
                </a:solidFill>
              </a:defRPr>
            </a:lvl1pPr>
            <a:lvl2pPr marL="457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Skriv anmärkning eller källa, etc.</a:t>
            </a:r>
          </a:p>
        </p:txBody>
      </p:sp>
    </p:spTree>
    <p:extLst>
      <p:ext uri="{BB962C8B-B14F-4D97-AF65-F5344CB8AC3E}">
        <p14:creationId xmlns:p14="http://schemas.microsoft.com/office/powerpoint/2010/main" val="2021529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36062" y="274640"/>
            <a:ext cx="5382000" cy="504000"/>
          </a:xfrm>
        </p:spPr>
        <p:txBody>
          <a:bodyPr>
            <a:noAutofit/>
          </a:bodyPr>
          <a:lstStyle>
            <a:lvl1pPr>
              <a:defRPr b="1"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35360" y="1413296"/>
            <a:ext cx="5382000" cy="46800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336064" y="836712"/>
            <a:ext cx="5382000" cy="504056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9" name="Underrubrik 2"/>
          <p:cNvSpPr>
            <a:spLocks noGrp="1"/>
          </p:cNvSpPr>
          <p:nvPr>
            <p:ph type="subTitle" idx="14" hasCustomPrompt="1"/>
          </p:nvPr>
        </p:nvSpPr>
        <p:spPr>
          <a:xfrm>
            <a:off x="335360" y="6012000"/>
            <a:ext cx="5382000" cy="720000"/>
          </a:xfrm>
        </p:spPr>
        <p:txBody>
          <a:bodyPr>
            <a:noAutofit/>
          </a:bodyPr>
          <a:lstStyle>
            <a:lvl1pPr marL="0" indent="0" algn="l">
              <a:buNone/>
              <a:defRPr sz="1200" b="0" baseline="0">
                <a:solidFill>
                  <a:srgbClr val="4D4D4D"/>
                </a:solidFill>
              </a:defRPr>
            </a:lvl1pPr>
            <a:lvl2pPr marL="457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Skriv anmärkning eller källa, etc.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5"/>
          </p:nvPr>
        </p:nvSpPr>
        <p:spPr>
          <a:xfrm>
            <a:off x="5879976" y="1413296"/>
            <a:ext cx="5382000" cy="46800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2" name="Platshållare för text 7"/>
          <p:cNvSpPr>
            <a:spLocks noGrp="1"/>
          </p:cNvSpPr>
          <p:nvPr>
            <p:ph type="body" sz="quarter" idx="16" hasCustomPrompt="1"/>
          </p:nvPr>
        </p:nvSpPr>
        <p:spPr>
          <a:xfrm>
            <a:off x="5879976" y="836712"/>
            <a:ext cx="5382000" cy="504056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14" name="Platshållare för text 7"/>
          <p:cNvSpPr>
            <a:spLocks noGrp="1"/>
          </p:cNvSpPr>
          <p:nvPr>
            <p:ph type="body" sz="quarter" idx="17" hasCustomPrompt="1"/>
          </p:nvPr>
        </p:nvSpPr>
        <p:spPr>
          <a:xfrm>
            <a:off x="5886651" y="279504"/>
            <a:ext cx="5382000" cy="504000"/>
          </a:xfrm>
        </p:spPr>
        <p:txBody>
          <a:bodyPr>
            <a:noAutofit/>
          </a:bodyPr>
          <a:lstStyle>
            <a:lvl1pPr marL="0" indent="0">
              <a:buNone/>
              <a:defRPr b="1">
                <a:solidFill>
                  <a:srgbClr val="4D4D4D"/>
                </a:solidFill>
                <a:latin typeface="+mj-lt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18" hasCustomPrompt="1"/>
          </p:nvPr>
        </p:nvSpPr>
        <p:spPr>
          <a:xfrm>
            <a:off x="5904000" y="6012000"/>
            <a:ext cx="5382000" cy="720000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rgbClr val="4D4D4D"/>
                </a:solidFill>
              </a:defRPr>
            </a:lvl1pPr>
          </a:lstStyle>
          <a:p>
            <a:r>
              <a:rPr lang="sv-SE" dirty="0"/>
              <a:t>Skriv anmärkning eller källa, etc.</a:t>
            </a:r>
          </a:p>
        </p:txBody>
      </p:sp>
    </p:spTree>
    <p:extLst>
      <p:ext uri="{BB962C8B-B14F-4D97-AF65-F5344CB8AC3E}">
        <p14:creationId xmlns:p14="http://schemas.microsoft.com/office/powerpoint/2010/main" val="1633248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 utan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 hasCustomPrompt="1"/>
          </p:nvPr>
        </p:nvSpPr>
        <p:spPr>
          <a:xfrm>
            <a:off x="336061" y="274640"/>
            <a:ext cx="8658000" cy="922115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335360" y="1319217"/>
            <a:ext cx="8658000" cy="47740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17906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6C8EF11-F98C-9303-A222-EEC53BD60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1ABBD-061A-408A-96B4-9E88FB77E5E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26386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8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14368" y="6093304"/>
            <a:ext cx="658296" cy="663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36064" y="274639"/>
            <a:ext cx="8444302" cy="9330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77632" y="1319218"/>
            <a:ext cx="8002734" cy="51247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336063" y="6453189"/>
            <a:ext cx="1240052" cy="404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333333"/>
                </a:solidFill>
              </a:defRPr>
            </a:lvl1pPr>
          </a:lstStyle>
          <a:p>
            <a:fld id="{C3A2019E-6387-4EE7-9D57-BB56FA1D45AA}" type="datetimeFigureOut">
              <a:rPr lang="sv-SE" smtClean="0"/>
              <a:pPr/>
              <a:t>2026-10-21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576113" y="6453189"/>
            <a:ext cx="9615518" cy="404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333333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191633" y="6453189"/>
            <a:ext cx="728785" cy="404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333333"/>
                </a:solidFill>
              </a:defRPr>
            </a:lvl1pPr>
          </a:lstStyle>
          <a:p>
            <a:fld id="{2ED046C0-1CA2-4C04-85DE-8D258BC54A86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74593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63" r:id="rId4"/>
    <p:sldLayoutId id="2147483664" r:id="rId5"/>
  </p:sldLayoutIdLst>
  <p:txStyles>
    <p:titleStyle>
      <a:lvl1pPr algn="l" defTabSz="914423" rtl="0" eaLnBrk="1" latinLnBrk="0" hangingPunct="1">
        <a:spcBef>
          <a:spcPct val="0"/>
        </a:spcBef>
        <a:buNone/>
        <a:defRPr sz="1800" b="1" kern="1200">
          <a:solidFill>
            <a:srgbClr val="4D4D4D"/>
          </a:solidFill>
          <a:latin typeface="+mj-lt"/>
          <a:ea typeface="+mj-ea"/>
          <a:cs typeface="+mj-cs"/>
        </a:defRPr>
      </a:lvl1pPr>
    </p:titleStyle>
    <p:bodyStyle>
      <a:lvl1pPr marL="180980" indent="-180980" algn="l" defTabSz="91442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rgbClr val="333333"/>
          </a:solidFill>
          <a:latin typeface="+mn-lt"/>
          <a:ea typeface="+mn-ea"/>
          <a:cs typeface="+mn-cs"/>
        </a:defRPr>
      </a:lvl1pPr>
      <a:lvl2pPr marL="361959" indent="-180980" algn="l" defTabSz="914423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rgbClr val="333333"/>
          </a:solidFill>
          <a:latin typeface="+mn-lt"/>
          <a:ea typeface="+mn-ea"/>
          <a:cs typeface="+mn-cs"/>
        </a:defRPr>
      </a:lvl2pPr>
      <a:lvl3pPr marL="535001" indent="-173042" algn="l" defTabSz="914423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rgbClr val="333333"/>
          </a:solidFill>
          <a:latin typeface="+mn-lt"/>
          <a:ea typeface="+mn-ea"/>
          <a:cs typeface="+mn-cs"/>
        </a:defRPr>
      </a:lvl3pPr>
      <a:lvl4pPr marL="715981" indent="-180980" algn="l" defTabSz="914423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rgbClr val="333333"/>
          </a:solidFill>
          <a:latin typeface="+mn-lt"/>
          <a:ea typeface="+mn-ea"/>
          <a:cs typeface="+mn-cs"/>
        </a:defRPr>
      </a:lvl4pPr>
      <a:lvl5pPr marL="896960" indent="-180980" algn="l" defTabSz="914423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rgbClr val="333333"/>
          </a:solidFill>
          <a:latin typeface="+mn-lt"/>
          <a:ea typeface="+mn-ea"/>
          <a:cs typeface="+mn-cs"/>
        </a:defRPr>
      </a:lvl5pPr>
      <a:lvl6pPr marL="2514663" indent="-228607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4" indent="-228607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7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7" indent="-228607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7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7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emf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emf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klocka, tid&#10;&#10;Automatiskt genererad beskrivning">
            <a:extLst>
              <a:ext uri="{FF2B5EF4-FFF2-40B4-BE49-F238E27FC236}">
                <a16:creationId xmlns:a16="http://schemas.microsoft.com/office/drawing/2014/main" id="{F951ACD8-0FD5-571E-8F2F-404A8650A9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888"/>
            <a:ext cx="12192000" cy="6858000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3AD48081-CD90-5B44-4C2C-CA69CBC1217C}"/>
              </a:ext>
            </a:extLst>
          </p:cNvPr>
          <p:cNvSpPr txBox="1"/>
          <p:nvPr/>
        </p:nvSpPr>
        <p:spPr>
          <a:xfrm>
            <a:off x="503001" y="715220"/>
            <a:ext cx="8461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Diagrambilaga</a:t>
            </a:r>
            <a:br>
              <a:rPr lang="sv-SE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sv-SE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Lönebildningsrapporten 2026</a:t>
            </a:r>
            <a:endParaRPr lang="sv-SE" dirty="0">
              <a:solidFill>
                <a:schemeClr val="bg1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149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C6B4DDB-45E0-4C42-AD87-DAE7E7B3E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Löner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23399D74-4234-0BF5-A885-900AF1385E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DF3A2AB-130F-C7E6-E476-44EB6F2CB6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Årlig procentuell förändring,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FEF244D0-27AC-09A3-8A07-E1E4F2BFE212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Medlingsinstitutet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1154769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C5E8589-2891-6294-6113-157F7DBA2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Arbetslöshet enligt AKU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C9DC87A5-3273-C076-AC62-28D87F83B1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68F1B40-F598-17F3-BCCC-6EC6F0D4E4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 av arbetskraften 15–74 år,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1EE0D126-2057-A12C-C827-B9D54CEBCB1D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094282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0B287-725C-E447-3188-648D2C126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A4A542F-E627-F56C-587C-CC6122025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Produktivitetsutveckling hela ekonomin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5184A5F5-4233-D09D-0231-E12134C721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7645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D666F4B-AAA0-A078-63FB-41892C7963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Faktisk årstakt, fasta priser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EBCD66A2-8D2F-5FA5-6702-6F04FC98ED5B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Penn World Table,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70641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ECF45-855F-95A5-F273-7311D6FF5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AD29FBB-483F-5EDF-F59E-5BE465ADB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Faktisk och potentiell produktivitet, näringslivet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84CA5C94-5C97-AE1C-E982-82C841E6E5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7645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10F2573-C77E-2389-9173-967BF7E5BE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Procentuell förändring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209AEB65-F5CE-7F25-FAC9-95ED444A4D9F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678352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079A0-7944-9EB6-34F2-CC6659A10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E957784-9EB1-407F-B50D-884363520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Bruttovinstandel och nettovinstandel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7174E55B-8095-7A4A-586F-902FD4DDB8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C7B40A4-BB8C-571F-0425-BFE11D9FE2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 av förädlingsvärdet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6AE02F41-7DE0-5D76-1F90-1D62D95C213C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900720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91AC3-2AD9-46FD-8334-8F4B3188B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1BA8D9D-5D11-D876-8695-FA6C1E379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Skillnaden mellan kapitalavkastning och summan av riskfri ränta och kostnader för kapitalförslitning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1B168A13-9673-0065-B2C2-C197AF18C8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799" y="1524000"/>
            <a:ext cx="8640000" cy="4863190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FF8DF19-98ED-3A2C-B1B4-E339209F0E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Procentenheter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C102DF50-019E-7C75-1BB8-26800D087FDE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1899429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7BBB5-B0B2-4680-33EE-7A3EC065C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CAC068C-F770-6F40-9178-B4537D073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Löner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CE839FDF-323C-266B-160E-E5EBF96A0D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80C619C-111F-FFD6-C7E5-4AF9B7E91C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Årlig procentuell förändring,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DE6C7CC9-6EEF-6C92-EC53-760A0433466F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Medlingsinstitutet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1310788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750CE-C5A4-CD4E-B210-12C31E719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DC3ACF8-3BF9-1891-0CB1-7B3F1A802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Löneutveckling utöver avtalad löneökningstakt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0358E236-7C0A-482C-FF1D-73AB039A59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AF0857C-DB92-7851-78FF-A5730EE59A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Procentenheter,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4F935FD1-C4DA-2D1E-CE2A-0A42292FDC51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Medlingsinstitutet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053134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AC772-FF14-7616-7E41-7097E9582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9F2A390-7A09-D8C4-423F-E6F7FA77F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Löner, näringslivsbranscher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39125A75-5A45-A57B-658C-9C6205AC76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7645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617261F-9B53-E3B4-C467-14C3816152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Årlig procentuell förändring,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25DD0E46-34E4-34B3-9080-226568666246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Medlingsinstitutet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514930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2BFA0-8CAC-4B82-48FD-5D61C71C5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AC85F29-6957-8F41-54D3-80F3BA036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Löner, näringslivet och offentliga myndigheter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B058DBE2-24FE-5DFB-1EB7-87E88C9BE2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2BFA66C-B270-CB47-E2D5-C2E81F38F1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Årlig procentuell förändring,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A197E87F-F89F-5221-49D8-D9D2461D155D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Medlingsinstitutet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72609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017AE-1836-57D5-604C-4C077C1B7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1AE469F-24FA-650C-E130-FE6BA8C23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Reallön, tillverkningsindustrin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C3039A2B-6E10-EBAB-60AC-75746010AB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1"/>
            <a:ext cx="8640000" cy="4240709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96B0020-6231-D513-B46D-76B1891E36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Index 1980=100,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F02A367C-406C-179E-B735-3508732A323F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OECD,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3615553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D3F71-79F5-4E3F-25DA-5E37706E5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FEB7D0D-EDE0-7D8D-634A-D90575BD9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Löner, tillverkningsindustrin och inflation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896F255F-793B-EEE6-0C58-DE22809749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7645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4B1B5AE-DEEE-B335-0D73-559B3A9067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Procentuell förändring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FAB3AE5A-8F64-33FB-0A6A-A04A140877CD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OECD,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7095662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CA42D13-E86D-DF02-BBCF-5403B7E2A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Real disponibel inkomst per capita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18907AF5-76A1-8AC3-8D11-F91D6D482B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1"/>
            <a:ext cx="8640000" cy="4239797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4C50223-511F-935C-DFD6-67AD07B288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Index 1980=100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1B873132-428B-E447-4F01-F6A21C8B7128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9717305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DFD29-2E35-9ABF-5CE1-B6B52E113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446226E-F2B8-8D9C-A5F9-A50A94E9E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Inflation och inflationsmål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7C746B87-3E23-23F9-9578-4C260251FD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7645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31D565E-B302-1333-2073-93D562B21E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Årlig procentuell förändring,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7130D30B-BD15-3944-2CBC-8DB559991666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809877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5A33C-57F1-E729-D68F-C386DFA5B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C60EF18-B37C-7E8D-25CD-D3247780E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Löner, näringslivet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FCC92138-12BF-2C80-8E4C-30A7FF104E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348253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F169140-3604-DFF5-5934-C51BE11255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Genomsnittlig årlig procentuell förändring under 2020–2025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F7391E93-109A-9F2D-9CB8-44550E466C05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Eurostat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7987755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EA705-6323-CFE2-B0DD-FB7B8C0B9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327EB12-1703-4F46-F84D-DC5328702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Löner, näringslivet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12732C38-36D0-A358-BF29-300F3D761C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347341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6B9993E-0092-81BC-8A9A-E9EA496282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Genomsnittlig årlig procentuell förändring under 2010–2025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7777385F-9E06-0A36-4F0D-B2B7B71308B6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Eurostat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2521585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996C9AE-4B1B-8BFE-75C8-EE978886C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Konsumentpriser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25C30836-3C4F-FF81-914D-775D6E171D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F497302-175D-7A6F-A6B7-2B1C4A59AF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92B86252-C5BB-920A-A774-F9E1C1BAA325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Källa: Eurostat.</a:t>
            </a:r>
          </a:p>
        </p:txBody>
      </p:sp>
    </p:spTree>
    <p:extLst>
      <p:ext uri="{BB962C8B-B14F-4D97-AF65-F5344CB8AC3E}">
        <p14:creationId xmlns:p14="http://schemas.microsoft.com/office/powerpoint/2010/main" val="36522957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2CAD7-00AB-C094-197D-9E14C5C64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FB97EF5-612F-8B27-6B1B-A159E223A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Reala löner, näringslivet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EA08ADA4-D7AF-A6F2-C7EE-8A68622523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348253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F34745E-874E-7CDE-0011-925F63C233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Genomsnittlig årlig procentuell förändring under 2020–2025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34ECBE8D-6488-BA23-20C3-4136A8BCA7E8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Eurostat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19755233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2CC82-C0AF-6FD3-4413-E15D82B7D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7CE9CBD-D436-5EE6-432F-8BFAD9209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Reala löner, näringslivet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9DBFF036-08A1-1DE1-8C0A-56211D6025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348253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456D924-1659-EA38-6AB4-4DBC239A94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Genomsnittlig årlig procentuell förändring under 2010–2025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1D2FE4D8-1A64-8E01-41D6-39DC3209ECD0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Eurostat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9453702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DCF2E-3B37-F9DA-B6A6-33060FB9D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F89C723-7055-FBA5-F63E-F985F4750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Osäkerhetsintervall för timlön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D29A5063-A6C8-6E7D-3EFA-81CD75F6B4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05AFE2C-88DF-825E-F9EC-597C6AFFFF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Procentuell förändring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1970A27F-D0C4-8EC9-1011-15A1BE0A6902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Medlingsinstitutet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41939547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AF702-0A3A-9C24-F145-56CC234B6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15077DE-8D81-B6AE-44EE-F5FB5B48A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Osäkerhetsintervall för inflationsprognosen, KPIF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1E1E9C34-FB72-D7BF-870D-1DF8DF525D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76D8DE7-7F7F-2DD5-0A13-76B6FD1076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8510AFEE-7ACF-A2D6-B3E4-425135F59FE4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1766501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F948F-59A6-42C4-736B-D198658DE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3466C57-5AB6-78B9-7CF0-AF74F73A6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Arbetslöshet enligt AKU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B2803A4A-0951-81D5-6D7D-CB2DEFF9E7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F98A4E7-1355-3575-3B32-664DCAC15A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 av arbetskraften 15–74 år, säsongsrensade kvartalsvärden 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692A2DFE-46E4-C86A-5C3F-C4098B0AB5BB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8298874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19333-BF63-2CB0-EDB2-86363CD20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7E50A79-AB2B-7591-D74B-6CDF7036A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Sysselsättningsgrad, arbetskraftsdeltagande och arbetslöshet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138EC248-77AE-0970-FC7A-995913EB7E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7645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7851541-30F4-804D-8035-456F21CC3D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 av befolkningen respektive arbetskraften 15–74 år,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7AD74B20-474A-B74D-B09A-19E399D36DE9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433073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52EC46-871F-265B-6B96-EF862546D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4D0E409-3F49-223D-2073-B49C771A1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Sysselsättningsgrad och arbetskraftsdeltagande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02463A41-E270-5DF9-A60D-14F9ECA462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799" y="1524000"/>
            <a:ext cx="8640000" cy="468091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C487E39-AEF4-45E6-4335-77483107BB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 dirty="0"/>
          </a:p>
          <a:p>
            <a:r>
              <a:rPr lang="sv-SE" dirty="0"/>
              <a:t>										</a:t>
            </a:r>
          </a:p>
          <a:p>
            <a:r>
              <a:rPr lang="sv-SE" dirty="0"/>
              <a:t>Procent av befolkningen 15–74 år,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1B0EBAE7-F742-F0D1-A915-585B44D76628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8331327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26991-FF81-19E2-1BFD-A3B3E640E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0000E67-73E8-FCAD-80AE-884132DD7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Sysselsättningsgrad (15–74 år) vid olika lågkonjunkturer</a:t>
            </a:r>
          </a:p>
        </p:txBody>
      </p:sp>
      <p:pic>
        <p:nvPicPr>
          <p:cNvPr id="9" name="Platshållare för innehåll 8">
            <a:extLst>
              <a:ext uri="{FF2B5EF4-FFF2-40B4-BE49-F238E27FC236}">
                <a16:creationId xmlns:a16="http://schemas.microsoft.com/office/drawing/2014/main" id="{E00A2494-DC0E-FC01-D8C2-7E31F84CB6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1"/>
            <a:ext cx="8640000" cy="4575189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7797B69-19C9-C0F0-3D45-5500407BF3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Förändring i procentenheter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2AC5E028-D256-C46B-D2F9-80CB88B1A6BB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4736291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FCC61-F592-D1DA-C4C4-C898AD10B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AD47A6-D231-0E90-E3B5-77FD2152C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Arbetslöshet (15–74 år) vid olika lågkonjunkturer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EE970E8A-7225-B18C-27D9-6AD8F18C83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1"/>
            <a:ext cx="8640000" cy="4575189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F7C7AE3-13F6-27E2-2A5F-1EBAC4D5FC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Förändring i procentenheter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913B42B0-9BA6-146B-3DB0-1BB460754CAC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7279562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A653F-D4E5-8DF3-BA15-E69AC1407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113B017-A936-D9BB-BC68-6F0C3A331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Arbetskraftsdeltagande (15–74 år) vid olika lågkonjunkturer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735C6B9D-27F6-770F-80AB-984432DA1B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1"/>
            <a:ext cx="8640000" cy="4575189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42038AF-BC19-B90D-453A-2946DDC31A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Förändring i procentenheter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D43DCF84-3ACD-3FD2-B8F8-D1CDE82C22B5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40871881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AB60D-42D1-357E-D2CB-F9EF24F9E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15331FB-BEAB-C3C9-6A37-8D4764A6D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Arbetslöshet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ADAC1CC8-56C8-1CAA-8393-6111A01378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9AECF56-CC22-BF5A-8497-6A8A6C18FEA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 av arbetskraften 15–74 år 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62E5CCE9-F117-15E6-5DF9-136660767452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Källa: Eurostat.</a:t>
            </a:r>
          </a:p>
        </p:txBody>
      </p:sp>
    </p:spTree>
    <p:extLst>
      <p:ext uri="{BB962C8B-B14F-4D97-AF65-F5344CB8AC3E}">
        <p14:creationId xmlns:p14="http://schemas.microsoft.com/office/powerpoint/2010/main" val="28559288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C44A5-B277-DE39-2516-01BA67260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986B6EC-1B2E-074D-B73A-7B603BBC1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Sysselsättningsgrad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0455EF31-590B-CB70-0C26-3816286898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7645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A3558BD-33A0-93B2-7C25-6DDBD38CE1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 av befolkningen 15–74 år,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A1298626-B43C-0781-4839-FA7DDE2CF499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Källa: Eurostat.</a:t>
            </a:r>
          </a:p>
        </p:txBody>
      </p:sp>
    </p:spTree>
    <p:extLst>
      <p:ext uri="{BB962C8B-B14F-4D97-AF65-F5344CB8AC3E}">
        <p14:creationId xmlns:p14="http://schemas.microsoft.com/office/powerpoint/2010/main" val="8844741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3C5E1-24C4-7C18-60B9-D620B44D1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F37A54B-562F-663A-2E53-91EB43CAD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Arbetskraftsdeltagande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9E0756CC-F953-EC73-9F0B-572C3D7C99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7645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085F452-27B4-10B1-ADD8-B3D5D289F0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 av befolkningen 15–74 år,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CB5DCA3F-8DD2-BC70-1EF1-97664F93D18B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Källa: Eurostat.</a:t>
            </a:r>
          </a:p>
        </p:txBody>
      </p:sp>
    </p:spTree>
    <p:extLst>
      <p:ext uri="{BB962C8B-B14F-4D97-AF65-F5344CB8AC3E}">
        <p14:creationId xmlns:p14="http://schemas.microsoft.com/office/powerpoint/2010/main" val="22942591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C55CC-2A8A-C32F-B81F-2D7EAD2BD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4FE6E07-3438-3B2E-4863-260C536F9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Arbetslöshet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6562F876-E683-8548-25E9-15D798CD28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3539C6B-5BD3-748C-1E0E-5C6E0DB2E5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 av arbetskraften 15–74 år respektive procentenheter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ECF7E5ED-4D0B-21D4-3ED5-48A09627E806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Eurostat,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5461594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51C86-DEFB-5442-8D08-A0A37C1D9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E42EF0-EF24-7159-1F14-36E383B3E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Arbetskraftsdeltagande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4F0EB16C-02BE-F201-E29B-8C56A4306B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374B64E-55C6-4887-7F9F-82A6B7D7EB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 av befolkningen 15–74 år respektive procentenheter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66A1EC9D-6311-D401-E612-AC8D2B83F47D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Eurostat,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10460897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FF613-5A55-C06B-B467-07034AE88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B1BC435-BE8F-1ED3-5EE7-F41EDAD70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Sysselsättningsgrad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E498D0C9-54A4-47EE-8C4E-5CA3E32498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7645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F52129E-B656-6949-63AA-0641248D89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 av befolkningen 15–74 år respektive procentenheter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9A36B57F-FACD-5709-EB00-8B5C336FE661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Eurostat,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8728965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9298D-8F92-7635-7EAE-81D6E47EC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E6295A8-F41E-55BC-41AA-EA696E1C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Arbetslöshet (15–74 år) enligt AKU fördelat på tid i arbetslöshet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99C1F9E8-239C-77A6-81DB-EF0A50977A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7645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335FA80-CCA5-317B-E650-614A9669F0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 av arbetskraften 15–74 år,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0329036D-3B8A-2262-3BE1-905EF946F331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13740867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4CA8B-6136-9456-487A-5C3E5B432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F622C73-99FD-6A1F-12CB-7B52E32CE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Arbetslöshet hos inrikes och utrikes födda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906F2B2D-3740-2315-DFBF-D0EBC34FC7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49795E8-463C-BD1A-0ABE-948CDCDBC8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 av arbetskraften,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BC1C6FA9-E4B0-7E72-2A51-B06367B3B6F1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5757760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6D616-F27A-3F07-F12A-DCC22E900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F9C20CA-E1C4-44E7-B31D-522AA8DD6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Arbetslöshet efter födelseregion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F7683EBB-EB19-3B7F-78CC-4CB80E4CB2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38DC1A9-7AF1-F268-FBB9-10CD68934E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 dirty="0"/>
          </a:p>
          <a:p>
            <a:r>
              <a:rPr lang="sv-SE" dirty="0"/>
              <a:t>Procent av arbetskraften 15–74 år,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C41785BA-ED81-ADD0-8CED-5E8CD514AE84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3842534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4F740-EA63-90F5-A2CE-C5C467F3F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5EA7A75-6D4B-5758-04C2-CAA39C214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Arbetslöshet efter högsta utbildningsnivå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5D6578FE-81EE-F416-5407-B551C4D536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7645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545CB65-313A-5594-F4DE-4D5CD6E600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 dirty="0"/>
          </a:p>
          <a:p>
            <a:r>
              <a:rPr lang="sv-SE" dirty="0"/>
              <a:t>Procent av arbetskraften,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B50F9083-A355-B7A8-12EB-9AA495C29175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42567786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F9D63-2FF7-D267-141D-D8F38B078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E0B00D0-BA4B-06F6-8928-EB27D9190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Arbetslöshet efter högsta utbildningsnivå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29CB768C-E444-C966-2B52-A3A52A8982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7645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E033128-DC14-24C1-2DC4-02B1E00DE0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 dirty="0"/>
          </a:p>
          <a:p>
            <a:r>
              <a:rPr lang="sv-SE" dirty="0"/>
              <a:t>Procent av arbetskraften 15–74 år, säsongsrensade kvartalsvärden respektive procentenheter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2814E7D1-D963-FE30-A389-F18466E5C526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9157314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B1F4F-0FA6-47F6-D2D9-89DF402FA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B479E01-6D5E-D855-EEF6-4A28B2331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Arbetslöshet efter högsta utbildningsnivå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C59E48A2-3848-7935-D877-5C20035239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7645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30214E6-D6F6-CCC5-B2E3-AFB7DEABC3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 dirty="0"/>
          </a:p>
          <a:p>
            <a:r>
              <a:rPr lang="sv-SE" dirty="0"/>
              <a:t>Procent av arbetskraften, säsongsrensade kvartalsvärden respektive procentenheter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A7876C7B-C651-AB93-6C93-A0FB9D3CAD12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6126994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B833C-CD54-F531-03F4-FDCC19290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478D873-E41A-2837-9320-5FD64B5E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Arbetslöshet (15–74 år) enligt AKU efter önskad veckoarbetstid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E864F83B-DBED-7A0B-1791-B4683E3571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799" y="1524000"/>
            <a:ext cx="8640000" cy="4680000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B588906-BFFF-DE0A-09EC-C54CDBD6E3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 dirty="0"/>
          </a:p>
          <a:p>
            <a:endParaRPr lang="sv-SE" dirty="0"/>
          </a:p>
          <a:p>
            <a:r>
              <a:rPr lang="sv-SE" dirty="0"/>
              <a:t>Procent av arbetskraften 15–74 år,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165FAF3F-10A9-9DA9-1DF0-A7938DB01617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41229290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9CAC0-BF14-0ABA-1193-41814CC65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CDB1388-3C7E-E8D7-CE62-19A52A0A8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Arbetslösa enligt AKU efter ålder och önskad veckoarbetstid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A7D96D47-55DA-5892-1E57-A7CAA9A7EA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061" y="1436694"/>
            <a:ext cx="7537534" cy="4679950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2CC94FC-A8FE-949C-C6F9-D935DFAF2F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 dirty="0"/>
          </a:p>
          <a:p>
            <a:endParaRPr lang="sv-SE" dirty="0"/>
          </a:p>
          <a:p>
            <a:r>
              <a:rPr lang="sv-SE" dirty="0"/>
              <a:t>Procent av arbetslösa 15–74 år,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E57A43CD-5844-BA06-7FEB-5F4AAFFC7242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8065678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43B2E-87FB-FD17-FD96-04537CB08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1AEDD0E-D0E2-1D3E-58E5-43653B070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Arbetslöshet i olika åldersgrupper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652C5DA6-B848-A5FB-3F24-3B4530BF5B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C657696-A0A8-4421-B684-49A0A652B9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 av arbetskraften,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6E1CDEC3-9F1B-A344-AF79-D67FCC5E3FCE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098430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1E0BB-33D9-96B0-D90D-3E5D43746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65B39E0-2144-33DC-FE1A-517370D68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Arbetslöshet bland unga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CA8E7804-204F-D455-F078-5F97BFFB22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7645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FADD592-F815-6706-96B3-45A20EB2BA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 av arbetskraften,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47457C67-942E-E287-BA1F-823FBDB3CBDE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3682350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D4D46-4D45-BAC1-FFE3-BC9AAE405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BFB6570-833B-01C1-6366-6369E974F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Arbetskraftsdeltagande bland unga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CA2AF597-F21B-D263-0C0E-2EA8ED71A3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82D91DB-AC49-E37D-3832-C0F6163EDB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 av befolkningen i respektive åldersgrupp,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3514D997-3BE2-06B2-D901-061B8280E2E6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15237095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6BAA430-06AD-C42C-DA02-13F736258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 arbetslösa i olika åldersgrupper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89298F2E-472F-7960-841F-9ADE086B6E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D95EBEB-396B-68E2-0B82-2965EC5D61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7520C575-F809-4597-EA70-0B43E782F43A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46158610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85281-6F01-5FED-CB0C-009A2DA1B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E6258D-92F6-C714-482F-4C0C52815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Arbetskraftsdeltagande och arbetslöshet hos äldre (65–74 år) 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EC102FC0-6884-C5C4-666A-2D733450EC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CA216FA-51B6-64B2-D7A3-5588AB1DE9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 av befolkningen respektive arbetskraften,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13701DCA-83C1-2193-7544-4EDE5BAEFB60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10325615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ECA7F-D8F9-3207-4DD5-7898C3D27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2396776-3BDF-8876-53A8-F05834CCF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Förändring av antalet sysselsatta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374F1996-94E4-2EC8-A8B8-BF9DD632ED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FEB8A41-00C0-A8CE-2BF7-4E6A48E2B6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Tusental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95981D4C-B1A5-79BE-EFA6-F8C1424F8DFF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63799116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3F433-6FA7-1D3F-56F7-4E9D12591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52B70DC-A45D-CD50-F7B3-373FC7CF7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Antalet sysselsatta jämfört med januari 2020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C3FA7B0B-E9D3-404C-CC04-ACEB0DBD9C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799" y="1524000"/>
            <a:ext cx="8640000" cy="4907849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1A36CDC-4169-8624-5FE4-DB18F70129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Tusental, säsongsrensade månadsvärden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D8FFF00A-1850-3055-F0F8-892B88F443FE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endParaRPr lang="sv-SE" dirty="0"/>
          </a:p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42103330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40E91-D0D5-2875-86F3-6441A0BEB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6B80A9C-FC2D-5DE8-E958-AAEA602E9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Antalet sysselsatta jämfört med januari 2020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238CAF73-84F7-B05A-72FE-96859FC2E6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7028" y="1419225"/>
            <a:ext cx="8237268" cy="4679950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B6425C5-16E6-DF58-F9F6-4B34085860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Tusental, säsongsrensade månadsvärden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8AA1ECC1-2055-EDA9-618C-CAE71078F288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15821310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9EF85-14D1-9743-C404-C7E98AB0D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D7BE254-F6F1-2557-8849-36CABD726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Antalet sysselsatta jämfört med januari 2020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2071ED45-FC81-935F-06CB-555F2EBB56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799" y="1524000"/>
            <a:ext cx="8640000" cy="468091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0269206-A8CC-403F-6847-4C3F92F67A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Tusental, säsongsrensade månadsvärden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A2AF7762-5E2D-4D30-8A30-E3F8ED9CAF61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B47102-C165-43C4-8DD4-AE312BC14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690235"/>
            <a:ext cx="152400" cy="0"/>
          </a:xfrm>
          <a:prstGeom xmlns:a="http://schemas.openxmlformats.org/drawingml/2006/main" prst="line">
            <a:avLst/>
          </a:prstGeom>
          <a:ln xmlns:a="http://schemas.openxmlformats.org/drawingml/2006/main" w="14288">
            <a:solidFill>
              <a:srgbClr val="F9B32B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D840BC-CED4-496B-AC2A-90177117C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5600700"/>
            <a:ext cx="285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wrap="none" lIns="0" tIns="0" rIns="0" bIns="0" anchor="ctr"/>
          <a:lstStyle xmlns:a="http://schemas.openxmlformats.org/drawingml/2006/main">
            <a:defPPr>
              <a:defRPr sz="1200">
                <a:solidFill>
                  <a:srgbClr val="000000"/>
                </a:solidFill>
              </a:defRPr>
            </a:defPPr>
            <a:lvl1pPr>
              <a:defRPr sz="1200">
                <a:solidFill>
                  <a:srgbClr val="000000"/>
                </a:solidFill>
              </a:defRPr>
            </a:lvl1pPr>
            <a:lvl2pPr>
              <a:defRPr sz="12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200">
                <a:solidFill>
                  <a:srgbClr val="000000"/>
                </a:solidFill>
              </a:defRPr>
            </a:lvl4pPr>
            <a:lvl5pPr>
              <a:defRPr sz="1200">
                <a:solidFill>
                  <a:srgbClr val="000000"/>
                </a:solidFill>
              </a:defRPr>
            </a:lvl5pPr>
            <a:lvl6pPr>
              <a:defRPr sz="1200">
                <a:solidFill>
                  <a:srgbClr val="000000"/>
                </a:solidFill>
              </a:defRPr>
            </a:lvl6pPr>
            <a:lvl7pPr>
              <a:defRPr sz="1200">
                <a:solidFill>
                  <a:srgbClr val="000000"/>
                </a:solidFill>
              </a:defRPr>
            </a:lvl7pPr>
            <a:lvl8pPr>
              <a:defRPr sz="1200">
                <a:solidFill>
                  <a:srgbClr val="000000"/>
                </a:solidFill>
              </a:defRPr>
            </a:lvl8pPr>
            <a:lvl9pPr>
              <a:defRPr sz="1200">
                <a:solidFill>
                  <a:srgbClr val="000000"/>
                </a:solidFill>
              </a:defRPr>
            </a:lvl9pPr>
          </a:lstStyle>
          <a:p xmlns:a="http://schemas.openxmlformats.org/drawingml/2006/main">
            <a:pPr>
              <a:defRPr sz="1200">
                <a:solidFill>
                  <a:srgbClr val="000000"/>
                </a:solidFill>
              </a:defRPr>
            </a:pPr>
            <a:r>
              <a:rPr sz="1200">
                <a:solidFill>
                  <a:srgbClr val="000000"/>
                </a:solidFill>
              </a:rPr>
              <a:t>Utbildningstjänster (P)</a:t>
            </a:r>
          </a:p>
        </p:txBody>
      </p:sp>
    </p:spTree>
    <p:extLst>
      <p:ext uri="{BB962C8B-B14F-4D97-AF65-F5344CB8AC3E}">
        <p14:creationId xmlns:p14="http://schemas.microsoft.com/office/powerpoint/2010/main" val="234951121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D1648-3BF7-8CA2-B4F6-CC31C4B03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4AE2EDD-6490-FDF6-458B-31E499F9A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Osäkerhetsintervall för sysselsättningen 15–74 år enligt AKU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EB43D1CC-C177-BAAF-AFD2-16489A55F1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7645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D2704C4-FD33-2BB2-BD5E-9905AEBFF3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Årlig procentuell förändring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2268D71B-9C91-924C-C734-6D27B56937B8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194423956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CEA38-B6AF-0FD6-A9C7-BCDFBEC8A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01F3828-E543-8033-C314-CF477E0FB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Osäkerhetsintervall för arbetslösa 15–74 år enligt AKU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61AE45A2-297A-C1BD-C172-CB7CF7544A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7645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0D0367A-09F8-AF16-2018-725366D114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 av arbetskraften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F57B4FBA-6641-DF5E-7E2C-9D7F9EB5B7C8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8952379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2755E-3D6A-11D7-5416-13DFF9A4A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B6B5AF1-B64E-7814-9EFE-11C7F9123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Olika mått på arbetslöshet i AKU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CC27328C-F9B6-1E17-28A0-5191C45FAE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E6EC3B6-7A57-B500-9338-E1FB3B5D65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 av arbetskraften 15–74 år,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EAEED94A-D5E2-526F-7F69-FECB1EBE65AE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13319805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BD787-F4B5-420C-D913-3D48A9E80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3D7822F-D807-2FEF-272E-7001DE19E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Heltidsstuderande arbetssökande efter ålder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4FE96004-1198-FE80-2B10-0CC771F085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7645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BE9381A-7DAF-047E-BEC0-DD6522D7F1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 av alla heltidsstuderande arbetssökande 15–74 år 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C4E88FAB-3CE8-96E3-944F-6080E402F82C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Källa: SCB.</a:t>
            </a:r>
          </a:p>
        </p:txBody>
      </p:sp>
    </p:spTree>
    <p:extLst>
      <p:ext uri="{BB962C8B-B14F-4D97-AF65-F5344CB8AC3E}">
        <p14:creationId xmlns:p14="http://schemas.microsoft.com/office/powerpoint/2010/main" val="29446628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69F72-9BB9-4CE4-D39E-480C456D2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1D592E-28BB-942F-D602-370FE7CD5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Latent arbetslösa fördelat på åldersgrupper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3FE58729-0515-9CA2-DE27-E06ABC52E2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3484C85-0261-1ACA-D9FF-380DCFC85D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 av latent arbetslösa 15–74 år 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0B601FD4-E938-554A-ACE4-EC3CC1702915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176430013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E8701-B73B-02CB-F00F-2C832C7E2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45FA294-44E6-3CE6-0F81-DB77771A4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Arbetslöshet enligt AKU (15–74 år) och BAS (16–64 år )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15DB653D-3514-061F-A167-8477A9323F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1BECD7F-4B9F-2FD6-C6C5-6FA3D26FEC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 av arbetskraften 15–74 år,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3E96DE48-7986-230C-F77E-356BB9C220B1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60734459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574E5-9E92-77C1-4639-712E6468B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9391145-F3D5-8293-BE4D-400EDDC88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Antalet arbetslösa 16–64 år enligt olika källor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E4ADFB98-0E60-B21A-8462-37BF577C75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7645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98ECB9F-EF97-EC20-6955-3C81615805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Tusental,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0231584D-D7F7-E274-D5D5-746E5642861D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SCB, Arbetsförmedlingen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76423646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345F9-9905-1F94-3A2A-4F964495E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B24770D-61AE-3CDB-A5D9-D47037D08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Produktivitet i näringslivet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7FB5E54C-FD96-FB62-3FEE-78903CBDCD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7645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90D3DB3-10EA-2F79-CDC7-AA93D4534E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Kronor per timme, fasta priser respektive procentuell förändring, kalenderkorrigerade 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F81570CD-A52B-D5BE-3C20-CF9B29483CCE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09339856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9A1BE-5EE4-C5A3-C376-F1CDD7561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6811A1E-E97A-B795-095E-2FC5074D3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Reala arbetskostnader och produktivitet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92225B02-1F7F-034F-DA67-1CD4CEE77E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7645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B393FE0-ED7F-3BB8-D04F-C969A98414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Index 2015=100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F118BDDB-E474-A2C4-1132-A593E7C71E19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24123644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F2899-5C19-D93F-F669-A2D346BF7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A5BF0B2-64B5-93FE-8FF6-17214079C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Produktivitetsutveckling i hela ekonomin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BA87CC2B-FBF9-584E-3CC2-8C3786DA84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7645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345A519-5A50-B514-858B-620F8D6D7B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Årlig procentuell förändring, fasta priser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80DBA81C-384C-C019-1360-42B9A4067BBF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Penn World Table,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145915180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78DD1-BDBD-129B-56C5-EB871C23F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D200EC6-6CE5-AE6D-CE18-3B51E810F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Produktivitetsutveckling näringslivet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F8BCF8F5-F4ED-725E-B764-5DDF64CF1C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4E548E9-4049-6CD3-D419-E482617404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Årlig procentuell förändring, fasta priser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30C41C5E-D1E0-805A-D86D-C417B1B80E57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173343639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8E19D-328B-774B-DDF5-1A8882212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65DA199-936A-F902-0211-CEADAC599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Produktivitet kommersiell fastighetsverksamhet (L68B)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7B673D98-D7F7-A01F-8F45-3668591122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1"/>
            <a:ext cx="8640000" cy="4240709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2BC3B17-5946-B2A1-7950-48ACAD6720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Kronor per timme, fasta priser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CB625956-8583-1AE5-FAD0-292CC2BC7D69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96092412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0B6BA-2771-5195-E0EC-B57A291D2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8FAA438-9D62-BE17-D587-A9AC0CBD4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Produktivitetsutveckling under och efter pandemin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D5DAD5A2-FEDF-ECFE-CA9B-2662D104A5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9B8A966-CDB1-EFDA-C210-972C2249E8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Årlig procentuell förändring, fasta priser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FF4B475E-A68F-D9C5-B1FE-479826A5E3A8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11139557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32B4D-B5F1-768E-9086-31617C269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066F221-F60B-3697-63FD-02A736FE7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Produktivitetsutveckling i olika branscher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DEE4807C-7971-DB5A-E997-10FDAF7CF4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D1A56FC-F9F0-701E-6862-12395ECADA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Index 2021=100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1A9BBDB1-0851-5B86-A2CF-66961F0DD213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51919905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F0A60C-A477-26E8-094F-D55BEA7CA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077655-42D4-A71E-80AB-4E53FC77C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Produktivitet fastighetsverksamhet (L68A+L68B)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B203A080-9279-C175-D8F1-DF4C2329ED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1"/>
            <a:ext cx="8640000" cy="4239797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B73FE57-8AE4-5569-21E6-6BE99790DD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Kronor per timme, fasta priser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BFD474B7-4EF1-8E42-3C16-010420FCA923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13012819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9F632-BBEE-E72B-697E-14A02ADC1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7FB07D-0595-4D3C-0D1A-70CC778A6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Bidrag från IKT-branscherna till näringslivet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D8748DC9-298B-E912-541E-9B0C045FD0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68844E9-ADB2-03D4-BE78-535A9BACFA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Procentuell förändring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052BDCAD-DCE8-CF24-F0E1-32542D466FD2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34710050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5FD84-4A03-9E44-C204-D90EAEA00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942A038-3A68-0DF6-D66D-6A0BD0C19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Deflatorer SNI26, tillverkning av datorer, elektronikvaror och optik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20BA5F10-5A61-BC41-254A-8941858A9B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7645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BCDF000-6CAB-D443-E2F4-3B9D880503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Index 2025=100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E194630B-B61D-1F38-125C-B15709B22B57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77119477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00DD1-2168-DB0E-7BC5-90740DB34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8F66662-4CE3-9B4B-B9EC-F7BC27986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Produktivitetsgap, näringslivet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34E54649-D4A9-CCA7-A41F-6562F8F70B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1"/>
            <a:ext cx="8640000" cy="4240709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7E65723-B81F-CCA4-02F2-5A9B357BD5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0EA88413-E8D2-7575-4075-112DBEEA1395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197781932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DCD01-75A6-47CE-091F-08B3518A5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0FFACB8-959F-D97D-D7E2-BFDE56BD7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Faktisk och potentiell produktivitet, näringslivet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4E06A59D-AA04-769F-AB1D-801C578E11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7645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AF4F0CA-DFC7-1841-1776-6D3CC435B3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Procentuell förändring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F3556206-2035-E1BB-CAD6-E634862D1678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29093903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385E7-0689-5BBA-CE9B-7F3255D10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5DA4122-FB45-0022-5E6D-CCB5E9F7D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Osäkerhetsintervall för produktivitet i näringslivet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3EED2C4-66B4-B31C-1D42-91341CBA15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Årlig procentuell förändring, fasta priser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38BA6772-0DEF-7514-049C-237176781446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  <p:pic>
        <p:nvPicPr>
          <p:cNvPr id="11" name="Platshållare för innehåll 10">
            <a:extLst>
              <a:ext uri="{FF2B5EF4-FFF2-40B4-BE49-F238E27FC236}">
                <a16:creationId xmlns:a16="http://schemas.microsoft.com/office/drawing/2014/main" id="{FBBD903D-F105-459F-D2A1-1B76A7073F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7645"/>
          </a:xfrm>
        </p:spPr>
      </p:pic>
    </p:spTree>
    <p:extLst>
      <p:ext uri="{BB962C8B-B14F-4D97-AF65-F5344CB8AC3E}">
        <p14:creationId xmlns:p14="http://schemas.microsoft.com/office/powerpoint/2010/main" val="224559614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716F3-25FD-9ED7-A0BB-CD9976FC7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4510E38-5F16-AB6F-A43C-F91958E50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Arbetsproduktivitet, kapitalfördjupning, humankapital och TFP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7106D30C-0F2C-90D7-E124-11205E9ED6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7645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AB40660-AC99-3526-70EA-A1011F4429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Bidrag respektive procentuell förändring, kalenderkorrigerade årsvärden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512A76D1-477B-EE90-971B-CDFBCA73314D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Källa: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30663943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95B51-E256-C41F-EFFF-784D7CDDC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BE4F268-AF27-E236-6AFE-626D4EE97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Faktisk och potentiell total faktorproduktivitet (TFP)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37A7B70B-F048-C1B8-C19D-8E6D31CB61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7645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EF22EBF-E372-371A-7D89-781F18FD22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Kalenderkorrigerad nivå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90354F5E-B5CB-35DD-8374-4D7AE51D10D6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Källa: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62845867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2AE43-B7C8-4232-36EE-020A25D32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987F98D-F5DC-FCC6-95AC-2944ADDED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Faktisk och potentiell produktivitet i näringslivet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BF69C2C9-4D6B-728C-8C43-BAB92973AA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B9521B5-123F-2ACC-B4BC-66D5D53D7A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Kronor per timme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3B6BC105-09D6-88D3-4BA6-6DB69BB46C0E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9482577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3F275-5677-95E3-FB46-E95F31E13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CD465D7-C818-7C35-02AF-A6DCC93C3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BNP-utveckling enligt olika källor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E64BE194-E8E4-0E41-2DA4-4A1D045D2C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DEFEB7A-EBDF-FC18-7A8F-A8EC7C6AF2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Årlig procentuell förändring, fasta priser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71DE22A6-7B18-A8C4-9FA3-715986B96C80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116672927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346D7-DF43-A8C2-23C9-2CA424974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DF8A275-8131-88CE-6B35-93DF5C8F6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Kapitalavkastning och riskfri ränta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FB86BA6F-D74D-070A-F1BD-42BEA6DB4D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7645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9F52E10-B39D-8779-AE0F-5C48FACDDF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 av kapitalstocken respektive procent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6C78E581-4BB6-6143-78A7-CCD87789096D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43548651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C2BEE-448F-4C68-DD48-B15189457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7BF8A8F-701A-F0AB-61D3-840568097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Skillnaden mellan kapitalavkastning och summan av riskfri ränta och kostnader för kapitalförslitning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16F36657-0CCE-B887-8013-234F8E755D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799" y="1524000"/>
            <a:ext cx="8640000" cy="4863190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15EDA88-7DFB-AE24-22E0-B918C9C305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Procentenheter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BDC67456-4ADB-AA4D-75BC-A4E586D5676F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51020838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85D0F-34E3-348F-3950-EBF67498C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12EF926-09C2-1E63-FDB2-26FF72706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Vinstandel, kapitalproduktivitet och kapitalavkastning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DE61C343-D46D-4122-B4C2-D49C6A02F5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93D7063-A56D-DD5D-B5DF-3E4626C934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 av förädlingsvärdet respektive procent av kapitalstocken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BCCDED79-298E-F666-773C-D3CA7B6962BA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116461680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4CCE5-6BFD-6FFC-B516-2C8ABA7B7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1677380-AF23-A2F8-B014-DFE8FD91F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Bruttovinstandel och nettovinstandel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64571FC3-10C1-58AF-497F-37D9507658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E504AE2-CF26-23DA-4A1D-3D3FB41FEF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 av förädlingsvärdet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0B4253D8-4EF7-9083-48B6-619ED220E846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86984882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6D2221-B7BD-A656-355B-98B28BF94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FD1AAA-4366-022C-3B7A-158125754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Förädlingsvärde, arbetskostnader och driftsöverskott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F9AF640B-A714-0412-89C0-3E12F62D9C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82C3C35-9D64-A512-ADDD-67493EF994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Procentuell förändring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6E4D30EF-60D4-A222-F64D-511324A3E6C0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Källa: SCB.</a:t>
            </a:r>
          </a:p>
        </p:txBody>
      </p:sp>
    </p:spTree>
    <p:extLst>
      <p:ext uri="{BB962C8B-B14F-4D97-AF65-F5344CB8AC3E}">
        <p14:creationId xmlns:p14="http://schemas.microsoft.com/office/powerpoint/2010/main" val="245400968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8336F-D308-972F-598D-3ACC61D3D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0CE4FD0-FC29-9EC7-B110-823A9E9BF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Kapitalavkastning och vinstandel i tjänstebranscherna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48ED60A4-2C02-FBE6-55AD-87A748631D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7028" y="1419225"/>
            <a:ext cx="8237268" cy="4679950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431B7DA-6BC4-F530-8AB9-E03F105A2B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 av förädlingsvärdet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9A307AFB-D5D2-D513-4041-1F60F3C25D4E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5877424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5155FA-81E9-70C6-FB2F-692CD030D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71680F1-1D98-B72F-5E96-4390B0DDE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Skillnaden mellan kapitalavkastning och summan av riskfri ränta och kostnader för kapitalförslitning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997514AC-267A-6B41-DD31-852C76170A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ADF7A5F-8DB8-91BC-9173-610F996250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Procentenheter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61CABEB2-9F03-7DCF-689E-D2AF1BD67A2E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60153934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8A078-D222-F302-4092-C941FB34C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F37C06-0DB7-CE30-F349-80D7E7B97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Kapitalavkastning och vinstandel i industrin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2B8CCB0E-B536-0313-3CCC-B541689CEC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7028" y="1419225"/>
            <a:ext cx="8237268" cy="4679950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7D7E310-B4C1-6ADA-BB33-8AE5C50557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 av förädlingsvärdet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14B8EB42-0A92-8AED-B330-886615E3FFAE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24462434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84866B-2802-9ABB-73BF-892C224ED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4172A47-10F7-AF31-5F0D-00143E5B7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Rörelsemarginal i näringslivet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FF84A72-D655-7D27-50CE-157735FF48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 av rörelseintäkterna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8AFF9639-7B81-BEE8-FB44-0F522F9ACA7D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Källa: SCB.</a:t>
            </a:r>
          </a:p>
        </p:txBody>
      </p:sp>
      <p:pic>
        <p:nvPicPr>
          <p:cNvPr id="11" name="Platshållare för innehåll 10">
            <a:extLst>
              <a:ext uri="{FF2B5EF4-FFF2-40B4-BE49-F238E27FC236}">
                <a16:creationId xmlns:a16="http://schemas.microsoft.com/office/drawing/2014/main" id="{2BF916C2-FB35-EC67-0456-1656397619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</p:spTree>
    <p:extLst>
      <p:ext uri="{BB962C8B-B14F-4D97-AF65-F5344CB8AC3E}">
        <p14:creationId xmlns:p14="http://schemas.microsoft.com/office/powerpoint/2010/main" val="346351023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4AF36-767D-8A5C-8C43-5B6645A62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E27A8AE-DC7A-0996-304A-7177D8A98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Lönsamhetsomdöme enligt enkätsvar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11E38B60-3726-2CFA-F514-63B1600531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9501113-DCD3-918F-FE31-5844EC73AA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Säsongsrensade nettotal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E5AF28D6-A382-52BF-4E93-EE8B79AEE160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Källa: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155974566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17FF2-8798-4038-77A3-FE1067572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0EE9D4-4B2C-CD13-D83D-35DAF7C9A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Osäkerhetsintervall för bruttokapitalavkastningen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8A200566-2238-159A-8E90-9B423D1F46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3DCB0C4-A163-3E63-E5A5-536AA57CD8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 av kapitalstocken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F6854609-A770-2642-F2A8-436A310775F3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183262835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4A502-5D9C-1D40-086B-454BE0648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B0EEC68-E636-7912-4173-5CAF659D0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Osäkerhetsintervall för bruttovinstandelen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AEDA9597-E406-02B8-7078-0FB13517DD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7645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85E2802-A2CE-C4E3-56ED-236D1D7C0DA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 av förädlingsvärdet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2FB0F6EE-33B6-8110-E9DC-01236E0AC8F7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19678968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663BC-44A5-1E29-6448-F50488D42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50A015B-8BDC-7CC8-A7B0-C06EC397D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Osäkerhetsintervall för nettokapitalavkastningen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5D7D42DB-341E-5B2F-A3A3-E57C83EE61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7645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7780FF8-51CF-21FD-8DE2-35C951BABB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 av kapitalstocken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56EF2B87-1A45-AE61-D3D9-97960E0721AA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3415211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9082A-9F27-4F4A-8361-BE991AFF7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5ACD7C0-1C6A-F45F-1A4E-34CAD7D56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Osäkerhetsintervall för nettovinstandelen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5446A5E8-8237-E239-0826-59B05B0DF4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328853E-15FE-4CE4-ECB8-2EFCFE7666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 av förädlingsvärdet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E03B8B58-2BE7-9F4C-9234-4266324925E9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416456125"/>
      </p:ext>
    </p:extLst>
  </p:cSld>
  <p:clrMapOvr>
    <a:masterClrMapping/>
  </p:clrMapOvr>
</p:sld>
</file>

<file path=ppt/theme/theme1.xml><?xml version="1.0" encoding="utf-8"?>
<a:theme xmlns:a="http://schemas.openxmlformats.org/drawingml/2006/main" name="ExternaPresentationer2">
  <a:themeElements>
    <a:clrScheme name="Konjunkturinstitutet">
      <a:dk1>
        <a:sysClr val="windowText" lastClr="000000"/>
      </a:dk1>
      <a:lt1>
        <a:sysClr val="window" lastClr="FFFFFF"/>
      </a:lt1>
      <a:dk2>
        <a:srgbClr val="024930"/>
      </a:dk2>
      <a:lt2>
        <a:srgbClr val="FBF0C6"/>
      </a:lt2>
      <a:accent1>
        <a:srgbClr val="00709E"/>
      </a:accent1>
      <a:accent2>
        <a:srgbClr val="84216B"/>
      </a:accent2>
      <a:accent3>
        <a:srgbClr val="AF1E2D"/>
      </a:accent3>
      <a:accent4>
        <a:srgbClr val="024930"/>
      </a:accent4>
      <a:accent5>
        <a:srgbClr val="C6A00C"/>
      </a:accent5>
      <a:accent6>
        <a:srgbClr val="568E14"/>
      </a:accent6>
      <a:hlink>
        <a:srgbClr val="0000FF"/>
      </a:hlink>
      <a:folHlink>
        <a:srgbClr val="800080"/>
      </a:folHlink>
    </a:clrScheme>
    <a:fontScheme name="Konjunkturinstitute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ternaPresentationerPRO.potx" id="{FAF29C2A-388F-4EAA-AD48-4B955718AC4F}" vid="{6ACF9E61-BE9D-4A32-B760-2F21ADA43FA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ExternaPresentationerPRO</Template>
  <TotalTime>532</TotalTime>
  <Words>1395</Words>
  <Application>Microsoft Office PowerPoint</Application>
  <PresentationFormat>Bredbild</PresentationFormat>
  <Paragraphs>276</Paragraphs>
  <Slides>89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89</vt:i4>
      </vt:variant>
    </vt:vector>
  </HeadingPairs>
  <TitlesOfParts>
    <vt:vector size="93" baseType="lpstr">
      <vt:lpstr>Arial</vt:lpstr>
      <vt:lpstr>Calibri</vt:lpstr>
      <vt:lpstr>Verdana</vt:lpstr>
      <vt:lpstr>ExternaPresentationer2</vt:lpstr>
      <vt:lpstr>PowerPoint-presentation</vt:lpstr>
      <vt:lpstr>Löner</vt:lpstr>
      <vt:lpstr>Arbetslöshet enligt AKU</vt:lpstr>
      <vt:lpstr>Produktivitetsutveckling hela ekonomin</vt:lpstr>
      <vt:lpstr>Faktisk och potentiell produktivitet, näringslivet</vt:lpstr>
      <vt:lpstr>Bruttovinstandel och nettovinstandel</vt:lpstr>
      <vt:lpstr>Skillnaden mellan kapitalavkastning och summan av riskfri ränta och kostnader för kapitalförslitning</vt:lpstr>
      <vt:lpstr>Löner</vt:lpstr>
      <vt:lpstr>Löneutveckling utöver avtalad löneökningstakt</vt:lpstr>
      <vt:lpstr>Löner, näringslivsbranscher</vt:lpstr>
      <vt:lpstr>Löner, näringslivet och offentliga myndigheter</vt:lpstr>
      <vt:lpstr>Reallön, tillverkningsindustrin</vt:lpstr>
      <vt:lpstr>Löner, tillverkningsindustrin och inflation</vt:lpstr>
      <vt:lpstr>Real disponibel inkomst per capita</vt:lpstr>
      <vt:lpstr>Inflation och inflationsmål</vt:lpstr>
      <vt:lpstr>Löner, näringslivet</vt:lpstr>
      <vt:lpstr>Löner, näringslivet</vt:lpstr>
      <vt:lpstr>Konsumentpriser</vt:lpstr>
      <vt:lpstr>Reala löner, näringslivet</vt:lpstr>
      <vt:lpstr>Reala löner, näringslivet</vt:lpstr>
      <vt:lpstr>Osäkerhetsintervall för timlön</vt:lpstr>
      <vt:lpstr>Osäkerhetsintervall för inflationsprognosen, KPIF</vt:lpstr>
      <vt:lpstr>Arbetslöshet enligt AKU</vt:lpstr>
      <vt:lpstr>Sysselsättningsgrad, arbetskraftsdeltagande och arbetslöshet</vt:lpstr>
      <vt:lpstr>Sysselsättningsgrad och arbetskraftsdeltagande</vt:lpstr>
      <vt:lpstr>Sysselsättningsgrad (15–74 år) vid olika lågkonjunkturer</vt:lpstr>
      <vt:lpstr>Arbetslöshet (15–74 år) vid olika lågkonjunkturer</vt:lpstr>
      <vt:lpstr>Arbetskraftsdeltagande (15–74 år) vid olika lågkonjunkturer</vt:lpstr>
      <vt:lpstr>Arbetslöshet</vt:lpstr>
      <vt:lpstr>Sysselsättningsgrad</vt:lpstr>
      <vt:lpstr>Arbetskraftsdeltagande</vt:lpstr>
      <vt:lpstr>Arbetslöshet</vt:lpstr>
      <vt:lpstr>Arbetskraftsdeltagande</vt:lpstr>
      <vt:lpstr>Sysselsättningsgrad</vt:lpstr>
      <vt:lpstr>Arbetslöshet (15–74 år) enligt AKU fördelat på tid i arbetslöshet</vt:lpstr>
      <vt:lpstr>Arbetslöshet hos inrikes och utrikes födda</vt:lpstr>
      <vt:lpstr>Arbetslöshet efter födelseregion</vt:lpstr>
      <vt:lpstr>Arbetslöshet efter högsta utbildningsnivå</vt:lpstr>
      <vt:lpstr>Arbetslöshet efter högsta utbildningsnivå</vt:lpstr>
      <vt:lpstr>Arbetslöshet efter högsta utbildningsnivå</vt:lpstr>
      <vt:lpstr>Arbetslöshet (15–74 år) enligt AKU efter önskad veckoarbetstid</vt:lpstr>
      <vt:lpstr>Arbetslösa enligt AKU efter ålder och önskad veckoarbetstid</vt:lpstr>
      <vt:lpstr>Arbetslöshet i olika åldersgrupper</vt:lpstr>
      <vt:lpstr>Arbetslöshet bland unga</vt:lpstr>
      <vt:lpstr>Arbetskraftsdeltagande bland unga</vt:lpstr>
      <vt:lpstr>Andel arbetslösa i olika åldersgrupper</vt:lpstr>
      <vt:lpstr>Arbetskraftsdeltagande och arbetslöshet hos äldre (65–74 år) </vt:lpstr>
      <vt:lpstr>Förändring av antalet sysselsatta</vt:lpstr>
      <vt:lpstr>Antalet sysselsatta jämfört med januari 2020</vt:lpstr>
      <vt:lpstr>Antalet sysselsatta jämfört med januari 2020</vt:lpstr>
      <vt:lpstr>Antalet sysselsatta jämfört med januari 2020</vt:lpstr>
      <vt:lpstr>Osäkerhetsintervall för sysselsättningen 15–74 år enligt AKU</vt:lpstr>
      <vt:lpstr>Osäkerhetsintervall för arbetslösa 15–74 år enligt AKU</vt:lpstr>
      <vt:lpstr>Olika mått på arbetslöshet i AKU</vt:lpstr>
      <vt:lpstr>Heltidsstuderande arbetssökande efter ålder</vt:lpstr>
      <vt:lpstr>Latent arbetslösa fördelat på åldersgrupper</vt:lpstr>
      <vt:lpstr>Arbetslöshet enligt AKU (15–74 år) och BAS (16–64 år )</vt:lpstr>
      <vt:lpstr>Antalet arbetslösa 16–64 år enligt olika källor</vt:lpstr>
      <vt:lpstr>Produktivitet i näringslivet</vt:lpstr>
      <vt:lpstr>Reala arbetskostnader och produktivitet</vt:lpstr>
      <vt:lpstr>Produktivitetsutveckling i hela ekonomin</vt:lpstr>
      <vt:lpstr>Produktivitetsutveckling näringslivet</vt:lpstr>
      <vt:lpstr>Produktivitet kommersiell fastighetsverksamhet (L68B)</vt:lpstr>
      <vt:lpstr>Produktivitetsutveckling under och efter pandemin</vt:lpstr>
      <vt:lpstr>Produktivitetsutveckling i olika branscher</vt:lpstr>
      <vt:lpstr>Produktivitet fastighetsverksamhet (L68A+L68B)</vt:lpstr>
      <vt:lpstr>Bidrag från IKT-branscherna till näringslivet</vt:lpstr>
      <vt:lpstr>Deflatorer SNI26, tillverkning av datorer, elektronikvaror och optik</vt:lpstr>
      <vt:lpstr>Produktivitetsgap, näringslivet</vt:lpstr>
      <vt:lpstr>Faktisk och potentiell produktivitet, näringslivet</vt:lpstr>
      <vt:lpstr>Osäkerhetsintervall för produktivitet i näringslivet</vt:lpstr>
      <vt:lpstr>Arbetsproduktivitet, kapitalfördjupning, humankapital och TFP</vt:lpstr>
      <vt:lpstr>Faktisk och potentiell total faktorproduktivitet (TFP)</vt:lpstr>
      <vt:lpstr>Faktisk och potentiell produktivitet i näringslivet</vt:lpstr>
      <vt:lpstr>BNP-utveckling enligt olika källor</vt:lpstr>
      <vt:lpstr>Kapitalavkastning och riskfri ränta</vt:lpstr>
      <vt:lpstr>Skillnaden mellan kapitalavkastning och summan av riskfri ränta och kostnader för kapitalförslitning</vt:lpstr>
      <vt:lpstr>Vinstandel, kapitalproduktivitet och kapitalavkastning</vt:lpstr>
      <vt:lpstr>Bruttovinstandel och nettovinstandel</vt:lpstr>
      <vt:lpstr>Förädlingsvärde, arbetskostnader och driftsöverskott</vt:lpstr>
      <vt:lpstr>Kapitalavkastning och vinstandel i tjänstebranscherna</vt:lpstr>
      <vt:lpstr>Skillnaden mellan kapitalavkastning och summan av riskfri ränta och kostnader för kapitalförslitning</vt:lpstr>
      <vt:lpstr>Kapitalavkastning och vinstandel i industrin</vt:lpstr>
      <vt:lpstr>Rörelsemarginal i näringslivet</vt:lpstr>
      <vt:lpstr>Lönsamhetsomdöme enligt enkätsvar</vt:lpstr>
      <vt:lpstr>Osäkerhetsintervall för bruttokapitalavkastningen</vt:lpstr>
      <vt:lpstr>Osäkerhetsintervall för bruttovinstandelen</vt:lpstr>
      <vt:lpstr>Osäkerhetsintervall för nettokapitalavkastningen</vt:lpstr>
      <vt:lpstr>Osäkerhetsintervall för nettovinstandelen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Rosmarie Andersson</dc:creator>
  <cp:lastModifiedBy>Rosmarie Andersson</cp:lastModifiedBy>
  <cp:revision>8</cp:revision>
  <dcterms:created xsi:type="dcterms:W3CDTF">2026-10-19T12:52:51Z</dcterms:created>
  <dcterms:modified xsi:type="dcterms:W3CDTF">2026-10-21T06:42:56Z</dcterms:modified>
</cp:coreProperties>
</file>