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9" r:id="rId2"/>
    <p:sldId id="290" r:id="rId3"/>
    <p:sldId id="291" r:id="rId4"/>
    <p:sldId id="292" r:id="rId5"/>
    <p:sldId id="293" r:id="rId6"/>
    <p:sldId id="294" r:id="rId7"/>
    <p:sldId id="295" r:id="rId8"/>
  </p:sldIdLst>
  <p:sldSz cx="12192000" cy="6858000"/>
  <p:notesSz cx="6858000" cy="9144000"/>
  <p:defaultTextStyle>
    <a:defPPr>
      <a:defRPr lang="sv-S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orient="horz" pos="781" userDrawn="1">
          <p15:clr>
            <a:srgbClr val="A4A3A4"/>
          </p15:clr>
        </p15:guide>
        <p15:guide id="3" orient="horz" pos="835" userDrawn="1">
          <p15:clr>
            <a:srgbClr val="A4A3A4"/>
          </p15:clr>
        </p15:guide>
        <p15:guide id="4" orient="horz" pos="3843" userDrawn="1">
          <p15:clr>
            <a:srgbClr val="A4A3A4"/>
          </p15:clr>
        </p15:guide>
        <p15:guide id="5" pos="212" userDrawn="1">
          <p15:clr>
            <a:srgbClr val="A4A3A4"/>
          </p15:clr>
        </p15:guide>
        <p15:guide id="6" pos="75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2F2F2"/>
    <a:srgbClr val="D9D9D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3" autoAdjust="0"/>
    <p:restoredTop sz="94660"/>
  </p:normalViewPr>
  <p:slideViewPr>
    <p:cSldViewPr showGuides="1">
      <p:cViewPr varScale="1">
        <p:scale>
          <a:sx n="159" d="100"/>
          <a:sy n="159" d="100"/>
        </p:scale>
        <p:origin x="2628" y="138"/>
      </p:cViewPr>
      <p:guideLst>
        <p:guide orient="horz" pos="164"/>
        <p:guide orient="horz" pos="781"/>
        <p:guide orient="horz" pos="835"/>
        <p:guide orient="horz" pos="3843"/>
        <p:guide pos="212"/>
        <p:guide pos="75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CCD29-7DC1-40C9-B62D-90B786E53688}" type="datetimeFigureOut">
              <a:rPr lang="sv-SE" smtClean="0"/>
              <a:t>2024-10-22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146B-41F7-4F63-A6FA-DBE5AE299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9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336062" y="6116644"/>
            <a:ext cx="8534400" cy="316931"/>
          </a:xfrm>
        </p:spPr>
        <p:txBody>
          <a:bodyPr/>
          <a:lstStyle>
            <a:lvl1pPr marL="0" indent="0" algn="l">
              <a:buNone/>
              <a:defRPr b="1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namn på ansvarig(a) föredragshållare</a:t>
            </a:r>
          </a:p>
        </p:txBody>
      </p:sp>
      <p:sp>
        <p:nvSpPr>
          <p:cNvPr id="29" name="Rubrik 1"/>
          <p:cNvSpPr>
            <a:spLocks noGrp="1"/>
          </p:cNvSpPr>
          <p:nvPr>
            <p:ph type="title" hasCustomPrompt="1"/>
          </p:nvPr>
        </p:nvSpPr>
        <p:spPr>
          <a:xfrm>
            <a:off x="336064" y="274640"/>
            <a:ext cx="8444302" cy="4180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30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765180"/>
            <a:ext cx="8444302" cy="360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  <p:grpSp>
        <p:nvGrpSpPr>
          <p:cNvPr id="17" name="Grupp 16">
            <a:extLst>
              <a:ext uri="{FF2B5EF4-FFF2-40B4-BE49-F238E27FC236}">
                <a16:creationId xmlns:a16="http://schemas.microsoft.com/office/drawing/2014/main" id="{DAD420AE-45A9-4DAD-8CE6-21675703806F}"/>
              </a:ext>
            </a:extLst>
          </p:cNvPr>
          <p:cNvGrpSpPr/>
          <p:nvPr userDrawn="1"/>
        </p:nvGrpSpPr>
        <p:grpSpPr>
          <a:xfrm>
            <a:off x="10869123" y="417637"/>
            <a:ext cx="1036322" cy="6246124"/>
            <a:chOff x="10869123" y="417637"/>
            <a:chExt cx="1036322" cy="6246124"/>
          </a:xfrm>
        </p:grpSpPr>
        <p:pic>
          <p:nvPicPr>
            <p:cNvPr id="18" name="Bildobjekt 17">
              <a:extLst>
                <a:ext uri="{FF2B5EF4-FFF2-40B4-BE49-F238E27FC236}">
                  <a16:creationId xmlns:a16="http://schemas.microsoft.com/office/drawing/2014/main" id="{9239EC55-13C7-406C-8430-10D8A361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1281734"/>
              <a:ext cx="491141" cy="687597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49B89E01-CE11-479D-9097-B0A2DE7A06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2145830"/>
              <a:ext cx="483017" cy="681055"/>
            </a:xfrm>
            <a:prstGeom prst="rect">
              <a:avLst/>
            </a:prstGeom>
          </p:spPr>
        </p:pic>
        <p:pic>
          <p:nvPicPr>
            <p:cNvPr id="20" name="Bildobjekt 19">
              <a:extLst>
                <a:ext uri="{FF2B5EF4-FFF2-40B4-BE49-F238E27FC236}">
                  <a16:creationId xmlns:a16="http://schemas.microsoft.com/office/drawing/2014/main" id="{00EA9306-B466-464E-A2A9-B5F85295A3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6145" y="4725144"/>
              <a:ext cx="480917" cy="678094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1CA271-5F34-475E-9023-5B4008B79C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3009926"/>
              <a:ext cx="483017" cy="683470"/>
            </a:xfrm>
            <a:prstGeom prst="rect">
              <a:avLst/>
            </a:prstGeom>
          </p:spPr>
        </p:pic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CE02F084-547C-4EE8-8D65-7DA83F8102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417637"/>
              <a:ext cx="491141" cy="694764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B07E1A32-37EE-47F4-8942-5D09BE7666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9123" y="5569527"/>
              <a:ext cx="1036322" cy="1094234"/>
            </a:xfrm>
            <a:prstGeom prst="rect">
              <a:avLst/>
            </a:prstGeom>
          </p:spPr>
        </p:pic>
        <p:pic>
          <p:nvPicPr>
            <p:cNvPr id="24" name="Bildobjekt 23">
              <a:extLst>
                <a:ext uri="{FF2B5EF4-FFF2-40B4-BE49-F238E27FC236}">
                  <a16:creationId xmlns:a16="http://schemas.microsoft.com/office/drawing/2014/main" id="{DCF27615-62AB-4F8E-B8BB-BBAC821054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3861888"/>
              <a:ext cx="491167" cy="694764"/>
            </a:xfrm>
            <a:prstGeom prst="rect">
              <a:avLst/>
            </a:prstGeom>
          </p:spPr>
        </p:pic>
      </p:grpSp>
      <p:sp>
        <p:nvSpPr>
          <p:cNvPr id="25" name="Platshållare för text 7">
            <a:extLst>
              <a:ext uri="{FF2B5EF4-FFF2-40B4-BE49-F238E27FC236}">
                <a16:creationId xmlns:a16="http://schemas.microsoft.com/office/drawing/2014/main" id="{551A79A3-B732-4526-803B-A54A7EFD61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988" y="2132856"/>
            <a:ext cx="10457777" cy="14401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528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20215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2" y="274640"/>
            <a:ext cx="5382000" cy="504000"/>
          </a:xfrm>
        </p:spPr>
        <p:txBody>
          <a:bodyPr>
            <a:noAutofit/>
          </a:bodyPr>
          <a:lstStyle>
            <a:lvl1pPr>
              <a:defRPr b="1">
                <a:latin typeface="+mj-lt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5360" y="6012000"/>
            <a:ext cx="5382000" cy="720000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5"/>
          </p:nvPr>
        </p:nvSpPr>
        <p:spPr>
          <a:xfrm>
            <a:off x="5879976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5879976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14" name="Platshållare för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5886651" y="279504"/>
            <a:ext cx="5382000" cy="504000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rgbClr val="4D4D4D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5904000" y="6012000"/>
            <a:ext cx="5382000" cy="72000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D4D4D"/>
                </a:solidFill>
              </a:defRPr>
            </a:lvl1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63324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utan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40"/>
            <a:ext cx="8658000" cy="92211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335360" y="1319217"/>
            <a:ext cx="8658000" cy="47740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9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368" y="6093304"/>
            <a:ext cx="658296" cy="6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6064" y="274639"/>
            <a:ext cx="8444302" cy="933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77632" y="1319218"/>
            <a:ext cx="8002734" cy="512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6063" y="6453189"/>
            <a:ext cx="124005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333333"/>
                </a:solidFill>
              </a:defRPr>
            </a:lvl1pPr>
          </a:lstStyle>
          <a:p>
            <a:fld id="{C3A2019E-6387-4EE7-9D57-BB56FA1D45AA}" type="datetimeFigureOut">
              <a:rPr lang="sv-SE" smtClean="0"/>
              <a:pPr/>
              <a:t>2024-10-22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76113" y="6453189"/>
            <a:ext cx="9615518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333333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191633" y="6453189"/>
            <a:ext cx="72878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333333"/>
                </a:solidFill>
              </a:defRPr>
            </a:lvl1pPr>
          </a:lstStyle>
          <a:p>
            <a:fld id="{2ED046C0-1CA2-4C04-85DE-8D258BC54A8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59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</p:sldLayoutIdLst>
  <p:txStyles>
    <p:titleStyle>
      <a:lvl1pPr algn="l" defTabSz="914423" rtl="0" eaLnBrk="1" latinLnBrk="0" hangingPunct="1">
        <a:spcBef>
          <a:spcPct val="0"/>
        </a:spcBef>
        <a:buNone/>
        <a:defRPr sz="1800" b="1" kern="120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180980" indent="-180980" algn="l" defTabSz="9144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1pPr>
      <a:lvl2pPr marL="361959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333333"/>
          </a:solidFill>
          <a:latin typeface="+mn-lt"/>
          <a:ea typeface="+mn-ea"/>
          <a:cs typeface="+mn-cs"/>
        </a:defRPr>
      </a:lvl2pPr>
      <a:lvl3pPr marL="535001" indent="-173042" algn="l" defTabSz="91442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3pPr>
      <a:lvl4pPr marL="715981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896960" indent="-180980" algn="l" defTabSz="91442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63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29189E-D012-69F5-5A60-D27609D1C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KPIF och förädlingsvärdepris i näringslivet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C6EFE518-0D65-25B3-2DE8-0374BAA3C7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7F5E695-C970-696D-BF3C-BDD2B9A22F3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447B7FF-616E-C2BB-7E6B-E4582DF3BEC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SCB.</a:t>
            </a:r>
          </a:p>
        </p:txBody>
      </p:sp>
    </p:spTree>
    <p:extLst>
      <p:ext uri="{BB962C8B-B14F-4D97-AF65-F5344CB8AC3E}">
        <p14:creationId xmlns:p14="http://schemas.microsoft.com/office/powerpoint/2010/main" val="736125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DB6257-F29B-238E-F37F-D01B6F1A5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Bytesförhållande och differens mellan förädlingsvärdepriset och KPIF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4A9C0EA-A3B9-0CD3-9E42-9EF2096A7D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B793D9F-3DD4-8299-EFE9-322E92DA35D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Procentenheter respektive procentuell förändring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89DDF50-8853-C448-9823-0D213920D32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SCB.</a:t>
            </a:r>
          </a:p>
        </p:txBody>
      </p:sp>
    </p:spTree>
    <p:extLst>
      <p:ext uri="{BB962C8B-B14F-4D97-AF65-F5344CB8AC3E}">
        <p14:creationId xmlns:p14="http://schemas.microsoft.com/office/powerpoint/2010/main" val="2354775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11818B-9679-9D56-8155-F7A439C0D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KPIF och förädlingsvärdepris i näringslivet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030E42E-7A1F-F130-DB89-A08169F7E6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9ACF80F-15E3-5342-0F8D-AC264D8D94B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förändring, 5-års glidande medelvärde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160A471-C139-A1C4-8C34-EE010BAAF7D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SCB.</a:t>
            </a:r>
          </a:p>
        </p:txBody>
      </p:sp>
    </p:spTree>
    <p:extLst>
      <p:ext uri="{BB962C8B-B14F-4D97-AF65-F5344CB8AC3E}">
        <p14:creationId xmlns:p14="http://schemas.microsoft.com/office/powerpoint/2010/main" val="2801878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0F4941B-736A-9453-5D5B-224B190FA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KPIF och förädlingsvärdepris i näringslivet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3ED131D6-0D4F-6103-9F21-7DF6FFDD44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6F8B120-1B54-918C-033D-B10E48854A4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04E224C-0B94-01E4-E26D-2EA889455D3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117239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A69450-E995-08D5-1F52-25C121331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Investerings- och exportdeflator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2C9217E8-EE1F-8656-E99D-24FD429FD9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E5546AB-FEAE-7B5B-10DF-893E0552587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031AC9C-4021-DF53-B163-E1B42171607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670789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0EBC04-A2CA-D5CF-2FE5-2472D094B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Bytesförhållande och differens mellan förädlingsvärdepris och KPIF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77B59C38-BE71-8615-47B5-C480460087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EBA07C9-74C9-A911-80F6-F79778E52FC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Procentenheter respektive procentuell förändring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E1F1A9C-B13D-8230-35A7-12A0720F0F1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526734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2BF0D33-1B7C-4306-0235-60B8BA9E6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Produktivitetstillväxt i näringslivet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7C26EAF9-CFC5-4E2F-A535-F837701CD3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42DE3E3-EA29-B2A9-5F5F-9298D961467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DB138C4-90D3-FABF-DA12-E4B3283D3CBC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28754268"/>
      </p:ext>
    </p:extLst>
  </p:cSld>
  <p:clrMapOvr>
    <a:masterClrMapping/>
  </p:clrMapOvr>
</p:sld>
</file>

<file path=ppt/theme/theme1.xml><?xml version="1.0" encoding="utf-8"?>
<a:theme xmlns:a="http://schemas.openxmlformats.org/drawingml/2006/main" name="ExternaPresentationer2">
  <a:themeElements>
    <a:clrScheme name="Konjunkturinstitutet">
      <a:dk1>
        <a:sysClr val="windowText" lastClr="000000"/>
      </a:dk1>
      <a:lt1>
        <a:sysClr val="window" lastClr="FFFFFF"/>
      </a:lt1>
      <a:dk2>
        <a:srgbClr val="024930"/>
      </a:dk2>
      <a:lt2>
        <a:srgbClr val="FBF0C6"/>
      </a:lt2>
      <a:accent1>
        <a:srgbClr val="00709E"/>
      </a:accent1>
      <a:accent2>
        <a:srgbClr val="84216B"/>
      </a:accent2>
      <a:accent3>
        <a:srgbClr val="AF1E2D"/>
      </a:accent3>
      <a:accent4>
        <a:srgbClr val="024930"/>
      </a:accent4>
      <a:accent5>
        <a:srgbClr val="C6A00C"/>
      </a:accent5>
      <a:accent6>
        <a:srgbClr val="568E14"/>
      </a:accent6>
      <a:hlink>
        <a:srgbClr val="0000FF"/>
      </a:hlink>
      <a:folHlink>
        <a:srgbClr val="800080"/>
      </a:folHlink>
    </a:clrScheme>
    <a:fontScheme name="Konjunkturinstitut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ternaPresentationer.potx" id="{89A56725-9EAD-4F7D-8F54-652C11516FBD}" vid="{499A5A89-1B9A-4A77-9E37-10416F1D91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ExternaPresentationer</Template>
  <TotalTime>92</TotalTime>
  <Words>93</Words>
  <Application>Microsoft Office PowerPoint</Application>
  <PresentationFormat>Bredbild</PresentationFormat>
  <Paragraphs>21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Arial</vt:lpstr>
      <vt:lpstr>Calibri</vt:lpstr>
      <vt:lpstr>Verdana</vt:lpstr>
      <vt:lpstr>ExternaPresentationer2</vt:lpstr>
      <vt:lpstr>KPIF och förädlingsvärdepris i näringslivet</vt:lpstr>
      <vt:lpstr>Bytesförhållande och differens mellan förädlingsvärdepriset och KPIF</vt:lpstr>
      <vt:lpstr>KPIF och förädlingsvärdepris i näringslivet</vt:lpstr>
      <vt:lpstr>KPIF och förädlingsvärdepris i näringslivet</vt:lpstr>
      <vt:lpstr>Investerings- och exportdeflator</vt:lpstr>
      <vt:lpstr>Bytesförhållande och differens mellan förädlingsvärdepris och KPIF</vt:lpstr>
      <vt:lpstr>Produktivitetstillväxt i näringslivet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Rosmarie Andersson</dc:creator>
  <cp:lastModifiedBy>Rosmarie Andersson</cp:lastModifiedBy>
  <cp:revision>9</cp:revision>
  <dcterms:created xsi:type="dcterms:W3CDTF">2024-10-18T06:23:30Z</dcterms:created>
  <dcterms:modified xsi:type="dcterms:W3CDTF">2024-10-22T06:24:29Z</dcterms:modified>
</cp:coreProperties>
</file>