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7" r:id="rId2"/>
    <p:sldId id="282" r:id="rId3"/>
    <p:sldId id="258" r:id="rId4"/>
    <p:sldId id="459" r:id="rId5"/>
    <p:sldId id="453" r:id="rId6"/>
    <p:sldId id="264" r:id="rId7"/>
    <p:sldId id="283" r:id="rId8"/>
    <p:sldId id="260" r:id="rId9"/>
    <p:sldId id="435" r:id="rId10"/>
    <p:sldId id="266" r:id="rId11"/>
    <p:sldId id="463" r:id="rId12"/>
    <p:sldId id="443" r:id="rId13"/>
    <p:sldId id="461" r:id="rId14"/>
    <p:sldId id="256" r:id="rId15"/>
    <p:sldId id="445" r:id="rId16"/>
    <p:sldId id="446" r:id="rId17"/>
    <p:sldId id="464" r:id="rId18"/>
    <p:sldId id="458" r:id="rId19"/>
    <p:sldId id="451" r:id="rId20"/>
    <p:sldId id="452" r:id="rId21"/>
    <p:sldId id="456" r:id="rId22"/>
    <p:sldId id="434" r:id="rId23"/>
    <p:sldId id="274" r:id="rId24"/>
    <p:sldId id="457" r:id="rId25"/>
    <p:sldId id="285" r:id="rId26"/>
    <p:sldId id="454" r:id="rId27"/>
    <p:sldId id="447" r:id="rId28"/>
    <p:sldId id="275" r:id="rId29"/>
  </p:sldIdLst>
  <p:sldSz cx="12192000" cy="6858000"/>
  <p:notesSz cx="6799263" cy="9929813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2F2F2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0153" autoAdjust="0"/>
  </p:normalViewPr>
  <p:slideViewPr>
    <p:cSldViewPr showGuides="1">
      <p:cViewPr varScale="1">
        <p:scale>
          <a:sx n="87" d="100"/>
          <a:sy n="87" d="100"/>
        </p:scale>
        <p:origin x="3629" y="77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635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2023-06-20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1576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1536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097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503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2289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0901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1103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1735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5379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899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7250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43805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307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27884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80696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6611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81353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01894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13081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57445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5838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8862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9723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8259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909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8504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8018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6070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chemeClr val="tx1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chemeClr val="tx1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35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C8EF11-F98C-9303-A222-EEC53BD60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ABBD-061A-408A-96B4-9E88FB77E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35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F94AE2-EF38-DDB8-913C-74291D400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23AE99-9014-A44D-F250-955ED8870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9B3409E-789D-4ABF-A0FE-DD3630EE1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C067-68F4-4345-B6E5-9C9C67503F35}" type="datetimeFigureOut">
              <a:rPr lang="sv-SE" smtClean="0"/>
              <a:t>2023-06-20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B4C2C90-0043-C6C7-6F05-0A5DDE080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15092F1-9806-0F6C-FCEE-A5BE3C2C0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ABBD-061A-408A-96B4-9E88FB77E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8357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2023-06-20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4" r:id="rId5"/>
    <p:sldLayoutId id="2147483649" r:id="rId6"/>
    <p:sldLayoutId id="2147483666" r:id="rId7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text, bok, papper, Pappersprodukt&#10;&#10;Automatiskt genererad beskrivning">
            <a:extLst>
              <a:ext uri="{FF2B5EF4-FFF2-40B4-BE49-F238E27FC236}">
                <a16:creationId xmlns:a16="http://schemas.microsoft.com/office/drawing/2014/main" id="{6A4324D8-409B-C692-2B1F-98FFD00AE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" y="0"/>
            <a:ext cx="12192000" cy="6858000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B46F1FD-4123-27E8-EF9C-0CDB79AC06C8}"/>
              </a:ext>
            </a:extLst>
          </p:cNvPr>
          <p:cNvSpPr txBox="1"/>
          <p:nvPr/>
        </p:nvSpPr>
        <p:spPr>
          <a:xfrm>
            <a:off x="503003" y="5773448"/>
            <a:ext cx="846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Ylva Hedén Westerdahl, 21 juni 2023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4" name="Platshållare för innehåll 5" descr="En bild som visar text, Teckensnitt, symbol, logotyp&#10;&#10;Automatiskt genererad beskrivning">
            <a:extLst>
              <a:ext uri="{FF2B5EF4-FFF2-40B4-BE49-F238E27FC236}">
                <a16:creationId xmlns:a16="http://schemas.microsoft.com/office/drawing/2014/main" id="{5819E4E1-4E4E-431A-36A0-AF4E23AE5D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0" y="4885560"/>
            <a:ext cx="1479185" cy="1562019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378B3784-C038-810E-4D4D-A53802942795}"/>
              </a:ext>
            </a:extLst>
          </p:cNvPr>
          <p:cNvSpPr txBox="1"/>
          <p:nvPr/>
        </p:nvSpPr>
        <p:spPr>
          <a:xfrm>
            <a:off x="503002" y="1804964"/>
            <a:ext cx="846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Konjunkturläget juni 2023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BDF01BE-71AE-FC67-B502-B527C9187A62}"/>
              </a:ext>
            </a:extLst>
          </p:cNvPr>
          <p:cNvSpPr txBox="1"/>
          <p:nvPr/>
        </p:nvSpPr>
        <p:spPr>
          <a:xfrm>
            <a:off x="503003" y="2279916"/>
            <a:ext cx="846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Arbetsmarknaden trotsar lågkonjunkturen</a:t>
            </a:r>
            <a:endParaRPr lang="sv-SE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15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9A808E-D37A-4A99-9338-8B502F8EA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Svensk tillväxt har bromsat in sedan början av 2022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B1ED7F4-5287-9F55-18E1-23E486701C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4C92BDB-3516-4AB7-17A3-AEA43C9D4C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BNP. Miljarder kronor, fasta priser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6C5A9C1-D020-0BEF-3EA5-CC0521BD821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803A5B45-8EDC-1CA6-E0FE-A5916629064F}"/>
              </a:ext>
            </a:extLst>
          </p:cNvPr>
          <p:cNvSpPr/>
          <p:nvPr/>
        </p:nvSpPr>
        <p:spPr>
          <a:xfrm>
            <a:off x="5951984" y="2636912"/>
            <a:ext cx="1584176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8842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1F0201C-AAC4-7C4A-4A25-B5C131C0CD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9457" y="1245047"/>
            <a:ext cx="5382000" cy="504056"/>
          </a:xfrm>
        </p:spPr>
        <p:txBody>
          <a:bodyPr/>
          <a:lstStyle/>
          <a:p>
            <a:r>
              <a:rPr lang="sv-SE" dirty="0"/>
              <a:t>Fasta bruttoinvesteringar, bostäder. Miljarder kronor, fasta priser, säsongsrensade kvartalsvärden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099914E-4CFD-E364-1585-91BD0710CC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9457" y="6146924"/>
            <a:ext cx="5382000" cy="594296"/>
          </a:xfrm>
        </p:spPr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sp>
        <p:nvSpPr>
          <p:cNvPr id="24" name="Rubrik 1">
            <a:extLst>
              <a:ext uri="{FF2B5EF4-FFF2-40B4-BE49-F238E27FC236}">
                <a16:creationId xmlns:a16="http://schemas.microsoft.com/office/drawing/2014/main" id="{F3A9ECC5-D5FF-5A89-8FC7-AF45768C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1" y="274640"/>
            <a:ext cx="10806837" cy="504000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Bostadsinvesteringarna faller snabbt</a:t>
            </a:r>
          </a:p>
        </p:txBody>
      </p:sp>
      <p:pic>
        <p:nvPicPr>
          <p:cNvPr id="8" name="Platshållare för innehåll 10">
            <a:extLst>
              <a:ext uri="{FF2B5EF4-FFF2-40B4-BE49-F238E27FC236}">
                <a16:creationId xmlns:a16="http://schemas.microsoft.com/office/drawing/2014/main" id="{F4D46657-D064-B8BC-2C1E-E1ADAB4D7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57" y="2024535"/>
            <a:ext cx="5400000" cy="3574579"/>
          </a:xfrm>
        </p:spPr>
      </p:pic>
    </p:spTree>
    <p:extLst>
      <p:ext uri="{BB962C8B-B14F-4D97-AF65-F5344CB8AC3E}">
        <p14:creationId xmlns:p14="http://schemas.microsoft.com/office/powerpoint/2010/main" val="2967546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1F0201C-AAC4-7C4A-4A25-B5C131C0CD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9457" y="1245047"/>
            <a:ext cx="5382000" cy="504056"/>
          </a:xfrm>
        </p:spPr>
        <p:txBody>
          <a:bodyPr/>
          <a:lstStyle/>
          <a:p>
            <a:r>
              <a:rPr lang="sv-SE" dirty="0"/>
              <a:t>Fasta bruttoinvesteringar, bostäder. Miljarder kronor, fasta priser, säsongsrensade kvartalsvärden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099914E-4CFD-E364-1585-91BD0710CC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9457" y="6146924"/>
            <a:ext cx="5382000" cy="594296"/>
          </a:xfrm>
        </p:spPr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sp>
        <p:nvSpPr>
          <p:cNvPr id="22" name="Platshållare för text 3">
            <a:extLst>
              <a:ext uri="{FF2B5EF4-FFF2-40B4-BE49-F238E27FC236}">
                <a16:creationId xmlns:a16="http://schemas.microsoft.com/office/drawing/2014/main" id="{04F44211-A407-9F68-F2CE-45E2A99511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16007" y="1229727"/>
            <a:ext cx="5382000" cy="504056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Hushållens konsumtion. Miljarder kronor, fasta priser, säsongsrensade kvartalsvärden</a:t>
            </a:r>
          </a:p>
        </p:txBody>
      </p:sp>
      <p:sp>
        <p:nvSpPr>
          <p:cNvPr id="23" name="Underrubrik 4">
            <a:extLst>
              <a:ext uri="{FF2B5EF4-FFF2-40B4-BE49-F238E27FC236}">
                <a16:creationId xmlns:a16="http://schemas.microsoft.com/office/drawing/2014/main" id="{B766A288-FAA1-ADEE-6122-23D0923F4A5B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5631343" y="6132705"/>
            <a:ext cx="5382000" cy="594000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Källor: SCB och Konjunkturinstitutet.</a:t>
            </a:r>
          </a:p>
        </p:txBody>
      </p:sp>
      <p:sp>
        <p:nvSpPr>
          <p:cNvPr id="24" name="Rubrik 1">
            <a:extLst>
              <a:ext uri="{FF2B5EF4-FFF2-40B4-BE49-F238E27FC236}">
                <a16:creationId xmlns:a16="http://schemas.microsoft.com/office/drawing/2014/main" id="{F3A9ECC5-D5FF-5A89-8FC7-AF45768C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1" y="274640"/>
            <a:ext cx="10806837" cy="504000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Bostadsinvesteringarna faller snabbt och hushållens konsumtion växer långsamt</a:t>
            </a:r>
          </a:p>
        </p:txBody>
      </p:sp>
      <p:pic>
        <p:nvPicPr>
          <p:cNvPr id="6" name="Platshållare för innehåll 12">
            <a:extLst>
              <a:ext uri="{FF2B5EF4-FFF2-40B4-BE49-F238E27FC236}">
                <a16:creationId xmlns:a16="http://schemas.microsoft.com/office/drawing/2014/main" id="{6119BB39-5AE0-7140-E24E-118E45D2E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457" y="2024535"/>
            <a:ext cx="5400000" cy="3574579"/>
          </a:xfrm>
          <a:prstGeom prst="rect">
            <a:avLst/>
          </a:prstGeom>
        </p:spPr>
      </p:pic>
      <p:pic>
        <p:nvPicPr>
          <p:cNvPr id="8" name="Platshållare för innehåll 10">
            <a:extLst>
              <a:ext uri="{FF2B5EF4-FFF2-40B4-BE49-F238E27FC236}">
                <a16:creationId xmlns:a16="http://schemas.microsoft.com/office/drawing/2014/main" id="{F4D46657-D064-B8BC-2C1E-E1ADAB4D7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57" y="2024535"/>
            <a:ext cx="5400000" cy="3574579"/>
          </a:xfrm>
        </p:spPr>
      </p:pic>
    </p:spTree>
    <p:extLst>
      <p:ext uri="{BB962C8B-B14F-4D97-AF65-F5344CB8AC3E}">
        <p14:creationId xmlns:p14="http://schemas.microsoft.com/office/powerpoint/2010/main" val="2285428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B534BD-C680-8775-C3E9-8FAC712A4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Finanspolitiken stöttar hushållen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31E257-2D52-8C12-6B99-303C49055B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799" y="1019944"/>
            <a:ext cx="5382000" cy="504056"/>
          </a:xfrm>
        </p:spPr>
        <p:txBody>
          <a:bodyPr/>
          <a:lstStyle/>
          <a:p>
            <a:r>
              <a:rPr lang="sv-SE" dirty="0"/>
              <a:t>Offentliga sektorns finansiella sparande</a:t>
            </a:r>
          </a:p>
          <a:p>
            <a:r>
              <a:rPr lang="sv-SE" dirty="0"/>
              <a:t>Procent av BNP respektive potentiell BNP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CCFF7F0-E515-821C-284E-21AC21B6EA8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sp>
        <p:nvSpPr>
          <p:cNvPr id="15" name="Platshållare för innehåll 14">
            <a:extLst>
              <a:ext uri="{FF2B5EF4-FFF2-40B4-BE49-F238E27FC236}">
                <a16:creationId xmlns:a16="http://schemas.microsoft.com/office/drawing/2014/main" id="{FDC539E6-A12A-B225-146C-15F6B3C554D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879976" y="1019944"/>
            <a:ext cx="5382000" cy="5242592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Budgetproposition för 2024</a:t>
            </a:r>
          </a:p>
          <a:p>
            <a:pPr marL="0" indent="0">
              <a:buNone/>
            </a:pPr>
            <a:endParaRPr lang="sv-SE" sz="800" b="1" dirty="0"/>
          </a:p>
          <a:p>
            <a:r>
              <a:rPr lang="sv-SE" dirty="0"/>
              <a:t>Ofinansierade åtgärder på 45 mdkr</a:t>
            </a:r>
          </a:p>
          <a:p>
            <a:pPr lvl="1"/>
            <a:r>
              <a:rPr lang="sv-SE" dirty="0"/>
              <a:t>25 mdkr till hushållen</a:t>
            </a:r>
          </a:p>
          <a:p>
            <a:pPr lvl="1"/>
            <a:r>
              <a:rPr lang="sv-SE" dirty="0"/>
              <a:t>15 mdkr statsbidrag till kommuner</a:t>
            </a:r>
          </a:p>
          <a:p>
            <a:pPr lvl="1"/>
            <a:r>
              <a:rPr lang="sv-SE" dirty="0"/>
              <a:t>5 mdkr statlig konsumtion och investeringar</a:t>
            </a:r>
          </a:p>
          <a:p>
            <a:pPr lvl="1"/>
            <a:endParaRPr lang="sv-SE" dirty="0"/>
          </a:p>
          <a:p>
            <a:pPr marL="0" indent="0">
              <a:buNone/>
            </a:pPr>
            <a:r>
              <a:rPr lang="sv-SE" b="1" dirty="0" err="1"/>
              <a:t>Elstöd</a:t>
            </a:r>
            <a:r>
              <a:rPr lang="sv-SE" b="1" dirty="0"/>
              <a:t> till hushåll och företag 2024</a:t>
            </a:r>
          </a:p>
          <a:p>
            <a:pPr lvl="1"/>
            <a:r>
              <a:rPr lang="sv-SE" dirty="0"/>
              <a:t>Påverkar inte det finansiella sparandet</a:t>
            </a:r>
          </a:p>
          <a:p>
            <a:pPr marL="0" indent="0">
              <a:buNone/>
            </a:pPr>
            <a:endParaRPr lang="sv-SE" b="1" dirty="0"/>
          </a:p>
          <a:p>
            <a:endParaRPr lang="sv-SE" dirty="0"/>
          </a:p>
          <a:p>
            <a:endParaRPr lang="sv-SE" dirty="0"/>
          </a:p>
          <a:p>
            <a:pPr lvl="1"/>
            <a:endParaRPr lang="sv-SE" dirty="0"/>
          </a:p>
        </p:txBody>
      </p:sp>
      <p:pic>
        <p:nvPicPr>
          <p:cNvPr id="10" name="Platshållare för innehåll 10">
            <a:extLst>
              <a:ext uri="{FF2B5EF4-FFF2-40B4-BE49-F238E27FC236}">
                <a16:creationId xmlns:a16="http://schemas.microsoft.com/office/drawing/2014/main" id="{40AF9B79-2DC4-4416-A15F-BBED896F8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14" y="1936337"/>
            <a:ext cx="5400000" cy="3799499"/>
          </a:xfrm>
        </p:spPr>
      </p:pic>
    </p:spTree>
    <p:extLst>
      <p:ext uri="{BB962C8B-B14F-4D97-AF65-F5344CB8AC3E}">
        <p14:creationId xmlns:p14="http://schemas.microsoft.com/office/powerpoint/2010/main" val="1322478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8750A6-2391-07C5-9962-4962CA23A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0" y="274639"/>
            <a:ext cx="9144315" cy="504000"/>
          </a:xfrm>
        </p:spPr>
        <p:txBody>
          <a:bodyPr/>
          <a:lstStyle/>
          <a:p>
            <a:r>
              <a:rPr lang="sv-SE" dirty="0"/>
              <a:t>BNP minskar under 2023 och Sverige befinner sig i en lågkonjunktur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3BE5763-4102-91E3-5274-2D4F2A4CA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0" y="1419225"/>
            <a:ext cx="8638225" cy="467995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4C0D5F5-5A9C-4DE6-B63B-4A1CAF2569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Importjusterat bidrag till BNP-tillväxten. 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4C96254-F43C-F106-427C-743EB45AB85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09842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6">
            <a:extLst>
              <a:ext uri="{FF2B5EF4-FFF2-40B4-BE49-F238E27FC236}">
                <a16:creationId xmlns:a16="http://schemas.microsoft.com/office/drawing/2014/main" id="{58B099B7-59AE-3530-A7A6-6B7723F820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8" y="1540881"/>
            <a:ext cx="8658225" cy="424965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270BDB8-E7F1-E687-8690-79E6C172C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Svensk ekonomi har återhämtat sig snabbt efter pandemin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ED84BFB-1A62-CD89-AD4D-57DD0E8100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062" y="836777"/>
            <a:ext cx="8712265" cy="504000"/>
          </a:xfrm>
        </p:spPr>
        <p:txBody>
          <a:bodyPr/>
          <a:lstStyle/>
          <a:p>
            <a:r>
              <a:rPr lang="sv-SE" dirty="0"/>
              <a:t>BNP. Index 2019 kvartal 4=100, fasta priser, säsongsrensade kvartalsvärden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C46FB12-786D-8C48-B158-8A7C9E118D4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 err="1"/>
              <a:t>Källor</a:t>
            </a:r>
            <a:r>
              <a:rPr lang="en-US" dirty="0"/>
              <a:t>: SCB.</a:t>
            </a:r>
            <a:endParaRPr lang="sv-SE" dirty="0"/>
          </a:p>
        </p:txBody>
      </p:sp>
      <p:pic>
        <p:nvPicPr>
          <p:cNvPr id="3" name="Platshållare för innehåll 8">
            <a:extLst>
              <a:ext uri="{FF2B5EF4-FFF2-40B4-BE49-F238E27FC236}">
                <a16:creationId xmlns:a16="http://schemas.microsoft.com/office/drawing/2014/main" id="{C8B14D00-A9FF-E7C1-F80C-107DAA803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8" t="88839" r="80867"/>
          <a:stretch/>
        </p:blipFill>
        <p:spPr>
          <a:xfrm>
            <a:off x="911424" y="5521437"/>
            <a:ext cx="1080120" cy="49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0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70BDB8-E7F1-E687-8690-79E6C172C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Svensk ekonomi har återhämtat sig snabbt efter pandemin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ED84BFB-1A62-CD89-AD4D-57DD0E8100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062" y="836777"/>
            <a:ext cx="9216321" cy="504000"/>
          </a:xfrm>
        </p:spPr>
        <p:txBody>
          <a:bodyPr/>
          <a:lstStyle/>
          <a:p>
            <a:r>
              <a:rPr lang="sv-SE" dirty="0"/>
              <a:t>BNP. Index 2019 kvartal 4=100, fasta priser, säsongsrensade kvartalsvärden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C46FB12-786D-8C48-B158-8A7C9E118D4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 err="1"/>
              <a:t>Källor</a:t>
            </a:r>
            <a:r>
              <a:rPr lang="en-US" dirty="0"/>
              <a:t>: SCB, Eurostat </a:t>
            </a:r>
            <a:r>
              <a:rPr lang="en-US" dirty="0" err="1"/>
              <a:t>och</a:t>
            </a:r>
            <a:r>
              <a:rPr lang="en-US" dirty="0"/>
              <a:t> Bureau of Economic Analysis.</a:t>
            </a: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3B6EFB5-91E5-BC0B-F66E-EAC0721CC0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520209"/>
            <a:ext cx="8658225" cy="447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84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F199BB8B-5898-D49E-005D-7CDA7FE85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2" y="1439859"/>
            <a:ext cx="5667375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1AEB4EB-CD32-AEC4-A719-3CE4BE7FE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2" y="274640"/>
            <a:ext cx="11376562" cy="504000"/>
          </a:xfrm>
        </p:spPr>
        <p:txBody>
          <a:bodyPr/>
          <a:lstStyle/>
          <a:p>
            <a:r>
              <a:rPr lang="sv-SE" dirty="0"/>
              <a:t>Företagen ser lite ljusare på framtiden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41138C9-C518-CDD7-D4ED-34474E9E4C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064" y="933403"/>
            <a:ext cx="5382000" cy="504056"/>
          </a:xfrm>
        </p:spPr>
        <p:txBody>
          <a:bodyPr/>
          <a:lstStyle/>
          <a:p>
            <a:r>
              <a:rPr lang="sv-SE" dirty="0"/>
              <a:t>Konfidensindikatorer </a:t>
            </a:r>
          </a:p>
          <a:p>
            <a:r>
              <a:rPr lang="sv-SE" dirty="0"/>
              <a:t>Sektorerna i näringslivet,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0B038E6-0F40-54AA-88B6-77C51B49B1BE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35360" y="6171909"/>
            <a:ext cx="5382000" cy="594000"/>
          </a:xfrm>
        </p:spPr>
        <p:txBody>
          <a:bodyPr/>
          <a:lstStyle/>
          <a:p>
            <a:r>
              <a:rPr lang="sv-SE" dirty="0"/>
              <a:t>Källa: Konjunkturinstitutet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DC7116D1-8E59-9F63-6DA3-8DFA8962A843}"/>
              </a:ext>
            </a:extLst>
          </p:cNvPr>
          <p:cNvSpPr txBox="1">
            <a:spLocks/>
          </p:cNvSpPr>
          <p:nvPr/>
        </p:nvSpPr>
        <p:spPr>
          <a:xfrm>
            <a:off x="5717360" y="274640"/>
            <a:ext cx="5382000" cy="50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23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2066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F199BB8B-5898-D49E-005D-7CDA7FE85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2" y="1439859"/>
            <a:ext cx="5667375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1AEB4EB-CD32-AEC4-A719-3CE4BE7FE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2" y="274640"/>
            <a:ext cx="11376562" cy="504000"/>
          </a:xfrm>
        </p:spPr>
        <p:txBody>
          <a:bodyPr/>
          <a:lstStyle/>
          <a:p>
            <a:r>
              <a:rPr lang="sv-SE" dirty="0"/>
              <a:t>Företagen ser lite ljusare på framtiden och ser ut att vilja öka sin personalstyrka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41138C9-C518-CDD7-D4ED-34474E9E4C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064" y="933403"/>
            <a:ext cx="5382000" cy="504056"/>
          </a:xfrm>
        </p:spPr>
        <p:txBody>
          <a:bodyPr/>
          <a:lstStyle/>
          <a:p>
            <a:r>
              <a:rPr lang="sv-SE" dirty="0"/>
              <a:t>Konfidensindikatorer </a:t>
            </a:r>
          </a:p>
          <a:p>
            <a:r>
              <a:rPr lang="sv-SE" dirty="0"/>
              <a:t>Sektorerna i näringslivet,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0B038E6-0F40-54AA-88B6-77C51B49B1BE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35360" y="6171909"/>
            <a:ext cx="5382000" cy="594000"/>
          </a:xfrm>
        </p:spPr>
        <p:txBody>
          <a:bodyPr/>
          <a:lstStyle/>
          <a:p>
            <a:r>
              <a:rPr lang="sv-SE" dirty="0"/>
              <a:t>Källa: Konjunkturinstitutet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DC7116D1-8E59-9F63-6DA3-8DFA8962A843}"/>
              </a:ext>
            </a:extLst>
          </p:cNvPr>
          <p:cNvSpPr txBox="1">
            <a:spLocks/>
          </p:cNvSpPr>
          <p:nvPr/>
        </p:nvSpPr>
        <p:spPr>
          <a:xfrm>
            <a:off x="5717360" y="274640"/>
            <a:ext cx="5382000" cy="50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23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3CC97F58-7F6D-79EC-821F-56D32DCEFC7B}"/>
              </a:ext>
            </a:extLst>
          </p:cNvPr>
          <p:cNvSpPr txBox="1">
            <a:spLocks/>
          </p:cNvSpPr>
          <p:nvPr/>
        </p:nvSpPr>
        <p:spPr>
          <a:xfrm>
            <a:off x="5717362" y="933403"/>
            <a:ext cx="538200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Anställningsplaner. Sektorerna i näringslivet, normaliserade nettotal, månadsvärden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20EB98E0-F230-29B1-7A3C-973AB469F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461" y="1414891"/>
            <a:ext cx="5667375" cy="46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Underrubrik 4">
            <a:extLst>
              <a:ext uri="{FF2B5EF4-FFF2-40B4-BE49-F238E27FC236}">
                <a16:creationId xmlns:a16="http://schemas.microsoft.com/office/drawing/2014/main" id="{6CDA2C24-1715-181C-9696-F5A170D26C8C}"/>
              </a:ext>
            </a:extLst>
          </p:cNvPr>
          <p:cNvSpPr txBox="1">
            <a:spLocks/>
          </p:cNvSpPr>
          <p:nvPr/>
        </p:nvSpPr>
        <p:spPr>
          <a:xfrm>
            <a:off x="5860047" y="6171909"/>
            <a:ext cx="5382000" cy="59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12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23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34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47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57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70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80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91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Källa: Konjunkturinstitutet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0602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9DCAF0D-487C-1A35-01F8-790715DC776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82" y="1845629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29214A7-64E7-4178-904B-E171D4478B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3559" y="1158341"/>
            <a:ext cx="5382000" cy="504056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Sysselsättningsgrad 25−54 år</a:t>
            </a:r>
          </a:p>
          <a:p>
            <a:r>
              <a:rPr lang="sv-SE" dirty="0">
                <a:solidFill>
                  <a:schemeClr val="tx1"/>
                </a:solidFill>
              </a:rPr>
              <a:t>Procent av befolkningen, säsongsrensade kvartalsvärden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AB4750D-96B8-49CE-A6CF-FC030678F3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6062" y="6147877"/>
            <a:ext cx="5382000" cy="594296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Källor: SCB och Konjunkturinstitutet.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D317899-712A-43E6-8A76-7C3B8F05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2" y="274640"/>
            <a:ext cx="10656482" cy="504000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Sysselsättningen växer</a:t>
            </a:r>
          </a:p>
        </p:txBody>
      </p:sp>
    </p:spTree>
    <p:extLst>
      <p:ext uri="{BB962C8B-B14F-4D97-AF65-F5344CB8AC3E}">
        <p14:creationId xmlns:p14="http://schemas.microsoft.com/office/powerpoint/2010/main" val="3130997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text, Teckensnitt, symbol, logotyp&#10;&#10;Automatiskt genererad beskrivning">
            <a:extLst>
              <a:ext uri="{FF2B5EF4-FFF2-40B4-BE49-F238E27FC236}">
                <a16:creationId xmlns:a16="http://schemas.microsoft.com/office/drawing/2014/main" id="{1A931AD7-7FE3-6944-1C4C-0504D1B404A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240">
            <a:off x="6342287" y="-1176168"/>
            <a:ext cx="8721907" cy="921033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9451582-8AA9-058F-9C85-91101D30A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Arbetsmarknaden trotsar lågkonjunkturen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E6BB53-D545-7706-F18C-32D92ED70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319217"/>
            <a:ext cx="9217024" cy="4774083"/>
          </a:xfrm>
        </p:spPr>
        <p:txBody>
          <a:bodyPr/>
          <a:lstStyle/>
          <a:p>
            <a:r>
              <a:rPr lang="sv-SE" sz="180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KPIF-inflationen fortsätter att minska framöver och under det andra halvåret 2024 ligger den tydligt under Riksbankens inflationsmål</a:t>
            </a:r>
          </a:p>
          <a:p>
            <a:endParaRPr lang="sv-SE" dirty="0"/>
          </a:p>
          <a:p>
            <a:r>
              <a:rPr lang="sv-SE" dirty="0"/>
              <a:t>Hushållens konsumtion har minskat, exporten bromsar in och bostadsbyggandet faller snabbt. BNP minskar därför med 0,4 procent 2023</a:t>
            </a:r>
          </a:p>
          <a:p>
            <a:endParaRPr lang="sv-SE" dirty="0"/>
          </a:p>
          <a:p>
            <a:r>
              <a:rPr lang="sv-SE" dirty="0"/>
              <a:t>Det finns ännu inga tydliga tecken på att arbetsmarknaden försvagas </a:t>
            </a:r>
          </a:p>
          <a:p>
            <a:endParaRPr lang="sv-SE" dirty="0"/>
          </a:p>
          <a:p>
            <a:r>
              <a:rPr lang="sv-SE" dirty="0"/>
              <a:t>Lågkonjunkturen bedöms bli relativt kortvarig och syns främst inom företagen</a:t>
            </a:r>
          </a:p>
          <a:p>
            <a:pPr marL="0" indent="0">
              <a:buNone/>
            </a:pPr>
            <a:endParaRPr lang="sv-SE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sv-SE" sz="180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Budgeten för 2024 bedöms innehålla ofinansierade åtgärder motsvarande 45 miljarder kronor</a:t>
            </a:r>
            <a:r>
              <a:rPr lang="sv-SE" sz="18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sv-SE" sz="180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endParaRPr lang="sv-SE" dirty="0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0D6DA601-7CC1-19C2-3655-C0D4478B771A}"/>
              </a:ext>
            </a:extLst>
          </p:cNvPr>
          <p:cNvSpPr txBox="1">
            <a:spLocks/>
          </p:cNvSpPr>
          <p:nvPr/>
        </p:nvSpPr>
        <p:spPr>
          <a:xfrm>
            <a:off x="336061" y="1340768"/>
            <a:ext cx="11161240" cy="477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8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0088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27C035-4D79-4F0C-BEA1-3278E2C482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4852" y="1157536"/>
            <a:ext cx="5382000" cy="504056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Arbetslöshet 25−54 år</a:t>
            </a:r>
          </a:p>
          <a:p>
            <a:r>
              <a:rPr lang="sv-SE" dirty="0">
                <a:solidFill>
                  <a:schemeClr val="tx1"/>
                </a:solidFill>
              </a:rPr>
              <a:t>Procent av arbetskraften,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1959DCF-5A74-4905-B781-9D0B954C3E3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5886651" y="6148173"/>
            <a:ext cx="5382000" cy="594000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Källor: SCB och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9DCAF0D-487C-1A35-01F8-790715DC776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82" y="1845629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29214A7-64E7-4178-904B-E171D4478B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3559" y="1158341"/>
            <a:ext cx="5382000" cy="504056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Sysselsättningsgrad 25−54 år</a:t>
            </a:r>
          </a:p>
          <a:p>
            <a:r>
              <a:rPr lang="sv-SE" dirty="0">
                <a:solidFill>
                  <a:schemeClr val="tx1"/>
                </a:solidFill>
              </a:rPr>
              <a:t>Procent av befolkningen, säsongsrensade kvartalsvärden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AB4750D-96B8-49CE-A6CF-FC030678F3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6062" y="6147877"/>
            <a:ext cx="5382000" cy="594296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Källor: SCB och Konjunkturinstitutet.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D317899-712A-43E6-8A76-7C3B8F05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2" y="274640"/>
            <a:ext cx="10656482" cy="504000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Sysselsättningen växer och arbetslösheten sjunker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8A18253-5B1B-4E64-EEED-6B3AA6D4C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87" y="1844824"/>
            <a:ext cx="5400000" cy="3799499"/>
          </a:xfrm>
        </p:spPr>
      </p:pic>
    </p:spTree>
    <p:extLst>
      <p:ext uri="{BB962C8B-B14F-4D97-AF65-F5344CB8AC3E}">
        <p14:creationId xmlns:p14="http://schemas.microsoft.com/office/powerpoint/2010/main" val="4120821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41221E-70E4-730B-990D-B905043B0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0" y="274639"/>
            <a:ext cx="10152427" cy="504000"/>
          </a:xfrm>
        </p:spPr>
        <p:txBody>
          <a:bodyPr/>
          <a:lstStyle/>
          <a:p>
            <a:r>
              <a:rPr lang="sv-SE" dirty="0"/>
              <a:t>Arbetslösheten stiger i mindre omfattning än vid tidigare lågkonjunkturer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CACB15B-54C2-365A-D267-79C310163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4AF2BC2-AABE-7047-2355-ED1A84C787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Arbetslöshet och jämviktsarbetslöshet. Procent av arbetskraften, säsongsrensade kvartalsvärden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C3505B6-C0D7-99EA-DAF8-C4E946FC883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F79CC65-0CE3-0981-C088-DA20E2E1678C}"/>
              </a:ext>
            </a:extLst>
          </p:cNvPr>
          <p:cNvSpPr/>
          <p:nvPr/>
        </p:nvSpPr>
        <p:spPr>
          <a:xfrm>
            <a:off x="1415480" y="1700808"/>
            <a:ext cx="1406547" cy="336517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E0C0FA7-34AA-6870-6BD0-590A5BC398B6}"/>
              </a:ext>
            </a:extLst>
          </p:cNvPr>
          <p:cNvSpPr/>
          <p:nvPr/>
        </p:nvSpPr>
        <p:spPr>
          <a:xfrm>
            <a:off x="4636901" y="1695553"/>
            <a:ext cx="1406547" cy="336517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2E7FE4E-4F3F-F8FE-F3E4-A998ED7FC3B5}"/>
              </a:ext>
            </a:extLst>
          </p:cNvPr>
          <p:cNvSpPr/>
          <p:nvPr/>
        </p:nvSpPr>
        <p:spPr>
          <a:xfrm>
            <a:off x="7052441" y="1716573"/>
            <a:ext cx="210207" cy="336517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8EA682B-A72F-F998-A837-E38FDEE0C896}"/>
              </a:ext>
            </a:extLst>
          </p:cNvPr>
          <p:cNvSpPr/>
          <p:nvPr/>
        </p:nvSpPr>
        <p:spPr>
          <a:xfrm>
            <a:off x="7651531" y="1690297"/>
            <a:ext cx="367862" cy="336517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3218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25C245-F700-430B-92FB-C4DB05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1" y="274639"/>
            <a:ext cx="11304552" cy="504000"/>
          </a:xfrm>
        </p:spPr>
        <p:txBody>
          <a:bodyPr/>
          <a:lstStyle/>
          <a:p>
            <a:r>
              <a:rPr lang="sv-SE" dirty="0"/>
              <a:t>Två år med fallande reallön även om löneökningarna blir högre än tidigare år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ED41F4-AA33-4742-812D-ED6A2BA2E1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062" y="836777"/>
            <a:ext cx="11304553" cy="504000"/>
          </a:xfrm>
        </p:spPr>
        <p:txBody>
          <a:bodyPr/>
          <a:lstStyle/>
          <a:p>
            <a:r>
              <a:rPr lang="sv-SE" dirty="0"/>
              <a:t>Nominell och real lön, hela ekonomin. Årlig procentuell förändring, kvartalsvärden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EA4C9AC-CC01-438A-B113-48CD6087AEB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</a:t>
            </a:r>
            <a:r>
              <a:rPr lang="sv-SE" dirty="0">
                <a:effectLst/>
                <a:ea typeface="Calibri" panose="020F0502020204030204" pitchFamily="34" charset="0"/>
              </a:rPr>
              <a:t>Medlingsinstitutet, SCB och Konjunkturinstitutet</a:t>
            </a:r>
            <a:endParaRPr lang="sv-SE" dirty="0"/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B91C3F05-157D-56A3-4E31-93092DBCF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6550" y="1520004"/>
            <a:ext cx="8658225" cy="447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52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39C4129-D9CD-CDF0-F2DC-B88A3101BA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7806" y="223507"/>
            <a:ext cx="10264698" cy="504000"/>
          </a:xfrm>
        </p:spPr>
        <p:txBody>
          <a:bodyPr/>
          <a:lstStyle/>
          <a:p>
            <a:r>
              <a:rPr lang="sv-SE" dirty="0"/>
              <a:t>Inflationen exklusive energi blir hög hela 2023</a:t>
            </a:r>
          </a:p>
        </p:txBody>
      </p:sp>
      <p:sp>
        <p:nvSpPr>
          <p:cNvPr id="19" name="Platshållare för text 6">
            <a:extLst>
              <a:ext uri="{FF2B5EF4-FFF2-40B4-BE49-F238E27FC236}">
                <a16:creationId xmlns:a16="http://schemas.microsoft.com/office/drawing/2014/main" id="{52A6B5B0-3AE2-3B59-99DC-941C8F985CCF}"/>
              </a:ext>
            </a:extLst>
          </p:cNvPr>
          <p:cNvSpPr txBox="1">
            <a:spLocks/>
          </p:cNvSpPr>
          <p:nvPr/>
        </p:nvSpPr>
        <p:spPr>
          <a:xfrm>
            <a:off x="318729" y="1226135"/>
            <a:ext cx="538200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Konsumentpriser</a:t>
            </a:r>
          </a:p>
          <a:p>
            <a:r>
              <a:rPr lang="sv-SE" dirty="0"/>
              <a:t>Årlig procentuell förändring, månadsvärden</a:t>
            </a:r>
          </a:p>
        </p:txBody>
      </p:sp>
      <p:sp>
        <p:nvSpPr>
          <p:cNvPr id="20" name="Platshållare för text 7">
            <a:extLst>
              <a:ext uri="{FF2B5EF4-FFF2-40B4-BE49-F238E27FC236}">
                <a16:creationId xmlns:a16="http://schemas.microsoft.com/office/drawing/2014/main" id="{E08767B5-BDAD-0EB7-0A8E-473BFD17F959}"/>
              </a:ext>
            </a:extLst>
          </p:cNvPr>
          <p:cNvSpPr txBox="1">
            <a:spLocks/>
          </p:cNvSpPr>
          <p:nvPr/>
        </p:nvSpPr>
        <p:spPr>
          <a:xfrm>
            <a:off x="325404" y="240288"/>
            <a:ext cx="5382000" cy="50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rgbClr val="4D4D4D"/>
                </a:solidFill>
                <a:latin typeface="+mj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sp>
        <p:nvSpPr>
          <p:cNvPr id="21" name="Platshållare för text 8">
            <a:extLst>
              <a:ext uri="{FF2B5EF4-FFF2-40B4-BE49-F238E27FC236}">
                <a16:creationId xmlns:a16="http://schemas.microsoft.com/office/drawing/2014/main" id="{CCD50EA5-E408-B5E2-9967-C1C74BD40956}"/>
              </a:ext>
            </a:extLst>
          </p:cNvPr>
          <p:cNvSpPr txBox="1">
            <a:spLocks/>
          </p:cNvSpPr>
          <p:nvPr/>
        </p:nvSpPr>
        <p:spPr>
          <a:xfrm>
            <a:off x="318729" y="6107856"/>
            <a:ext cx="5382000" cy="59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Källor: SCB och Konjunkturinstitutet.</a:t>
            </a:r>
          </a:p>
        </p:txBody>
      </p:sp>
      <p:pic>
        <p:nvPicPr>
          <p:cNvPr id="2" name="Platshållare för innehåll 12">
            <a:extLst>
              <a:ext uri="{FF2B5EF4-FFF2-40B4-BE49-F238E27FC236}">
                <a16:creationId xmlns:a16="http://schemas.microsoft.com/office/drawing/2014/main" id="{869930DB-B8C2-12CA-ECD2-D52875BEB05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44097"/>
            <a:ext cx="5400000" cy="3799499"/>
          </a:xfrm>
        </p:spPr>
      </p:pic>
    </p:spTree>
    <p:extLst>
      <p:ext uri="{BB962C8B-B14F-4D97-AF65-F5344CB8AC3E}">
        <p14:creationId xmlns:p14="http://schemas.microsoft.com/office/powerpoint/2010/main" val="1315450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39C4129-D9CD-CDF0-F2DC-B88A3101BA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7806" y="223507"/>
            <a:ext cx="10264698" cy="504000"/>
          </a:xfrm>
        </p:spPr>
        <p:txBody>
          <a:bodyPr/>
          <a:lstStyle/>
          <a:p>
            <a:r>
              <a:rPr lang="sv-SE" dirty="0"/>
              <a:t>Inflationen exklusive energi blir hög hela 2023 - Riksbanken höjer styrräntan</a:t>
            </a:r>
          </a:p>
        </p:txBody>
      </p:sp>
      <p:sp>
        <p:nvSpPr>
          <p:cNvPr id="19" name="Platshållare för text 6">
            <a:extLst>
              <a:ext uri="{FF2B5EF4-FFF2-40B4-BE49-F238E27FC236}">
                <a16:creationId xmlns:a16="http://schemas.microsoft.com/office/drawing/2014/main" id="{52A6B5B0-3AE2-3B59-99DC-941C8F985CCF}"/>
              </a:ext>
            </a:extLst>
          </p:cNvPr>
          <p:cNvSpPr txBox="1">
            <a:spLocks/>
          </p:cNvSpPr>
          <p:nvPr/>
        </p:nvSpPr>
        <p:spPr>
          <a:xfrm>
            <a:off x="318729" y="1226135"/>
            <a:ext cx="538200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Konsumentpriser</a:t>
            </a:r>
          </a:p>
          <a:p>
            <a:r>
              <a:rPr lang="sv-SE" dirty="0"/>
              <a:t>Årlig procentuell förändring, månadsvärden</a:t>
            </a:r>
          </a:p>
        </p:txBody>
      </p:sp>
      <p:sp>
        <p:nvSpPr>
          <p:cNvPr id="20" name="Platshållare för text 7">
            <a:extLst>
              <a:ext uri="{FF2B5EF4-FFF2-40B4-BE49-F238E27FC236}">
                <a16:creationId xmlns:a16="http://schemas.microsoft.com/office/drawing/2014/main" id="{E08767B5-BDAD-0EB7-0A8E-473BFD17F959}"/>
              </a:ext>
            </a:extLst>
          </p:cNvPr>
          <p:cNvSpPr txBox="1">
            <a:spLocks/>
          </p:cNvSpPr>
          <p:nvPr/>
        </p:nvSpPr>
        <p:spPr>
          <a:xfrm>
            <a:off x="325404" y="240288"/>
            <a:ext cx="5382000" cy="50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rgbClr val="4D4D4D"/>
                </a:solidFill>
                <a:latin typeface="+mj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sp>
        <p:nvSpPr>
          <p:cNvPr id="21" name="Platshållare för text 8">
            <a:extLst>
              <a:ext uri="{FF2B5EF4-FFF2-40B4-BE49-F238E27FC236}">
                <a16:creationId xmlns:a16="http://schemas.microsoft.com/office/drawing/2014/main" id="{CCD50EA5-E408-B5E2-9967-C1C74BD40956}"/>
              </a:ext>
            </a:extLst>
          </p:cNvPr>
          <p:cNvSpPr txBox="1">
            <a:spLocks/>
          </p:cNvSpPr>
          <p:nvPr/>
        </p:nvSpPr>
        <p:spPr>
          <a:xfrm>
            <a:off x="318729" y="6107856"/>
            <a:ext cx="5382000" cy="59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Källor: SCB och Konjunkturinstitutet.</a:t>
            </a:r>
          </a:p>
        </p:txBody>
      </p:sp>
      <p:sp>
        <p:nvSpPr>
          <p:cNvPr id="34" name="Platshållare för text 3">
            <a:extLst>
              <a:ext uri="{FF2B5EF4-FFF2-40B4-BE49-F238E27FC236}">
                <a16:creationId xmlns:a16="http://schemas.microsoft.com/office/drawing/2014/main" id="{83A9469A-9368-1657-74E3-2B61B03263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30931" y="1206084"/>
            <a:ext cx="5382000" cy="504056"/>
          </a:xfrm>
        </p:spPr>
        <p:txBody>
          <a:bodyPr/>
          <a:lstStyle/>
          <a:p>
            <a:r>
              <a:rPr lang="sv-SE" dirty="0"/>
              <a:t>Styrränta</a:t>
            </a:r>
            <a:endParaRPr lang="sv-SE" dirty="0">
              <a:solidFill>
                <a:srgbClr val="FF0000"/>
              </a:solidFill>
            </a:endParaRPr>
          </a:p>
          <a:p>
            <a:r>
              <a:rPr lang="sv-SE" dirty="0"/>
              <a:t>Procent, månads- respektive kvartalsvärden</a:t>
            </a:r>
          </a:p>
        </p:txBody>
      </p:sp>
      <p:sp>
        <p:nvSpPr>
          <p:cNvPr id="35" name="Underrubrik 4">
            <a:extLst>
              <a:ext uri="{FF2B5EF4-FFF2-40B4-BE49-F238E27FC236}">
                <a16:creationId xmlns:a16="http://schemas.microsoft.com/office/drawing/2014/main" id="{ABC937AC-83B5-F05B-103C-F9E8D542C43D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5830227" y="6088906"/>
            <a:ext cx="5382000" cy="594000"/>
          </a:xfrm>
        </p:spPr>
        <p:txBody>
          <a:bodyPr/>
          <a:lstStyle/>
          <a:p>
            <a:r>
              <a:rPr lang="sv-SE" dirty="0"/>
              <a:t>Källor: Riksbanken, </a:t>
            </a:r>
            <a:r>
              <a:rPr lang="sv-SE" dirty="0" err="1"/>
              <a:t>Macrobond</a:t>
            </a:r>
            <a:r>
              <a:rPr lang="sv-SE" dirty="0"/>
              <a:t> och Konjunkturinstitutet.</a:t>
            </a:r>
          </a:p>
        </p:txBody>
      </p:sp>
      <p:pic>
        <p:nvPicPr>
          <p:cNvPr id="2" name="Platshållare för innehåll 12">
            <a:extLst>
              <a:ext uri="{FF2B5EF4-FFF2-40B4-BE49-F238E27FC236}">
                <a16:creationId xmlns:a16="http://schemas.microsoft.com/office/drawing/2014/main" id="{869930DB-B8C2-12CA-ECD2-D52875BEB05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44097"/>
            <a:ext cx="5400000" cy="3799499"/>
          </a:xfrm>
        </p:spPr>
      </p:pic>
      <p:pic>
        <p:nvPicPr>
          <p:cNvPr id="7" name="Platshållare för innehåll 10">
            <a:extLst>
              <a:ext uri="{FF2B5EF4-FFF2-40B4-BE49-F238E27FC236}">
                <a16:creationId xmlns:a16="http://schemas.microsoft.com/office/drawing/2014/main" id="{F698970F-B411-873E-76A2-A0E31514B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602" y="1813785"/>
            <a:ext cx="5381625" cy="4219486"/>
          </a:xfrm>
        </p:spPr>
      </p:pic>
    </p:spTree>
    <p:extLst>
      <p:ext uri="{BB962C8B-B14F-4D97-AF65-F5344CB8AC3E}">
        <p14:creationId xmlns:p14="http://schemas.microsoft.com/office/powerpoint/2010/main" val="1094238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latshållare för innehåll 6">
            <a:extLst>
              <a:ext uri="{FF2B5EF4-FFF2-40B4-BE49-F238E27FC236}">
                <a16:creationId xmlns:a16="http://schemas.microsoft.com/office/drawing/2014/main" id="{F189DB1D-E684-105A-D0AD-5413F229F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5A16A33-E98A-90CB-E9FE-F769CD303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Inflationen i linje med Riksbankens mål från juli-augusti 2023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7CE1BED-95ED-3964-664B-92D82F5865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KPIF framskriven med olika förändringstal. Årlig procentuell förändring, månadsvärden.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D745901-91A5-6068-385A-D363129C824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16D21105-6C15-AE07-97E2-71CFD44C8BB6}"/>
              </a:ext>
            </a:extLst>
          </p:cNvPr>
          <p:cNvCxnSpPr>
            <a:cxnSpLocks/>
          </p:cNvCxnSpPr>
          <p:nvPr/>
        </p:nvCxnSpPr>
        <p:spPr>
          <a:xfrm>
            <a:off x="5113055" y="1700808"/>
            <a:ext cx="0" cy="3384376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latshållare för innehåll 6">
            <a:extLst>
              <a:ext uri="{FF2B5EF4-FFF2-40B4-BE49-F238E27FC236}">
                <a16:creationId xmlns:a16="http://schemas.microsoft.com/office/drawing/2014/main" id="{B340EE58-63FF-EBA3-454D-AA0EBB0616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74" t="151539" r="59247" b="-65490"/>
          <a:stretch/>
        </p:blipFill>
        <p:spPr>
          <a:xfrm>
            <a:off x="498171" y="5491912"/>
            <a:ext cx="4166890" cy="62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93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latshållare för innehåll 6">
            <a:extLst>
              <a:ext uri="{FF2B5EF4-FFF2-40B4-BE49-F238E27FC236}">
                <a16:creationId xmlns:a16="http://schemas.microsoft.com/office/drawing/2014/main" id="{E23A88E2-B0DE-21AC-0324-7F1464C981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5A16A33-E98A-90CB-E9FE-F769CD303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Inflationen i linje med Riksbankens mål från juli-augusti 2023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7CE1BED-95ED-3964-664B-92D82F5865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KPIF framskriven med olika förändringstal. Årlig procentuell förändring, månadsvärden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D745901-91A5-6068-385A-D363129C824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</p:txBody>
      </p: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CAE60DA3-76C7-1FB3-949A-ABE384D844A3}"/>
              </a:ext>
            </a:extLst>
          </p:cNvPr>
          <p:cNvCxnSpPr>
            <a:cxnSpLocks/>
          </p:cNvCxnSpPr>
          <p:nvPr/>
        </p:nvCxnSpPr>
        <p:spPr>
          <a:xfrm>
            <a:off x="5113055" y="1700808"/>
            <a:ext cx="0" cy="3384376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434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text, Teckensnitt, symbol, logotyp&#10;&#10;Automatiskt genererad beskrivning">
            <a:extLst>
              <a:ext uri="{FF2B5EF4-FFF2-40B4-BE49-F238E27FC236}">
                <a16:creationId xmlns:a16="http://schemas.microsoft.com/office/drawing/2014/main" id="{1A931AD7-7FE3-6944-1C4C-0504D1B404A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240">
            <a:off x="6342287" y="-1176168"/>
            <a:ext cx="8721907" cy="9210335"/>
          </a:xfrm>
          <a:prstGeom prst="rect">
            <a:avLst/>
          </a:prstGeom>
        </p:spPr>
      </p:pic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0D6DA601-7CC1-19C2-3655-C0D4478B771A}"/>
              </a:ext>
            </a:extLst>
          </p:cNvPr>
          <p:cNvSpPr txBox="1">
            <a:spLocks/>
          </p:cNvSpPr>
          <p:nvPr/>
        </p:nvSpPr>
        <p:spPr>
          <a:xfrm>
            <a:off x="336061" y="1340768"/>
            <a:ext cx="11161240" cy="477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8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  <a:p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CB941A1A-CCB7-FF45-FD7E-F81CCD5B221F}"/>
              </a:ext>
            </a:extLst>
          </p:cNvPr>
          <p:cNvSpPr txBox="1">
            <a:spLocks/>
          </p:cNvSpPr>
          <p:nvPr/>
        </p:nvSpPr>
        <p:spPr>
          <a:xfrm>
            <a:off x="312615" y="254000"/>
            <a:ext cx="10245912" cy="4968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23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Risker till prognosen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FC2262FD-EFC7-2B68-C019-E8E651BB52A2}"/>
              </a:ext>
            </a:extLst>
          </p:cNvPr>
          <p:cNvSpPr txBox="1">
            <a:spLocks/>
          </p:cNvSpPr>
          <p:nvPr/>
        </p:nvSpPr>
        <p:spPr>
          <a:xfrm>
            <a:off x="314585" y="835200"/>
            <a:ext cx="10245912" cy="5805000"/>
          </a:xfrm>
          <a:prstGeom prst="rect">
            <a:avLst/>
          </a:prstGeom>
        </p:spPr>
        <p:txBody>
          <a:bodyPr/>
          <a:lstStyle>
            <a:lvl1pPr marL="18098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  <a:p>
            <a:r>
              <a:rPr lang="sv-SE" dirty="0"/>
              <a:t>Osäkert hur snabbt den höga inflationen mattas av</a:t>
            </a:r>
          </a:p>
          <a:p>
            <a:endParaRPr lang="sv-SE" dirty="0"/>
          </a:p>
          <a:p>
            <a:r>
              <a:rPr lang="sv-SE" dirty="0"/>
              <a:t>Osäkert hur mycket centralbankerna kommer att höja räntan, när första sänkningarna kommer, och hur redan genomförd penningpolitik påverkar realekonomin framöver.</a:t>
            </a:r>
          </a:p>
          <a:p>
            <a:endParaRPr lang="sv-SE" dirty="0"/>
          </a:p>
          <a:p>
            <a:r>
              <a:rPr lang="sv-SE" dirty="0"/>
              <a:t>Hur ser hushållen på sitt sparande? 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Risk för ännu mer protektionism och geopolitiska spänningar i omvärlden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3996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klocka, Väggklocka&#10;&#10;Automatiskt genererad beskrivning">
            <a:extLst>
              <a:ext uri="{FF2B5EF4-FFF2-40B4-BE49-F238E27FC236}">
                <a16:creationId xmlns:a16="http://schemas.microsoft.com/office/drawing/2014/main" id="{C5D48ECF-E023-06A4-E80E-B5FA44837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0" y="0"/>
            <a:ext cx="3175000" cy="6858000"/>
          </a:xfrm>
          <a:prstGeom prst="rect">
            <a:avLst/>
          </a:prstGeom>
        </p:spPr>
      </p:pic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DD632FAD-617D-99DD-26C5-B47C6395B9D4}"/>
              </a:ext>
            </a:extLst>
          </p:cNvPr>
          <p:cNvSpPr txBox="1">
            <a:spLocks/>
          </p:cNvSpPr>
          <p:nvPr/>
        </p:nvSpPr>
        <p:spPr>
          <a:xfrm>
            <a:off x="335360" y="1319217"/>
            <a:ext cx="8640960" cy="4774083"/>
          </a:xfrm>
          <a:prstGeom prst="rect">
            <a:avLst/>
          </a:prstGeom>
        </p:spPr>
        <p:txBody>
          <a:bodyPr/>
          <a:lstStyle>
            <a:lvl1pPr marL="18098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8703FE09-8076-DA9C-07AF-83F8A5C2F33A}"/>
              </a:ext>
            </a:extLst>
          </p:cNvPr>
          <p:cNvSpPr txBox="1">
            <a:spLocks/>
          </p:cNvSpPr>
          <p:nvPr/>
        </p:nvSpPr>
        <p:spPr>
          <a:xfrm>
            <a:off x="219178" y="5725503"/>
            <a:ext cx="846911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baseline="30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endParaRPr lang="en-GB" sz="1200" baseline="30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GB" sz="1200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sz="1200" dirty="0">
                <a:solidFill>
                  <a:srgbClr val="000000"/>
                </a:solidFill>
              </a:rPr>
              <a:t>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arbetskraften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GB" sz="1200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Konjunkturlöner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GB" sz="1200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Vid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årets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slut. </a:t>
            </a:r>
            <a:r>
              <a:rPr lang="en-GB" sz="1200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4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potentiell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BNP. </a:t>
            </a:r>
            <a:r>
              <a:rPr lang="en-GB" sz="1200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5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BNP.</a:t>
            </a:r>
          </a:p>
          <a:p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Anm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Genomsnitt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för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åren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1994-2021.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76087C29-FE87-045C-148D-ABD5DBECE2AF}"/>
              </a:ext>
            </a:extLst>
          </p:cNvPr>
          <p:cNvSpPr txBox="1">
            <a:spLocks/>
          </p:cNvSpPr>
          <p:nvPr/>
        </p:nvSpPr>
        <p:spPr>
          <a:xfrm>
            <a:off x="336061" y="274639"/>
            <a:ext cx="8658000" cy="504000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Prognosen i sammandrag</a:t>
            </a:r>
            <a:endParaRPr lang="sv-SE" i="1" dirty="0">
              <a:solidFill>
                <a:srgbClr val="FF0000"/>
              </a:solidFill>
            </a:endParaRPr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19CD45C2-CD14-1CBE-CD97-45C15F576BD3}"/>
              </a:ext>
            </a:extLst>
          </p:cNvPr>
          <p:cNvSpPr txBox="1">
            <a:spLocks/>
          </p:cNvSpPr>
          <p:nvPr/>
        </p:nvSpPr>
        <p:spPr>
          <a:xfrm>
            <a:off x="336060" y="1049917"/>
            <a:ext cx="8658000" cy="504000"/>
          </a:xfrm>
          <a:prstGeom prst="rect">
            <a:avLst/>
          </a:prstGeom>
        </p:spPr>
        <p:txBody>
          <a:bodyPr/>
          <a:lstStyle>
            <a:lvl1pPr marL="18098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400" dirty="0"/>
              <a:t>Årlig procentuell förändring respektive procent </a:t>
            </a:r>
            <a:r>
              <a:rPr lang="sv-SE" sz="1400" i="1" dirty="0"/>
              <a:t>(KL mars)</a:t>
            </a:r>
          </a:p>
        </p:txBody>
      </p:sp>
      <p:graphicFrame>
        <p:nvGraphicFramePr>
          <p:cNvPr id="7" name="Platshållare för innehåll 17">
            <a:extLst>
              <a:ext uri="{FF2B5EF4-FFF2-40B4-BE49-F238E27FC236}">
                <a16:creationId xmlns:a16="http://schemas.microsoft.com/office/drawing/2014/main" id="{4A20A7B1-7191-F0F8-F141-33DDA6A4D0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6051"/>
              </p:ext>
            </p:extLst>
          </p:nvPr>
        </p:nvGraphicFramePr>
        <p:xfrm>
          <a:off x="336061" y="1484784"/>
          <a:ext cx="7992187" cy="3969441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192880">
                  <a:extLst>
                    <a:ext uri="{9D8B030D-6E8A-4147-A177-3AD203B41FA5}">
                      <a16:colId xmlns:a16="http://schemas.microsoft.com/office/drawing/2014/main" val="2233437750"/>
                    </a:ext>
                  </a:extLst>
                </a:gridCol>
                <a:gridCol w="1529131">
                  <a:extLst>
                    <a:ext uri="{9D8B030D-6E8A-4147-A177-3AD203B41FA5}">
                      <a16:colId xmlns:a16="http://schemas.microsoft.com/office/drawing/2014/main" val="2972175636"/>
                    </a:ext>
                  </a:extLst>
                </a:gridCol>
                <a:gridCol w="1423392">
                  <a:extLst>
                    <a:ext uri="{9D8B030D-6E8A-4147-A177-3AD203B41FA5}">
                      <a16:colId xmlns:a16="http://schemas.microsoft.com/office/drawing/2014/main" val="656065257"/>
                    </a:ext>
                  </a:extLst>
                </a:gridCol>
                <a:gridCol w="1423392">
                  <a:extLst>
                    <a:ext uri="{9D8B030D-6E8A-4147-A177-3AD203B41FA5}">
                      <a16:colId xmlns:a16="http://schemas.microsoft.com/office/drawing/2014/main" val="3510259328"/>
                    </a:ext>
                  </a:extLst>
                </a:gridCol>
                <a:gridCol w="1423392">
                  <a:extLst>
                    <a:ext uri="{9D8B030D-6E8A-4147-A177-3AD203B41FA5}">
                      <a16:colId xmlns:a16="http://schemas.microsoft.com/office/drawing/2014/main" val="1784951239"/>
                    </a:ext>
                  </a:extLst>
                </a:gridCol>
              </a:tblGrid>
              <a:tr h="441049">
                <a:tc>
                  <a:txBody>
                    <a:bodyPr/>
                    <a:lstStyle/>
                    <a:p>
                      <a:endParaRPr lang="sv-SE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chemeClr val="tx1"/>
                          </a:solidFill>
                        </a:rPr>
                        <a:t>Genomsnitt</a:t>
                      </a:r>
                      <a:endParaRPr lang="sv-SE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sv-SE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sv-SE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sv-SE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553593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r>
                        <a:rPr lang="sv-SE" sz="1400" b="0" dirty="0"/>
                        <a:t>Världens BNP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3,5</a:t>
                      </a:r>
                      <a:endParaRPr lang="sv-SE" sz="1400" b="0" i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3,4 </a:t>
                      </a:r>
                      <a:r>
                        <a:rPr lang="sv-SE" sz="1400" b="0" i="1" dirty="0"/>
                        <a:t>(3,2)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2,8 </a:t>
                      </a:r>
                      <a:r>
                        <a:rPr lang="sv-SE" sz="1400" b="0" i="1" dirty="0"/>
                        <a:t>(2,6)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/>
                        <a:t>2,8 </a:t>
                      </a:r>
                      <a:r>
                        <a:rPr lang="sv-SE" sz="1400" b="0" i="1" dirty="0"/>
                        <a:t>(2,9)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518477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r>
                        <a:rPr lang="sv-SE" sz="1400" b="0" dirty="0"/>
                        <a:t>BNP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2,5</a:t>
                      </a:r>
                      <a:endParaRPr lang="sv-SE" sz="1400" b="0" i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2,8 </a:t>
                      </a:r>
                      <a:r>
                        <a:rPr lang="sv-SE" sz="1400" b="0" i="1" dirty="0"/>
                        <a:t>(2,6)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-0,4 </a:t>
                      </a:r>
                      <a:r>
                        <a:rPr lang="sv-SE" sz="1400" b="0" i="1" dirty="0"/>
                        <a:t>(-0,6)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/>
                        <a:t>1,4 </a:t>
                      </a:r>
                      <a:r>
                        <a:rPr lang="sv-SE" sz="1400" b="0" i="1" dirty="0"/>
                        <a:t>(1,3)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949879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dirty="0"/>
                        <a:t>Arbetslöshet</a:t>
                      </a:r>
                      <a:r>
                        <a:rPr lang="sv-SE" sz="1400" b="0" baseline="30000" dirty="0"/>
                        <a:t>1</a:t>
                      </a:r>
                      <a:endParaRPr lang="sv-SE" sz="14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8,1</a:t>
                      </a:r>
                      <a:endParaRPr lang="sv-SE" sz="1400" b="0" i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7,5 </a:t>
                      </a:r>
                      <a:r>
                        <a:rPr lang="sv-SE" sz="1400" b="0" i="1" dirty="0"/>
                        <a:t>(7,5)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7,5 </a:t>
                      </a:r>
                      <a:r>
                        <a:rPr lang="sv-SE" sz="1400" b="0" i="1" dirty="0"/>
                        <a:t>(7,9)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/>
                        <a:t>8,1 </a:t>
                      </a:r>
                      <a:r>
                        <a:rPr lang="sv-SE" sz="1400" b="0" i="1" dirty="0"/>
                        <a:t>(8,2)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380629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r>
                        <a:rPr lang="sv-SE" sz="1400" b="0" dirty="0"/>
                        <a:t>KPIF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1,6</a:t>
                      </a:r>
                      <a:endParaRPr lang="sv-SE" sz="1400" b="0" i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7,7 </a:t>
                      </a:r>
                      <a:r>
                        <a:rPr lang="sv-SE" sz="1400" b="0" i="1" dirty="0"/>
                        <a:t>(7,7)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6,1 </a:t>
                      </a:r>
                      <a:r>
                        <a:rPr lang="sv-SE" sz="1400" b="0" i="1" dirty="0"/>
                        <a:t>(6,1)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/>
                        <a:t>1,8 </a:t>
                      </a:r>
                      <a:r>
                        <a:rPr lang="sv-SE" sz="1400" b="0" i="1" dirty="0"/>
                        <a:t>(1,7)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81464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r>
                        <a:rPr lang="sv-SE" sz="1400" b="0" dirty="0"/>
                        <a:t>Timlön</a:t>
                      </a:r>
                      <a:r>
                        <a:rPr lang="sv-SE" sz="1400" b="0" baseline="30000" dirty="0"/>
                        <a:t>2</a:t>
                      </a:r>
                      <a:endParaRPr lang="sv-SE" sz="14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3,2</a:t>
                      </a:r>
                      <a:endParaRPr lang="sv-SE" sz="1400" b="0" i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/>
                        <a:t>2,7</a:t>
                      </a:r>
                      <a:r>
                        <a:rPr lang="sv-SE" sz="1400" b="0" i="1" dirty="0"/>
                        <a:t> (2,7)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/>
                        <a:t>3,9</a:t>
                      </a:r>
                      <a:r>
                        <a:rPr lang="sv-SE" sz="1400" b="0" i="1" dirty="0"/>
                        <a:t> (3,6)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/>
                        <a:t>3,9 </a:t>
                      </a:r>
                      <a:r>
                        <a:rPr lang="sv-SE" sz="1400" b="0" i="1" dirty="0"/>
                        <a:t>(3,4)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92710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dirty="0"/>
                        <a:t>Styrränta</a:t>
                      </a:r>
                      <a:r>
                        <a:rPr lang="sv-SE" sz="1400" b="0" baseline="300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2,4</a:t>
                      </a:r>
                      <a:endParaRPr lang="sv-SE" sz="1400" b="0" i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2,5 </a:t>
                      </a:r>
                      <a:r>
                        <a:rPr lang="sv-SE" sz="1400" b="0" i="1" dirty="0"/>
                        <a:t>(2,5)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3,75 </a:t>
                      </a:r>
                      <a:r>
                        <a:rPr lang="sv-SE" sz="1400" b="0" i="1" dirty="0"/>
                        <a:t>(3,75)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/>
                        <a:t>2,25 </a:t>
                      </a:r>
                      <a:r>
                        <a:rPr lang="sv-SE" sz="1400" b="0" i="1" dirty="0"/>
                        <a:t>(1,75)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392790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dirty="0"/>
                        <a:t>Strukturellt sparande</a:t>
                      </a:r>
                      <a:r>
                        <a:rPr lang="sv-SE" sz="1400" b="0" baseline="30000" dirty="0"/>
                        <a:t>4</a:t>
                      </a:r>
                      <a:endParaRPr lang="sv-SE" sz="14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sv-SE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chemeClr val="tx1"/>
                          </a:solidFill>
                        </a:rPr>
                        <a:t>0,0 </a:t>
                      </a:r>
                      <a:r>
                        <a:rPr lang="sv-SE" sz="1400" b="0" i="1" dirty="0">
                          <a:solidFill>
                            <a:schemeClr val="tx1"/>
                          </a:solidFill>
                        </a:rPr>
                        <a:t>(0,0)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chemeClr val="tx1"/>
                          </a:solidFill>
                        </a:rPr>
                        <a:t>1,1 </a:t>
                      </a:r>
                      <a:r>
                        <a:rPr lang="sv-SE" sz="1400" b="0" i="1" dirty="0">
                          <a:solidFill>
                            <a:schemeClr val="tx1"/>
                          </a:solidFill>
                        </a:rPr>
                        <a:t>(1,2)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>
                          <a:solidFill>
                            <a:schemeClr val="tx1"/>
                          </a:solidFill>
                        </a:rPr>
                        <a:t>0,1 </a:t>
                      </a:r>
                      <a:r>
                        <a:rPr lang="sv-SE" sz="1400" b="0" i="1" dirty="0">
                          <a:solidFill>
                            <a:schemeClr val="tx1"/>
                          </a:solidFill>
                        </a:rPr>
                        <a:t>(0,4)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591848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dirty="0"/>
                        <a:t>Finansiellt sparande</a:t>
                      </a:r>
                      <a:r>
                        <a:rPr lang="sv-SE" sz="1400" b="0" baseline="300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chemeClr val="tx1"/>
                          </a:solidFill>
                        </a:rPr>
                        <a:t>-0,8</a:t>
                      </a:r>
                      <a:endParaRPr lang="sv-SE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chemeClr val="tx1"/>
                          </a:solidFill>
                        </a:rPr>
                        <a:t>0,3 </a:t>
                      </a:r>
                      <a:r>
                        <a:rPr lang="sv-SE" sz="1400" b="0" i="1" dirty="0">
                          <a:solidFill>
                            <a:schemeClr val="tx1"/>
                          </a:solidFill>
                        </a:rPr>
                        <a:t>(0,6)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chemeClr val="tx1"/>
                          </a:solidFill>
                        </a:rPr>
                        <a:t>0,0 </a:t>
                      </a:r>
                      <a:r>
                        <a:rPr lang="sv-SE" sz="1400" b="0" i="1" dirty="0">
                          <a:solidFill>
                            <a:schemeClr val="tx1"/>
                          </a:solidFill>
                        </a:rPr>
                        <a:t>(-0,1)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>
                          <a:solidFill>
                            <a:schemeClr val="tx1"/>
                          </a:solidFill>
                        </a:rPr>
                        <a:t>-0,8 </a:t>
                      </a:r>
                      <a:r>
                        <a:rPr lang="sv-SE" sz="1400" b="0" i="1" dirty="0">
                          <a:solidFill>
                            <a:schemeClr val="tx1"/>
                          </a:solidFill>
                        </a:rPr>
                        <a:t>(-1,0)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803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48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8E0E19-5983-CA48-2D15-16A178D6F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0" y="274639"/>
            <a:ext cx="10224435" cy="504000"/>
          </a:xfrm>
        </p:spPr>
        <p:txBody>
          <a:bodyPr/>
          <a:lstStyle/>
          <a:p>
            <a:r>
              <a:rPr lang="sv-SE" dirty="0"/>
              <a:t>Inflationen i euroområdet har fallit främst tack vare låga energipriser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1992F24-9447-4AF8-DB88-DD23FC867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06127E6-79BB-C77E-56BD-1DDD6DFFE4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Bidrag till inflationen i euroområdet. Årlig procentuell förändring av HIKP respektive bidrag i procentenheter,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45FFA53-367B-C4D0-D62A-2413759980B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ECB och </a:t>
            </a:r>
            <a:r>
              <a:rPr lang="sv-SE" dirty="0" err="1"/>
              <a:t>Macrobond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4662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EF6B660-2C69-EA3B-E3A4-546D3C7D29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368" y="292501"/>
            <a:ext cx="10650509" cy="504000"/>
          </a:xfrm>
        </p:spPr>
        <p:txBody>
          <a:bodyPr/>
          <a:lstStyle/>
          <a:p>
            <a:r>
              <a:rPr lang="sv-SE" dirty="0"/>
              <a:t>Inflationen är på väg ner i omvärlden</a:t>
            </a:r>
          </a:p>
        </p:txBody>
      </p:sp>
      <p:sp>
        <p:nvSpPr>
          <p:cNvPr id="31" name="Platshållare för text 6">
            <a:extLst>
              <a:ext uri="{FF2B5EF4-FFF2-40B4-BE49-F238E27FC236}">
                <a16:creationId xmlns:a16="http://schemas.microsoft.com/office/drawing/2014/main" id="{4AD9B4FD-2CFF-5283-169C-CD5A6F82203A}"/>
              </a:ext>
            </a:extLst>
          </p:cNvPr>
          <p:cNvSpPr txBox="1">
            <a:spLocks/>
          </p:cNvSpPr>
          <p:nvPr/>
        </p:nvSpPr>
        <p:spPr>
          <a:xfrm>
            <a:off x="400693" y="1048529"/>
            <a:ext cx="538200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Konsumentpriser i valda länder och regioner</a:t>
            </a:r>
            <a:endParaRPr lang="sv-SE" dirty="0">
              <a:solidFill>
                <a:srgbClr val="FF0000"/>
              </a:solidFill>
            </a:endParaRPr>
          </a:p>
          <a:p>
            <a:r>
              <a:rPr lang="sv-SE" dirty="0"/>
              <a:t>Årlig procentuell förändring, månadsvärden</a:t>
            </a:r>
          </a:p>
        </p:txBody>
      </p:sp>
      <p:sp>
        <p:nvSpPr>
          <p:cNvPr id="32" name="Platshållare för text 7">
            <a:extLst>
              <a:ext uri="{FF2B5EF4-FFF2-40B4-BE49-F238E27FC236}">
                <a16:creationId xmlns:a16="http://schemas.microsoft.com/office/drawing/2014/main" id="{2ED33A95-904E-4618-108C-AA5A6C3D2443}"/>
              </a:ext>
            </a:extLst>
          </p:cNvPr>
          <p:cNvSpPr txBox="1">
            <a:spLocks/>
          </p:cNvSpPr>
          <p:nvPr/>
        </p:nvSpPr>
        <p:spPr>
          <a:xfrm>
            <a:off x="407368" y="308089"/>
            <a:ext cx="5382000" cy="50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3" name="Platshållare för text 8">
            <a:extLst>
              <a:ext uri="{FF2B5EF4-FFF2-40B4-BE49-F238E27FC236}">
                <a16:creationId xmlns:a16="http://schemas.microsoft.com/office/drawing/2014/main" id="{5C4736F5-5F77-44FA-7C9A-3559F1C84F50}"/>
              </a:ext>
            </a:extLst>
          </p:cNvPr>
          <p:cNvSpPr txBox="1">
            <a:spLocks/>
          </p:cNvSpPr>
          <p:nvPr/>
        </p:nvSpPr>
        <p:spPr>
          <a:xfrm>
            <a:off x="400693" y="6175657"/>
            <a:ext cx="5382000" cy="59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Källor: Eurostat, Bureau </a:t>
            </a:r>
            <a:r>
              <a:rPr lang="sv-SE" dirty="0" err="1"/>
              <a:t>of</a:t>
            </a:r>
            <a:r>
              <a:rPr lang="sv-SE" dirty="0"/>
              <a:t> Labor </a:t>
            </a:r>
            <a:r>
              <a:rPr lang="sv-SE" dirty="0" err="1"/>
              <a:t>Statistics</a:t>
            </a:r>
            <a:r>
              <a:rPr lang="sv-SE" dirty="0"/>
              <a:t>, OECD, Riksbanken och Konjunkturinstitutet.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8A55F61-4DFA-E78F-8EFD-1D54F1DFB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99" y="1700808"/>
            <a:ext cx="5400000" cy="3799499"/>
          </a:xfrm>
        </p:spPr>
      </p:pic>
    </p:spTree>
    <p:extLst>
      <p:ext uri="{BB962C8B-B14F-4D97-AF65-F5344CB8AC3E}">
        <p14:creationId xmlns:p14="http://schemas.microsoft.com/office/powerpoint/2010/main" val="3057262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6D77897-7E6F-5074-FE57-833D5CD442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0038" y="1109134"/>
            <a:ext cx="5382000" cy="504056"/>
          </a:xfrm>
        </p:spPr>
        <p:txBody>
          <a:bodyPr/>
          <a:lstStyle/>
          <a:p>
            <a:r>
              <a:rPr lang="sv-SE" dirty="0"/>
              <a:t>Styrräntor </a:t>
            </a:r>
            <a:endParaRPr lang="sv-SE" dirty="0">
              <a:solidFill>
                <a:srgbClr val="FF0000"/>
              </a:solidFill>
            </a:endParaRPr>
          </a:p>
          <a:p>
            <a:r>
              <a:rPr lang="sv-SE" dirty="0"/>
              <a:t>Procent, månads- respektive dagsvärden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EF6B660-2C69-EA3B-E3A4-546D3C7D29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368" y="292501"/>
            <a:ext cx="10650509" cy="504000"/>
          </a:xfrm>
        </p:spPr>
        <p:txBody>
          <a:bodyPr/>
          <a:lstStyle/>
          <a:p>
            <a:r>
              <a:rPr lang="sv-SE" dirty="0"/>
              <a:t>Inflationen är på väg ner i omvärlden och styrräntorna är på eller nära sin topp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EAE1502-3C84-89AD-E21C-C451CAF09E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20038" y="6175657"/>
            <a:ext cx="5382000" cy="594296"/>
          </a:xfrm>
        </p:spPr>
        <p:txBody>
          <a:bodyPr/>
          <a:lstStyle/>
          <a:p>
            <a:r>
              <a:rPr lang="en-US"/>
              <a:t>Källor: Bank of England, Bank of Japan, ECB, Federal Reserve, Norges Bank, Macrobond och Konjunkturinstitutet.</a:t>
            </a:r>
            <a:endParaRPr lang="sv-SE"/>
          </a:p>
        </p:txBody>
      </p:sp>
      <p:sp>
        <p:nvSpPr>
          <p:cNvPr id="31" name="Platshållare för text 6">
            <a:extLst>
              <a:ext uri="{FF2B5EF4-FFF2-40B4-BE49-F238E27FC236}">
                <a16:creationId xmlns:a16="http://schemas.microsoft.com/office/drawing/2014/main" id="{4AD9B4FD-2CFF-5283-169C-CD5A6F82203A}"/>
              </a:ext>
            </a:extLst>
          </p:cNvPr>
          <p:cNvSpPr txBox="1">
            <a:spLocks/>
          </p:cNvSpPr>
          <p:nvPr/>
        </p:nvSpPr>
        <p:spPr>
          <a:xfrm>
            <a:off x="400693" y="1048529"/>
            <a:ext cx="538200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Konsumentpriser i valda länder och regioner</a:t>
            </a:r>
            <a:endParaRPr lang="sv-SE" dirty="0">
              <a:solidFill>
                <a:srgbClr val="FF0000"/>
              </a:solidFill>
            </a:endParaRPr>
          </a:p>
          <a:p>
            <a:r>
              <a:rPr lang="sv-SE" dirty="0"/>
              <a:t>Årlig procentuell förändring, månadsvärden</a:t>
            </a:r>
          </a:p>
        </p:txBody>
      </p:sp>
      <p:sp>
        <p:nvSpPr>
          <p:cNvPr id="32" name="Platshållare för text 7">
            <a:extLst>
              <a:ext uri="{FF2B5EF4-FFF2-40B4-BE49-F238E27FC236}">
                <a16:creationId xmlns:a16="http://schemas.microsoft.com/office/drawing/2014/main" id="{2ED33A95-904E-4618-108C-AA5A6C3D2443}"/>
              </a:ext>
            </a:extLst>
          </p:cNvPr>
          <p:cNvSpPr txBox="1">
            <a:spLocks/>
          </p:cNvSpPr>
          <p:nvPr/>
        </p:nvSpPr>
        <p:spPr>
          <a:xfrm>
            <a:off x="407368" y="308089"/>
            <a:ext cx="5382000" cy="50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3" name="Platshållare för text 8">
            <a:extLst>
              <a:ext uri="{FF2B5EF4-FFF2-40B4-BE49-F238E27FC236}">
                <a16:creationId xmlns:a16="http://schemas.microsoft.com/office/drawing/2014/main" id="{5C4736F5-5F77-44FA-7C9A-3559F1C84F50}"/>
              </a:ext>
            </a:extLst>
          </p:cNvPr>
          <p:cNvSpPr txBox="1">
            <a:spLocks/>
          </p:cNvSpPr>
          <p:nvPr/>
        </p:nvSpPr>
        <p:spPr>
          <a:xfrm>
            <a:off x="400693" y="6175657"/>
            <a:ext cx="5382000" cy="59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Källor: Eurostat, Bureau of Labor Statistics, OECD, Riksbanken och Konjunkturinstitutet.</a:t>
            </a:r>
          </a:p>
        </p:txBody>
      </p:sp>
      <p:pic>
        <p:nvPicPr>
          <p:cNvPr id="5" name="Platshållare för innehåll 12">
            <a:extLst>
              <a:ext uri="{FF2B5EF4-FFF2-40B4-BE49-F238E27FC236}">
                <a16:creationId xmlns:a16="http://schemas.microsoft.com/office/drawing/2014/main" id="{C22D4271-7E98-A127-0E6F-1CFEF4B328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999" y="1700808"/>
            <a:ext cx="5400000" cy="3799499"/>
          </a:xfrm>
          <a:prstGeom prst="rect">
            <a:avLst/>
          </a:prstGeom>
        </p:spPr>
      </p:pic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8A55F61-4DFA-E78F-8EFD-1D54F1DFB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99" y="1700808"/>
            <a:ext cx="5400000" cy="3799499"/>
          </a:xfrm>
        </p:spPr>
      </p:pic>
    </p:spTree>
    <p:extLst>
      <p:ext uri="{BB962C8B-B14F-4D97-AF65-F5344CB8AC3E}">
        <p14:creationId xmlns:p14="http://schemas.microsoft.com/office/powerpoint/2010/main" val="3830828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C45757-E7CD-8EAD-463F-E5D2DCEB4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Arbetslösheten är på rekordlåga nivåer i euroområdet och USA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2ECFB62-B0AD-58DD-D314-24BC20AB58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C614EE6-4352-2704-540D-218B1019EE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Arbetslöshet. Procent av arbetskraften,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63E3313-02DC-625B-63E6-59FCD8F2B5E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Eurostat och Bureau of Labor Statistics.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4606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9FD9B77-BBB3-2E1C-725D-0323B39FC5C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91" y="1484784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BBF7CAC-2B12-CCB3-4C49-A76B2142BB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368" y="969422"/>
            <a:ext cx="5688632" cy="504056"/>
          </a:xfrm>
        </p:spPr>
        <p:txBody>
          <a:bodyPr/>
          <a:lstStyle/>
          <a:p>
            <a:r>
              <a:rPr lang="sv-SE" dirty="0"/>
              <a:t>Sammanvägt inköpschefsindex i valda länder och regioner</a:t>
            </a:r>
          </a:p>
          <a:p>
            <a:r>
              <a:rPr lang="sv-SE" dirty="0"/>
              <a:t>Index, månadsvärden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36223FB-C597-A0CB-36FB-E64492E468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808" y="354356"/>
            <a:ext cx="6768311" cy="504000"/>
          </a:xfrm>
        </p:spPr>
        <p:txBody>
          <a:bodyPr/>
          <a:lstStyle/>
          <a:p>
            <a:r>
              <a:rPr lang="sv-SE" sz="18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Positivare stämningsläge i den globala ekonomin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F8689E3-B918-B70A-5284-E4A772A6DD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7368" y="6093296"/>
            <a:ext cx="5382000" cy="594296"/>
          </a:xfrm>
        </p:spPr>
        <p:txBody>
          <a:bodyPr/>
          <a:lstStyle/>
          <a:p>
            <a:r>
              <a:rPr lang="sv-SE"/>
              <a:t>Källa: S&amp;P Global, J.P. Morgan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4116907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9FD9B77-BBB3-2E1C-725D-0323B39FC5C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91" y="1470224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BBF7CAC-2B12-CCB3-4C49-A76B2142BB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368" y="969422"/>
            <a:ext cx="5688632" cy="504056"/>
          </a:xfrm>
        </p:spPr>
        <p:txBody>
          <a:bodyPr/>
          <a:lstStyle/>
          <a:p>
            <a:r>
              <a:rPr lang="sv-SE" dirty="0"/>
              <a:t>Sammanvägt inköpschefsindex i valda länder och regioner</a:t>
            </a:r>
          </a:p>
          <a:p>
            <a:r>
              <a:rPr lang="sv-SE" dirty="0"/>
              <a:t>Index, månadsvärden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36223FB-C597-A0CB-36FB-E64492E468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808" y="354356"/>
            <a:ext cx="8280480" cy="504000"/>
          </a:xfrm>
        </p:spPr>
        <p:txBody>
          <a:bodyPr/>
          <a:lstStyle/>
          <a:p>
            <a:r>
              <a:rPr lang="sv-SE" dirty="0">
                <a:solidFill>
                  <a:srgbClr val="000000"/>
                </a:solidFill>
                <a:latin typeface="Verdana" panose="020B0604030504040204" pitchFamily="34" charset="0"/>
              </a:rPr>
              <a:t>P</a:t>
            </a:r>
            <a:r>
              <a:rPr lang="sv-SE" sz="18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ositivare stämningsläge i den globala ekonomin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F8689E3-B918-B70A-5284-E4A772A6DD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7368" y="6093296"/>
            <a:ext cx="5382000" cy="594296"/>
          </a:xfrm>
        </p:spPr>
        <p:txBody>
          <a:bodyPr/>
          <a:lstStyle/>
          <a:p>
            <a:r>
              <a:rPr lang="sv-SE"/>
              <a:t>Källa: S&amp;P Global, J.P. Morgan och Macrobond.</a:t>
            </a:r>
          </a:p>
        </p:txBody>
      </p:sp>
      <p:pic>
        <p:nvPicPr>
          <p:cNvPr id="19" name="Platshållare för innehåll 10">
            <a:extLst>
              <a:ext uri="{FF2B5EF4-FFF2-40B4-BE49-F238E27FC236}">
                <a16:creationId xmlns:a16="http://schemas.microsoft.com/office/drawing/2014/main" id="{A877344F-9004-D583-A7C9-85805CA48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92" y="1528296"/>
            <a:ext cx="5400000" cy="3798534"/>
          </a:xfrm>
        </p:spPr>
      </p:pic>
      <p:sp>
        <p:nvSpPr>
          <p:cNvPr id="20" name="Platshållare för text 3">
            <a:extLst>
              <a:ext uri="{FF2B5EF4-FFF2-40B4-BE49-F238E27FC236}">
                <a16:creationId xmlns:a16="http://schemas.microsoft.com/office/drawing/2014/main" id="{F74EBB4A-19DD-D06E-FCB7-714150BCFC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3023" y="982633"/>
            <a:ext cx="5382000" cy="504056"/>
          </a:xfrm>
        </p:spPr>
        <p:txBody>
          <a:bodyPr/>
          <a:lstStyle/>
          <a:p>
            <a:r>
              <a:rPr lang="sv-SE" dirty="0"/>
              <a:t>Globalt inköpschefsindex.</a:t>
            </a:r>
          </a:p>
          <a:p>
            <a:r>
              <a:rPr lang="sv-SE" dirty="0"/>
              <a:t>Index, månadsvärden</a:t>
            </a:r>
          </a:p>
        </p:txBody>
      </p:sp>
      <p:sp>
        <p:nvSpPr>
          <p:cNvPr id="21" name="Underrubrik 4">
            <a:extLst>
              <a:ext uri="{FF2B5EF4-FFF2-40B4-BE49-F238E27FC236}">
                <a16:creationId xmlns:a16="http://schemas.microsoft.com/office/drawing/2014/main" id="{FF89E73E-A097-690F-E79C-BA8CBCE8E2B6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5796453" y="6152469"/>
            <a:ext cx="5382000" cy="594000"/>
          </a:xfrm>
        </p:spPr>
        <p:txBody>
          <a:bodyPr/>
          <a:lstStyle/>
          <a:p>
            <a:r>
              <a:rPr lang="sv-SE"/>
              <a:t>Källa: S&amp;P Global.</a:t>
            </a:r>
          </a:p>
        </p:txBody>
      </p:sp>
    </p:spTree>
    <p:extLst>
      <p:ext uri="{BB962C8B-B14F-4D97-AF65-F5344CB8AC3E}">
        <p14:creationId xmlns:p14="http://schemas.microsoft.com/office/powerpoint/2010/main" val="3598488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9A78E6-AA25-C3AA-173F-F811BC132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Svenska exportmarknaden växer långsamt</a:t>
            </a:r>
            <a:endParaRPr lang="sv-SE" dirty="0">
              <a:solidFill>
                <a:srgbClr val="FF0000"/>
              </a:solidFill>
            </a:endParaRPr>
          </a:p>
        </p:txBody>
      </p:sp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C5C643E6-A349-1CBC-61E6-0F70A3E9A7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975791"/>
              </p:ext>
            </p:extLst>
          </p:nvPr>
        </p:nvGraphicFramePr>
        <p:xfrm>
          <a:off x="336551" y="1637665"/>
          <a:ext cx="7415634" cy="36177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527602">
                  <a:extLst>
                    <a:ext uri="{9D8B030D-6E8A-4147-A177-3AD203B41FA5}">
                      <a16:colId xmlns:a16="http://schemas.microsoft.com/office/drawing/2014/main" val="4016474015"/>
                    </a:ext>
                  </a:extLst>
                </a:gridCol>
                <a:gridCol w="1222008">
                  <a:extLst>
                    <a:ext uri="{9D8B030D-6E8A-4147-A177-3AD203B41FA5}">
                      <a16:colId xmlns:a16="http://schemas.microsoft.com/office/drawing/2014/main" val="738671499"/>
                    </a:ext>
                  </a:extLst>
                </a:gridCol>
                <a:gridCol w="1222008">
                  <a:extLst>
                    <a:ext uri="{9D8B030D-6E8A-4147-A177-3AD203B41FA5}">
                      <a16:colId xmlns:a16="http://schemas.microsoft.com/office/drawing/2014/main" val="3611374885"/>
                    </a:ext>
                  </a:extLst>
                </a:gridCol>
                <a:gridCol w="1222008">
                  <a:extLst>
                    <a:ext uri="{9D8B030D-6E8A-4147-A177-3AD203B41FA5}">
                      <a16:colId xmlns:a16="http://schemas.microsoft.com/office/drawing/2014/main" val="1523506433"/>
                    </a:ext>
                  </a:extLst>
                </a:gridCol>
                <a:gridCol w="1222008">
                  <a:extLst>
                    <a:ext uri="{9D8B030D-6E8A-4147-A177-3AD203B41FA5}">
                      <a16:colId xmlns:a16="http://schemas.microsoft.com/office/drawing/2014/main" val="3739631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chemeClr val="tx1"/>
                          </a:solidFill>
                        </a:rPr>
                        <a:t>Genomsnitt</a:t>
                      </a:r>
                    </a:p>
                    <a:p>
                      <a:pPr algn="ctr"/>
                      <a:r>
                        <a:rPr lang="sv-SE" sz="1400" b="0" i="0" dirty="0">
                          <a:solidFill>
                            <a:schemeClr val="tx1"/>
                          </a:solidFill>
                        </a:rPr>
                        <a:t>1994-2021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chemeClr val="tx1"/>
                          </a:solidFill>
                        </a:rPr>
                        <a:t>2024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862081"/>
                  </a:ext>
                </a:extLst>
              </a:tr>
              <a:tr h="442800">
                <a:tc>
                  <a:txBody>
                    <a:bodyPr/>
                    <a:lstStyle/>
                    <a:p>
                      <a:r>
                        <a:rPr lang="sv-SE" sz="1400" dirty="0"/>
                        <a:t>Världens BNP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 dirty="0">
                          <a:solidFill>
                            <a:schemeClr val="dk1"/>
                          </a:solidFill>
                        </a:rPr>
                        <a:t>3,5</a:t>
                      </a:r>
                      <a:endParaRPr lang="sv-SE" sz="14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3,4</a:t>
                      </a:r>
                      <a:endParaRPr lang="sv-SE" sz="1400" b="0" i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2,8</a:t>
                      </a:r>
                      <a:endParaRPr lang="sv-SE" sz="1400" b="0" i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2,8</a:t>
                      </a:r>
                      <a:endParaRPr lang="sv-SE" sz="1400" b="0" i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48496"/>
                  </a:ext>
                </a:extLst>
              </a:tr>
              <a:tr h="442800">
                <a:tc>
                  <a:txBody>
                    <a:bodyPr/>
                    <a:lstStyle/>
                    <a:p>
                      <a:r>
                        <a:rPr lang="sv-SE" sz="1400" dirty="0"/>
                        <a:t>BNP i USA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 dirty="0">
                          <a:solidFill>
                            <a:schemeClr val="dk1"/>
                          </a:solidFill>
                        </a:rPr>
                        <a:t>2,4</a:t>
                      </a:r>
                      <a:endParaRPr lang="sv-SE" sz="14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2,1</a:t>
                      </a:r>
                      <a:endParaRPr lang="sv-SE" sz="1400" b="0" i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1,4</a:t>
                      </a:r>
                      <a:endParaRPr lang="sv-SE" sz="1400" b="0" i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0,7</a:t>
                      </a:r>
                      <a:endParaRPr lang="sv-SE" sz="1400" b="0" i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662115"/>
                  </a:ext>
                </a:extLst>
              </a:tr>
              <a:tr h="442800">
                <a:tc>
                  <a:txBody>
                    <a:bodyPr/>
                    <a:lstStyle/>
                    <a:p>
                      <a:r>
                        <a:rPr lang="sv-S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BNP i euroområdet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3,5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858841"/>
                  </a:ext>
                </a:extLst>
              </a:tr>
              <a:tr h="442800">
                <a:tc>
                  <a:txBody>
                    <a:bodyPr/>
                    <a:lstStyle/>
                    <a:p>
                      <a:r>
                        <a:rPr lang="sv-SE" sz="1400" dirty="0"/>
                        <a:t>Svensk exportmarknad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/>
                      <a:r>
                        <a:rPr lang="sv-SE" sz="1400" b="0" kern="1200" dirty="0">
                          <a:solidFill>
                            <a:schemeClr val="dk1"/>
                          </a:solidFill>
                        </a:rPr>
                        <a:t>5,4</a:t>
                      </a:r>
                      <a:endParaRPr lang="sv-SE" sz="14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7,7</a:t>
                      </a:r>
                      <a:endParaRPr lang="sv-SE" sz="1400" b="0" i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/>
                        <a:t>1,0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/>
                        <a:t>3,0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639556"/>
                  </a:ext>
                </a:extLst>
              </a:tr>
              <a:tr h="442800"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r>
                        <a:rPr lang="sv-S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KPI i USA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987008"/>
                  </a:ext>
                </a:extLst>
              </a:tr>
              <a:tr h="442800">
                <a:tc>
                  <a:txBody>
                    <a:bodyPr/>
                    <a:lstStyle/>
                    <a:p>
                      <a:r>
                        <a:rPr lang="sv-SE" sz="1400" dirty="0"/>
                        <a:t>HIKP i euroområdet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 dirty="0">
                          <a:solidFill>
                            <a:schemeClr val="dk1"/>
                          </a:solidFill>
                        </a:rPr>
                        <a:t>1,7</a:t>
                      </a:r>
                      <a:endParaRPr lang="sv-SE" sz="14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kern="1200" dirty="0">
                          <a:solidFill>
                            <a:schemeClr val="dk1"/>
                          </a:solidFill>
                        </a:rPr>
                        <a:t>8,4</a:t>
                      </a:r>
                      <a:endParaRPr lang="sv-SE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kern="1200" dirty="0">
                          <a:solidFill>
                            <a:schemeClr val="dk1"/>
                          </a:solidFill>
                        </a:rPr>
                        <a:t>5,4</a:t>
                      </a:r>
                      <a:endParaRPr lang="sv-SE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kern="1200" dirty="0">
                          <a:solidFill>
                            <a:schemeClr val="dk1"/>
                          </a:solidFill>
                        </a:rPr>
                        <a:t>2,5</a:t>
                      </a:r>
                      <a:endParaRPr lang="sv-SE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332322"/>
                  </a:ext>
                </a:extLst>
              </a:tr>
              <a:tr h="442800">
                <a:tc>
                  <a:txBody>
                    <a:bodyPr/>
                    <a:lstStyle/>
                    <a:p>
                      <a:r>
                        <a:rPr lang="sv-SE" sz="1400" dirty="0"/>
                        <a:t>HIKP i Sverige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 dirty="0">
                          <a:solidFill>
                            <a:schemeClr val="dk1"/>
                          </a:solidFill>
                        </a:rPr>
                        <a:t>1,6</a:t>
                      </a:r>
                      <a:endParaRPr lang="sv-SE" sz="14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kern="1200" dirty="0">
                          <a:solidFill>
                            <a:schemeClr val="dk1"/>
                          </a:solidFill>
                        </a:rPr>
                        <a:t>8,1</a:t>
                      </a:r>
                      <a:endParaRPr lang="sv-SE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kern="1200" dirty="0">
                          <a:solidFill>
                            <a:schemeClr val="dk1"/>
                          </a:solidFill>
                        </a:rPr>
                        <a:t>6,1</a:t>
                      </a:r>
                      <a:endParaRPr lang="sv-SE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kern="1200" dirty="0">
                          <a:solidFill>
                            <a:schemeClr val="dk1"/>
                          </a:solidFill>
                        </a:rPr>
                        <a:t>1,9</a:t>
                      </a:r>
                      <a:endParaRPr lang="sv-SE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313022"/>
                  </a:ext>
                </a:extLst>
              </a:tr>
            </a:tbl>
          </a:graphicData>
        </a:graphic>
      </p:graphicFrame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314EFE6-922C-AA63-8DD8-B714DB618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Årlig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85105FA-F14D-C423-1350-A5634926A38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8018337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Stor.potx" id="{AA5E01B9-B8F9-42DA-8D47-093FDC3F7C23}" vid="{A5B83F2E-1719-450E-8CC0-489ACDD2DBB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ExternaPresentationerStor</Template>
  <TotalTime>1010</TotalTime>
  <Words>1127</Words>
  <Application>Microsoft Office PowerPoint</Application>
  <PresentationFormat>Bredbild</PresentationFormat>
  <Paragraphs>253</Paragraphs>
  <Slides>28</Slides>
  <Notes>28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28</vt:i4>
      </vt:variant>
    </vt:vector>
  </HeadingPairs>
  <TitlesOfParts>
    <vt:vector size="32" baseType="lpstr">
      <vt:lpstr>Arial</vt:lpstr>
      <vt:lpstr>Calibri</vt:lpstr>
      <vt:lpstr>Verdana</vt:lpstr>
      <vt:lpstr>ExternaPresentationer2</vt:lpstr>
      <vt:lpstr>PowerPoint-presentation</vt:lpstr>
      <vt:lpstr>Arbetsmarknaden trotsar lågkonjunkturen</vt:lpstr>
      <vt:lpstr>Inflationen i euroområdet har fallit främst tack vare låga energipriser</vt:lpstr>
      <vt:lpstr>PowerPoint-presentation</vt:lpstr>
      <vt:lpstr>PowerPoint-presentation</vt:lpstr>
      <vt:lpstr>Arbetslösheten är på rekordlåga nivåer i euroområdet och USA</vt:lpstr>
      <vt:lpstr>PowerPoint-presentation</vt:lpstr>
      <vt:lpstr>PowerPoint-presentation</vt:lpstr>
      <vt:lpstr>Svenska exportmarknaden växer långsamt</vt:lpstr>
      <vt:lpstr>Svensk tillväxt har bromsat in sedan början av 2022</vt:lpstr>
      <vt:lpstr>Bostadsinvesteringarna faller snabbt</vt:lpstr>
      <vt:lpstr>Bostadsinvesteringarna faller snabbt och hushållens konsumtion växer långsamt</vt:lpstr>
      <vt:lpstr>Finanspolitiken stöttar hushållen</vt:lpstr>
      <vt:lpstr>BNP minskar under 2023 och Sverige befinner sig i en lågkonjunktur</vt:lpstr>
      <vt:lpstr>Svensk ekonomi har återhämtat sig snabbt efter pandemin</vt:lpstr>
      <vt:lpstr>Svensk ekonomi har återhämtat sig snabbt efter pandemin</vt:lpstr>
      <vt:lpstr>Företagen ser lite ljusare på framtiden</vt:lpstr>
      <vt:lpstr>Företagen ser lite ljusare på framtiden och ser ut att vilja öka sin personalstyrka </vt:lpstr>
      <vt:lpstr>Sysselsättningen växer</vt:lpstr>
      <vt:lpstr>Sysselsättningen växer och arbetslösheten sjunker</vt:lpstr>
      <vt:lpstr>Arbetslösheten stiger i mindre omfattning än vid tidigare lågkonjunkturer</vt:lpstr>
      <vt:lpstr>Två år med fallande reallön även om löneökningarna blir högre än tidigare år</vt:lpstr>
      <vt:lpstr>PowerPoint-presentation</vt:lpstr>
      <vt:lpstr>PowerPoint-presentation</vt:lpstr>
      <vt:lpstr>Inflationen i linje med Riksbankens mål från juli-augusti 2023</vt:lpstr>
      <vt:lpstr>Inflationen i linje med Riksbankens mål från juli-augusti 2023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Ylva Hedén Westerdahl</dc:creator>
  <cp:lastModifiedBy>Rosmarie Andersson</cp:lastModifiedBy>
  <cp:revision>14</cp:revision>
  <cp:lastPrinted>2023-06-20T11:14:39Z</cp:lastPrinted>
  <dcterms:created xsi:type="dcterms:W3CDTF">2023-06-19T06:23:25Z</dcterms:created>
  <dcterms:modified xsi:type="dcterms:W3CDTF">2023-06-20T14:41:00Z</dcterms:modified>
</cp:coreProperties>
</file>