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651" r:id="rId2"/>
    <p:sldId id="652" r:id="rId3"/>
    <p:sldId id="649" r:id="rId4"/>
    <p:sldId id="650" r:id="rId5"/>
    <p:sldId id="643" r:id="rId6"/>
    <p:sldId id="635" r:id="rId7"/>
    <p:sldId id="636" r:id="rId8"/>
    <p:sldId id="629" r:id="rId9"/>
    <p:sldId id="630" r:id="rId10"/>
    <p:sldId id="627" r:id="rId11"/>
    <p:sldId id="653" r:id="rId12"/>
    <p:sldId id="628" r:id="rId13"/>
    <p:sldId id="646" r:id="rId14"/>
  </p:sldIdLst>
  <p:sldSz cx="12192000" cy="6858000"/>
  <p:notesSz cx="6858000" cy="9144000"/>
  <p:defaultTextStyle>
    <a:defPPr>
      <a:defRPr lang="sv-SE"/>
    </a:defPPr>
    <a:lvl1pPr marL="0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8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6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5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92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40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88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36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84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" userDrawn="1">
          <p15:clr>
            <a:srgbClr val="A4A3A4"/>
          </p15:clr>
        </p15:guide>
        <p15:guide id="2" orient="horz" pos="781" userDrawn="1">
          <p15:clr>
            <a:srgbClr val="A4A3A4"/>
          </p15:clr>
        </p15:guide>
        <p15:guide id="3" orient="horz" pos="835" userDrawn="1">
          <p15:clr>
            <a:srgbClr val="A4A3A4"/>
          </p15:clr>
        </p15:guide>
        <p15:guide id="4" orient="horz" pos="3843" userDrawn="1">
          <p15:clr>
            <a:srgbClr val="A4A3A4"/>
          </p15:clr>
        </p15:guide>
        <p15:guide id="5" pos="212" userDrawn="1">
          <p15:clr>
            <a:srgbClr val="A4A3A4"/>
          </p15:clr>
        </p15:guide>
        <p15:guide id="6" pos="750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F2F2F2"/>
    <a:srgbClr val="D9D9D9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howGuides="1">
      <p:cViewPr varScale="1">
        <p:scale>
          <a:sx n="80" d="100"/>
          <a:sy n="80" d="100"/>
        </p:scale>
        <p:origin x="528" y="96"/>
      </p:cViewPr>
      <p:guideLst>
        <p:guide orient="horz" pos="164"/>
        <p:guide orient="horz" pos="781"/>
        <p:guide orient="horz" pos="835"/>
        <p:guide orient="horz" pos="3843"/>
        <p:guide pos="212"/>
        <p:guide pos="750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CCD29-7DC1-40C9-B62D-90B786E53688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B3146B-41F7-4F63-A6FA-DBE5AE299C1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6931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8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6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45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92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40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88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36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84" algn="l" defTabSz="91429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36061" y="274639"/>
            <a:ext cx="8658000" cy="504000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36061" y="1418802"/>
            <a:ext cx="8658000" cy="46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336063" y="836777"/>
            <a:ext cx="8658000" cy="504000"/>
          </a:xfrm>
        </p:spPr>
        <p:txBody>
          <a:bodyPr anchor="b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9" name="Underrubrik 2"/>
          <p:cNvSpPr>
            <a:spLocks noGrp="1"/>
          </p:cNvSpPr>
          <p:nvPr>
            <p:ph type="subTitle" idx="14" hasCustomPrompt="1"/>
          </p:nvPr>
        </p:nvSpPr>
        <p:spPr>
          <a:xfrm>
            <a:off x="336063" y="6116644"/>
            <a:ext cx="8658000" cy="624731"/>
          </a:xfrm>
        </p:spPr>
        <p:txBody>
          <a:bodyPr>
            <a:noAutofit/>
          </a:bodyPr>
          <a:lstStyle>
            <a:lvl1pPr marL="0" indent="0" algn="l">
              <a:buNone/>
              <a:defRPr sz="1200" b="0" baseline="0">
                <a:solidFill>
                  <a:schemeClr val="tx1"/>
                </a:solidFill>
              </a:defRPr>
            </a:lvl1pPr>
            <a:lvl2pPr marL="457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Skriv anmärkning eller källa, etc.</a:t>
            </a:r>
          </a:p>
        </p:txBody>
      </p:sp>
    </p:spTree>
    <p:extLst>
      <p:ext uri="{BB962C8B-B14F-4D97-AF65-F5344CB8AC3E}">
        <p14:creationId xmlns:p14="http://schemas.microsoft.com/office/powerpoint/2010/main" val="2021529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336062" y="274640"/>
            <a:ext cx="5382000" cy="504000"/>
          </a:xfrm>
        </p:spPr>
        <p:txBody>
          <a:bodyPr>
            <a:noAutofit/>
          </a:bodyPr>
          <a:lstStyle>
            <a:lvl1pPr>
              <a:defRPr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35360" y="1413296"/>
            <a:ext cx="5382000" cy="46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336064" y="836712"/>
            <a:ext cx="5382000" cy="504056"/>
          </a:xfrm>
        </p:spPr>
        <p:txBody>
          <a:bodyPr anchor="b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9" name="Underrubrik 2"/>
          <p:cNvSpPr>
            <a:spLocks noGrp="1"/>
          </p:cNvSpPr>
          <p:nvPr>
            <p:ph type="subTitle" idx="14" hasCustomPrompt="1"/>
          </p:nvPr>
        </p:nvSpPr>
        <p:spPr>
          <a:xfrm>
            <a:off x="335360" y="6148173"/>
            <a:ext cx="5382000" cy="594000"/>
          </a:xfrm>
        </p:spPr>
        <p:txBody>
          <a:bodyPr>
            <a:noAutofit/>
          </a:bodyPr>
          <a:lstStyle>
            <a:lvl1pPr marL="0" indent="0" algn="l">
              <a:buNone/>
              <a:defRPr sz="1200" b="0" baseline="0">
                <a:solidFill>
                  <a:schemeClr val="tx1"/>
                </a:solidFill>
              </a:defRPr>
            </a:lvl1pPr>
            <a:lvl2pPr marL="457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Skriv anmärkning eller källa, etc.</a:t>
            </a:r>
          </a:p>
        </p:txBody>
      </p:sp>
      <p:sp>
        <p:nvSpPr>
          <p:cNvPr id="10" name="Platshållare för innehåll 2"/>
          <p:cNvSpPr>
            <a:spLocks noGrp="1"/>
          </p:cNvSpPr>
          <p:nvPr>
            <p:ph idx="15"/>
          </p:nvPr>
        </p:nvSpPr>
        <p:spPr>
          <a:xfrm>
            <a:off x="5879976" y="1413296"/>
            <a:ext cx="5382000" cy="468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2" name="Platshållare för text 7"/>
          <p:cNvSpPr>
            <a:spLocks noGrp="1"/>
          </p:cNvSpPr>
          <p:nvPr>
            <p:ph type="body" sz="quarter" idx="16" hasCustomPrompt="1"/>
          </p:nvPr>
        </p:nvSpPr>
        <p:spPr>
          <a:xfrm>
            <a:off x="5879976" y="836712"/>
            <a:ext cx="5382000" cy="504056"/>
          </a:xfrm>
        </p:spPr>
        <p:txBody>
          <a:bodyPr anchor="b"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14" name="Platshållare för text 7"/>
          <p:cNvSpPr>
            <a:spLocks noGrp="1"/>
          </p:cNvSpPr>
          <p:nvPr>
            <p:ph type="body" sz="quarter" idx="17" hasCustomPrompt="1"/>
          </p:nvPr>
        </p:nvSpPr>
        <p:spPr>
          <a:xfrm>
            <a:off x="5886651" y="279504"/>
            <a:ext cx="5382000" cy="504000"/>
          </a:xfr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8" hasCustomPrompt="1"/>
          </p:nvPr>
        </p:nvSpPr>
        <p:spPr>
          <a:xfrm>
            <a:off x="5879976" y="6147072"/>
            <a:ext cx="5382000" cy="594296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Skriv anmärkning eller källa, etc.</a:t>
            </a:r>
          </a:p>
        </p:txBody>
      </p:sp>
    </p:spTree>
    <p:extLst>
      <p:ext uri="{BB962C8B-B14F-4D97-AF65-F5344CB8AC3E}">
        <p14:creationId xmlns:p14="http://schemas.microsoft.com/office/powerpoint/2010/main" val="1633248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 utan und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/>
          <p:cNvSpPr>
            <a:spLocks noGrp="1"/>
          </p:cNvSpPr>
          <p:nvPr>
            <p:ph type="title" hasCustomPrompt="1"/>
          </p:nvPr>
        </p:nvSpPr>
        <p:spPr>
          <a:xfrm>
            <a:off x="336061" y="274640"/>
            <a:ext cx="8658000" cy="92211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7" name="Platshållare för innehåll 2"/>
          <p:cNvSpPr>
            <a:spLocks noGrp="1"/>
          </p:cNvSpPr>
          <p:nvPr>
            <p:ph idx="1"/>
          </p:nvPr>
        </p:nvSpPr>
        <p:spPr>
          <a:xfrm>
            <a:off x="335360" y="1319217"/>
            <a:ext cx="8658000" cy="47740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17906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6C8EF11-F98C-9303-A222-EEC53BD60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ABBD-061A-408A-96B4-9E88FB77E5E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356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2805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8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14368" y="6093304"/>
            <a:ext cx="658296" cy="66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336064" y="274639"/>
            <a:ext cx="8444302" cy="9330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77632" y="1319218"/>
            <a:ext cx="8002734" cy="5124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336063" y="6453189"/>
            <a:ext cx="1240052" cy="404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333333"/>
                </a:solidFill>
              </a:defRPr>
            </a:lvl1pPr>
          </a:lstStyle>
          <a:p>
            <a:fld id="{C3A2019E-6387-4EE7-9D57-BB56FA1D45AA}" type="datetimeFigureOut">
              <a:rPr lang="sv-SE" smtClean="0"/>
              <a:pPr/>
              <a:t>2026-08-10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576113" y="6453189"/>
            <a:ext cx="9615518" cy="404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rgbClr val="333333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1191633" y="6453189"/>
            <a:ext cx="728785" cy="404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333333"/>
                </a:solidFill>
              </a:defRPr>
            </a:lvl1pPr>
          </a:lstStyle>
          <a:p>
            <a:fld id="{2ED046C0-1CA2-4C04-85DE-8D258BC54A8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74593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49" r:id="rId5"/>
  </p:sldLayoutIdLst>
  <p:txStyles>
    <p:titleStyle>
      <a:lvl1pPr algn="l" defTabSz="914423" rtl="0" eaLnBrk="1" latinLnBrk="0" hangingPunct="1">
        <a:spcBef>
          <a:spcPct val="0"/>
        </a:spcBef>
        <a:buNone/>
        <a:defRPr sz="1800" b="1" kern="1200">
          <a:solidFill>
            <a:srgbClr val="4D4D4D"/>
          </a:solidFill>
          <a:latin typeface="+mj-lt"/>
          <a:ea typeface="+mj-ea"/>
          <a:cs typeface="+mj-cs"/>
        </a:defRPr>
      </a:lvl1pPr>
    </p:titleStyle>
    <p:bodyStyle>
      <a:lvl1pPr marL="180980" indent="-180980" algn="l" defTabSz="91442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rgbClr val="333333"/>
          </a:solidFill>
          <a:latin typeface="+mn-lt"/>
          <a:ea typeface="+mn-ea"/>
          <a:cs typeface="+mn-cs"/>
        </a:defRPr>
      </a:lvl1pPr>
      <a:lvl2pPr marL="361959" indent="-180980" algn="l" defTabSz="914423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rgbClr val="333333"/>
          </a:solidFill>
          <a:latin typeface="+mn-lt"/>
          <a:ea typeface="+mn-ea"/>
          <a:cs typeface="+mn-cs"/>
        </a:defRPr>
      </a:lvl2pPr>
      <a:lvl3pPr marL="535001" indent="-173042" algn="l" defTabSz="914423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rgbClr val="333333"/>
          </a:solidFill>
          <a:latin typeface="+mn-lt"/>
          <a:ea typeface="+mn-ea"/>
          <a:cs typeface="+mn-cs"/>
        </a:defRPr>
      </a:lvl3pPr>
      <a:lvl4pPr marL="715981" indent="-180980" algn="l" defTabSz="9144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rgbClr val="333333"/>
          </a:solidFill>
          <a:latin typeface="+mn-lt"/>
          <a:ea typeface="+mn-ea"/>
          <a:cs typeface="+mn-cs"/>
        </a:defRPr>
      </a:lvl4pPr>
      <a:lvl5pPr marL="896960" indent="-180980" algn="l" defTabSz="914423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rgbClr val="333333"/>
          </a:solidFill>
          <a:latin typeface="+mn-lt"/>
          <a:ea typeface="+mn-ea"/>
          <a:cs typeface="+mn-cs"/>
        </a:defRPr>
      </a:lvl5pPr>
      <a:lvl6pPr marL="2514663" indent="-228607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4" indent="-228607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6" indent="-228607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7" indent="-228607" algn="l" defTabSz="9144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7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text, handskrift, Teckensnitt, Grafik&#10;&#10;AI-genererat innehåll kan vara felaktigt.">
            <a:extLst>
              <a:ext uri="{FF2B5EF4-FFF2-40B4-BE49-F238E27FC236}">
                <a16:creationId xmlns:a16="http://schemas.microsoft.com/office/drawing/2014/main" id="{B234E092-0F00-4983-4D7D-F7BC3BB0F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3AD48081-CD90-5B44-4C2C-CA69CBC1217C}"/>
              </a:ext>
            </a:extLst>
          </p:cNvPr>
          <p:cNvSpPr txBox="1"/>
          <p:nvPr/>
        </p:nvSpPr>
        <p:spPr>
          <a:xfrm>
            <a:off x="503001" y="715220"/>
            <a:ext cx="8461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Diagrambilaga</a:t>
            </a:r>
            <a:br>
              <a:rPr lang="sv-SE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sv-SE" sz="2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Konjunkturuppdatering</a:t>
            </a:r>
            <a:endParaRPr lang="sv-SE" sz="2400" dirty="0">
              <a:solidFill>
                <a:schemeClr val="bg1"/>
              </a:solidFill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8323F79F-20AD-0BA6-9373-BD6B0EC65AE7}"/>
              </a:ext>
            </a:extLst>
          </p:cNvPr>
          <p:cNvSpPr txBox="1"/>
          <p:nvPr/>
        </p:nvSpPr>
        <p:spPr>
          <a:xfrm>
            <a:off x="503001" y="1536717"/>
            <a:ext cx="8461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Augusti 2026</a:t>
            </a:r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2" name="Platshållare för innehåll 5" descr="En bild som visar text, Teckensnitt, symbol, logotyp&#10;&#10;Automatiskt genererad beskrivning">
            <a:extLst>
              <a:ext uri="{FF2B5EF4-FFF2-40B4-BE49-F238E27FC236}">
                <a16:creationId xmlns:a16="http://schemas.microsoft.com/office/drawing/2014/main" id="{1EB02BCE-1BD4-078D-4353-BEBBD2A9C6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150" y="4885560"/>
            <a:ext cx="1479185" cy="156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361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AA57-9C3F-F83F-3DC6-F8C94C31D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C86F417-AAF0-57C7-A605-FE499E047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KPIF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695A0BB-5077-0182-3A7D-1E6C885069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Årlig procentuell förändring, kvartalsvärden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9A2D35E3-84C4-8DEF-6C26-E3B7BB253B67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sv-SE" dirty="0"/>
              <a:t>Källor: SCB och konjunkturinstitutet.</a:t>
            </a:r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207B249A-8F61-2002-F995-8589D1E6F1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800" y="1524000"/>
            <a:ext cx="8640000" cy="4468556"/>
          </a:xfrm>
        </p:spPr>
      </p:pic>
    </p:spTree>
    <p:extLst>
      <p:ext uri="{BB962C8B-B14F-4D97-AF65-F5344CB8AC3E}">
        <p14:creationId xmlns:p14="http://schemas.microsoft.com/office/powerpoint/2010/main" val="2238412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004D95-1C4A-A4AE-7E94-87EA6F17A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Styrränta</a:t>
            </a:r>
          </a:p>
        </p:txBody>
      </p:sp>
      <p:pic>
        <p:nvPicPr>
          <p:cNvPr id="7" name="Platshållare för innehåll 6">
            <a:extLst>
              <a:ext uri="{FF2B5EF4-FFF2-40B4-BE49-F238E27FC236}">
                <a16:creationId xmlns:a16="http://schemas.microsoft.com/office/drawing/2014/main" id="{8104FA31-AC89-5720-B054-30BF8BA309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800" y="1524000"/>
            <a:ext cx="8640000" cy="4468556"/>
          </a:xfrm>
        </p:spPr>
      </p:pic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F566A2A-5BF0-C584-10CB-BC8C838696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Procent, månadsvärden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9575A6F4-4654-AB0D-3D3B-81B6E90ADF43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sv-SE" dirty="0"/>
              <a:t>Källor: Källor: Nasdaq OMX, </a:t>
            </a:r>
            <a:r>
              <a:rPr lang="sv-SE" dirty="0" err="1"/>
              <a:t>Macrobond</a:t>
            </a:r>
            <a:r>
              <a:rPr lang="sv-SE" dirty="0"/>
              <a:t> och Konjunkturinstitutet.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4811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225DD-88A5-1C27-C67F-05E65D0DDB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31E459-1708-362E-2D15-BC0F4FE9C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Arbetslöshet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347A6CC-8D94-8943-804A-6B5E8AE9BD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Procent av arbetskraften, säsongsrensade kvartalsvärden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4CC2C417-43BE-B3EB-B042-22CCB8955B1B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sv-SE" dirty="0"/>
              <a:t>Källor: SCB och Konjunkturinstitutet.</a:t>
            </a:r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20B35C0B-B66A-B705-4BB7-530C37112B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800" y="1524000"/>
            <a:ext cx="8640000" cy="4467645"/>
          </a:xfrm>
        </p:spPr>
      </p:pic>
    </p:spTree>
    <p:extLst>
      <p:ext uri="{BB962C8B-B14F-4D97-AF65-F5344CB8AC3E}">
        <p14:creationId xmlns:p14="http://schemas.microsoft.com/office/powerpoint/2010/main" val="1128467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F7A74-29A8-A8D5-A519-63FE09ACB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B523B7-AA46-1F09-03C5-DF581ABFF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Finansiellt sparande och strukturellt sparande i offentlig sektor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873FAAE-9B2D-8C70-BD99-2885FE2116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Procent av BNP respektive procent av potentiell BNP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A0576414-92BA-043D-7A7A-FCAE51DB8822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sv-SE" dirty="0"/>
              <a:t>Källor: SCB och Konjunkturinstitutet.</a:t>
            </a:r>
          </a:p>
        </p:txBody>
      </p:sp>
      <p:pic>
        <p:nvPicPr>
          <p:cNvPr id="11" name="Platshållare för innehåll 10">
            <a:extLst>
              <a:ext uri="{FF2B5EF4-FFF2-40B4-BE49-F238E27FC236}">
                <a16:creationId xmlns:a16="http://schemas.microsoft.com/office/drawing/2014/main" id="{2D073362-DFF7-F1E3-B238-5597CA90F8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800" y="1524000"/>
            <a:ext cx="8640000" cy="4467645"/>
          </a:xfrm>
        </p:spPr>
      </p:pic>
    </p:spTree>
    <p:extLst>
      <p:ext uri="{BB962C8B-B14F-4D97-AF65-F5344CB8AC3E}">
        <p14:creationId xmlns:p14="http://schemas.microsoft.com/office/powerpoint/2010/main" val="2565053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004EEB-AFCB-ED05-6EB6-DA5CC1D64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Spotpris och terminspriser på råolja (Brent)</a:t>
            </a:r>
          </a:p>
        </p:txBody>
      </p:sp>
      <p:pic>
        <p:nvPicPr>
          <p:cNvPr id="7" name="Platshållare för innehåll 6">
            <a:extLst>
              <a:ext uri="{FF2B5EF4-FFF2-40B4-BE49-F238E27FC236}">
                <a16:creationId xmlns:a16="http://schemas.microsoft.com/office/drawing/2014/main" id="{5DA5460D-9C32-9A79-4AAF-8DFC59B799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800" y="1524000"/>
            <a:ext cx="8640000" cy="4467645"/>
          </a:xfrm>
        </p:spPr>
      </p:pic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E7C1CE3-504D-49F6-EDB9-08EEBF99DC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Dollar per fat, månadsvärden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90408449-6684-7CF9-A8E9-B2BDE26D6B8C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sv-SE" dirty="0"/>
              <a:t>Källor: EIA och Intercontinental </a:t>
            </a:r>
            <a:r>
              <a:rPr lang="sv-SE" dirty="0" err="1"/>
              <a:t>exchange</a:t>
            </a:r>
            <a:r>
              <a:rPr lang="sv-S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6969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096247-99DF-77FE-CC3D-6BC9990D4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Sammanvägt inköpschefsindex i valda länder och regioner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B04531A-A5CB-FD15-F9E9-C6B64278AF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Index, månadsvärden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C6444624-D28B-3014-643A-165FAD017A49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sv-SE" dirty="0"/>
              <a:t>Källor: S&amp;P Global, J.P. Morgan, Swedbank/SILF och </a:t>
            </a:r>
            <a:r>
              <a:rPr lang="sv-SE" dirty="0" err="1"/>
              <a:t>Macrobond</a:t>
            </a:r>
            <a:r>
              <a:rPr lang="sv-SE" dirty="0"/>
              <a:t>.</a:t>
            </a:r>
          </a:p>
        </p:txBody>
      </p:sp>
      <p:pic>
        <p:nvPicPr>
          <p:cNvPr id="9" name="Platshållare för innehåll 8">
            <a:extLst>
              <a:ext uri="{FF2B5EF4-FFF2-40B4-BE49-F238E27FC236}">
                <a16:creationId xmlns:a16="http://schemas.microsoft.com/office/drawing/2014/main" id="{B67CABCB-855C-A3EA-9F6B-A384FBD021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800" y="1524000"/>
            <a:ext cx="8640000" cy="4468556"/>
          </a:xfrm>
        </p:spPr>
      </p:pic>
    </p:spTree>
    <p:extLst>
      <p:ext uri="{BB962C8B-B14F-4D97-AF65-F5344CB8AC3E}">
        <p14:creationId xmlns:p14="http://schemas.microsoft.com/office/powerpoint/2010/main" val="1994418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242305-89DC-52E6-A884-1537E234D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Konsumentpriser i valda länder och regioner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714B13B-67E3-0882-3C21-7B62C9ECFF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Årlig procentuell förändring, månadsvärden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4E111CFE-F6C4-7FE5-8280-51B128BB79A9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sv-SE" dirty="0"/>
              <a:t>Anm. KPI för USA, HIKP för euroområdet och KPIF för Sverige.</a:t>
            </a:r>
          </a:p>
          <a:p>
            <a:r>
              <a:rPr lang="sv-SE" dirty="0"/>
              <a:t>Källor: Eurostat, Bureau </a:t>
            </a:r>
            <a:r>
              <a:rPr lang="sv-SE" dirty="0" err="1"/>
              <a:t>of</a:t>
            </a:r>
            <a:r>
              <a:rPr lang="sv-SE" dirty="0"/>
              <a:t> Labor </a:t>
            </a:r>
            <a:r>
              <a:rPr lang="sv-SE" dirty="0" err="1"/>
              <a:t>Statistics</a:t>
            </a:r>
            <a:r>
              <a:rPr lang="sv-SE" dirty="0"/>
              <a:t>, SCB, </a:t>
            </a:r>
            <a:r>
              <a:rPr lang="sv-SE" dirty="0" err="1"/>
              <a:t>Macrobond</a:t>
            </a:r>
            <a:r>
              <a:rPr lang="sv-SE" dirty="0"/>
              <a:t> och Konjunkturinstitutet.</a:t>
            </a:r>
          </a:p>
        </p:txBody>
      </p:sp>
      <p:pic>
        <p:nvPicPr>
          <p:cNvPr id="9" name="Platshållare för innehåll 8">
            <a:extLst>
              <a:ext uri="{FF2B5EF4-FFF2-40B4-BE49-F238E27FC236}">
                <a16:creationId xmlns:a16="http://schemas.microsoft.com/office/drawing/2014/main" id="{96E3D21C-05EC-F670-A3F2-0D08C21324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800" y="1524000"/>
            <a:ext cx="8640000" cy="4468556"/>
          </a:xfrm>
        </p:spPr>
      </p:pic>
    </p:spTree>
    <p:extLst>
      <p:ext uri="{BB962C8B-B14F-4D97-AF65-F5344CB8AC3E}">
        <p14:creationId xmlns:p14="http://schemas.microsoft.com/office/powerpoint/2010/main" val="1512107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6A787-ED8E-A34B-26F5-A2EBD96CD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11A9C2-825C-A595-3270-56B0E1BA8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Styrräntor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FD3D00C-1A4E-127F-9DB1-A711147042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Procent, månads- respektive dagsvärden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487BB377-9DAA-1F98-C3ED-819027419676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sv-SE" dirty="0"/>
              <a:t>Anm. Euroområdet avser månadsgenomsnitt för </a:t>
            </a:r>
            <a:r>
              <a:rPr lang="sv-SE" dirty="0" err="1"/>
              <a:t>Estr</a:t>
            </a:r>
            <a:r>
              <a:rPr lang="sv-SE" dirty="0"/>
              <a:t>.</a:t>
            </a:r>
          </a:p>
          <a:p>
            <a:r>
              <a:rPr lang="sv-SE" dirty="0"/>
              <a:t>Källor: ECB, Federal </a:t>
            </a:r>
            <a:r>
              <a:rPr lang="sv-SE" dirty="0" err="1"/>
              <a:t>Reserve</a:t>
            </a:r>
            <a:r>
              <a:rPr lang="sv-SE" dirty="0"/>
              <a:t>, Riksbanken, </a:t>
            </a:r>
            <a:r>
              <a:rPr lang="sv-SE" dirty="0" err="1"/>
              <a:t>Macrobond</a:t>
            </a:r>
            <a:r>
              <a:rPr lang="sv-SE" dirty="0"/>
              <a:t> och Konjunkturinstitutet.</a:t>
            </a:r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FFCEA25D-4EAA-76FC-78B0-9D4D8E3EA1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800" y="1524000"/>
            <a:ext cx="8640000" cy="4467645"/>
          </a:xfrm>
        </p:spPr>
      </p:pic>
    </p:spTree>
    <p:extLst>
      <p:ext uri="{BB962C8B-B14F-4D97-AF65-F5344CB8AC3E}">
        <p14:creationId xmlns:p14="http://schemas.microsoft.com/office/powerpoint/2010/main" val="1307251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A0567-F78C-9D68-0E0E-79EC10CFC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697843-64C6-F7DB-F7DF-D942C18EF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Barometerindikatorn och BNP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E4B364B-8F30-D82A-ABE6-10E9AA511C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Index medelvärde=100, månadsvärden respektive procentuell förändring, säsongsrensade kvartalsvärden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86D15674-6F7D-8F93-1CAE-5DBCE6DF6129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sv-SE" dirty="0"/>
              <a:t>Källor: SCB och Konjunkturinstitutet.</a:t>
            </a:r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D2F4C11E-8B01-EDE4-3CEC-FE1ED5C09D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800" y="1524000"/>
            <a:ext cx="8640000" cy="4468556"/>
          </a:xfrm>
        </p:spPr>
      </p:pic>
    </p:spTree>
    <p:extLst>
      <p:ext uri="{BB962C8B-B14F-4D97-AF65-F5344CB8AC3E}">
        <p14:creationId xmlns:p14="http://schemas.microsoft.com/office/powerpoint/2010/main" val="92293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425F1-0A2F-52A0-583B-1FB5FEBD3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D9B43B-0611-8630-E4ED-641E2938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Hushållens konfidensindikator och hushållens konsumtion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2069903-F25B-E86B-6C61-43F006F8D4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Index medelvärde=100, månadsvärden respektive procentuell förändring, säsongsrensade kvartalsvärden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E9699B71-B62D-C841-DBD6-31E387F1F368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sv-SE" dirty="0"/>
              <a:t>Källor: SCB och Konjunkturinstitutet.</a:t>
            </a:r>
          </a:p>
        </p:txBody>
      </p:sp>
      <p:pic>
        <p:nvPicPr>
          <p:cNvPr id="8" name="Platshållare för innehåll 7">
            <a:extLst>
              <a:ext uri="{FF2B5EF4-FFF2-40B4-BE49-F238E27FC236}">
                <a16:creationId xmlns:a16="http://schemas.microsoft.com/office/drawing/2014/main" id="{97C7E9AF-0AB4-AF94-589F-41F108E5D9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799" y="1524000"/>
            <a:ext cx="8640000" cy="4680912"/>
          </a:xfrm>
        </p:spPr>
      </p:pic>
    </p:spTree>
    <p:extLst>
      <p:ext uri="{BB962C8B-B14F-4D97-AF65-F5344CB8AC3E}">
        <p14:creationId xmlns:p14="http://schemas.microsoft.com/office/powerpoint/2010/main" val="2128992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E1D01-1C22-963C-2D0E-B6F62859B8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AEEC8E-092C-0401-CCBB-BEA440AC0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Konfidensindikatorer i olika branscher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81070A9-6843-A1E7-5677-E491FD610F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Index medelvärde=100, säsongsrensade månadsvärden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04063F11-638B-41DE-2170-CA35D5AC256E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sv-SE" dirty="0"/>
              <a:t>Källa: Konjunkturinstitutet.</a:t>
            </a:r>
          </a:p>
        </p:txBody>
      </p:sp>
      <p:pic>
        <p:nvPicPr>
          <p:cNvPr id="9" name="Platshållare för innehåll 8">
            <a:extLst>
              <a:ext uri="{FF2B5EF4-FFF2-40B4-BE49-F238E27FC236}">
                <a16:creationId xmlns:a16="http://schemas.microsoft.com/office/drawing/2014/main" id="{5DC38136-5BF9-D4B0-FB50-DA22E9A9A7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800" y="1524000"/>
            <a:ext cx="8640000" cy="4467645"/>
          </a:xfrm>
        </p:spPr>
      </p:pic>
    </p:spTree>
    <p:extLst>
      <p:ext uri="{BB962C8B-B14F-4D97-AF65-F5344CB8AC3E}">
        <p14:creationId xmlns:p14="http://schemas.microsoft.com/office/powerpoint/2010/main" val="1266868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63F14-2676-E7E5-3546-EB02F3767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2CAFED-92FF-ADAD-E417-3FB837FAC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Anställningsplaner i olika branscher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8D4A29A-48AB-63B3-B50B-5676F25BA0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Nettotal, säsongsrensade månadsvärden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B97E58E5-8D0A-8379-1F5A-1667D43C09F7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sv-SE" dirty="0"/>
              <a:t>Källa: Konjunkturinstitutet.</a:t>
            </a:r>
          </a:p>
        </p:txBody>
      </p:sp>
      <p:pic>
        <p:nvPicPr>
          <p:cNvPr id="7" name="Platshållare för innehåll 6">
            <a:extLst>
              <a:ext uri="{FF2B5EF4-FFF2-40B4-BE49-F238E27FC236}">
                <a16:creationId xmlns:a16="http://schemas.microsoft.com/office/drawing/2014/main" id="{EB77C70A-A34C-3436-D77E-E746519D68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800" y="1524000"/>
            <a:ext cx="8640000" cy="4467645"/>
          </a:xfrm>
        </p:spPr>
      </p:pic>
    </p:spTree>
    <p:extLst>
      <p:ext uri="{BB962C8B-B14F-4D97-AF65-F5344CB8AC3E}">
        <p14:creationId xmlns:p14="http://schemas.microsoft.com/office/powerpoint/2010/main" val="457869944"/>
      </p:ext>
    </p:extLst>
  </p:cSld>
  <p:clrMapOvr>
    <a:masterClrMapping/>
  </p:clrMapOvr>
</p:sld>
</file>

<file path=ppt/theme/theme1.xml><?xml version="1.0" encoding="utf-8"?>
<a:theme xmlns:a="http://schemas.openxmlformats.org/drawingml/2006/main" name="ExternaPresentationer2">
  <a:themeElements>
    <a:clrScheme name="Konjunkturinstitutet">
      <a:dk1>
        <a:sysClr val="windowText" lastClr="000000"/>
      </a:dk1>
      <a:lt1>
        <a:sysClr val="window" lastClr="FFFFFF"/>
      </a:lt1>
      <a:dk2>
        <a:srgbClr val="024930"/>
      </a:dk2>
      <a:lt2>
        <a:srgbClr val="FBF0C6"/>
      </a:lt2>
      <a:accent1>
        <a:srgbClr val="00709E"/>
      </a:accent1>
      <a:accent2>
        <a:srgbClr val="84216B"/>
      </a:accent2>
      <a:accent3>
        <a:srgbClr val="AF1E2D"/>
      </a:accent3>
      <a:accent4>
        <a:srgbClr val="024930"/>
      </a:accent4>
      <a:accent5>
        <a:srgbClr val="C6A00C"/>
      </a:accent5>
      <a:accent6>
        <a:srgbClr val="568E14"/>
      </a:accent6>
      <a:hlink>
        <a:srgbClr val="0000FF"/>
      </a:hlink>
      <a:folHlink>
        <a:srgbClr val="800080"/>
      </a:folHlink>
    </a:clrScheme>
    <a:fontScheme name="Konjunkturinstitute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xternaPresentationer1.potx" id="{E74F871E-6C01-440F-B95E-28135BD1664C}" vid="{D9C39154-4341-4D11-A7B2-E62F5983B8B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ExternaPresentationer1</Template>
  <TotalTime>97</TotalTime>
  <Words>254</Words>
  <Application>Microsoft Office PowerPoint</Application>
  <PresentationFormat>Bredbild</PresentationFormat>
  <Paragraphs>40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7" baseType="lpstr">
      <vt:lpstr>Arial</vt:lpstr>
      <vt:lpstr>Calibri</vt:lpstr>
      <vt:lpstr>Verdana</vt:lpstr>
      <vt:lpstr>ExternaPresentationer2</vt:lpstr>
      <vt:lpstr>PowerPoint-presentation</vt:lpstr>
      <vt:lpstr>Spotpris och terminspriser på råolja (Brent)</vt:lpstr>
      <vt:lpstr>Sammanvägt inköpschefsindex i valda länder och regioner</vt:lpstr>
      <vt:lpstr>Konsumentpriser i valda länder och regioner</vt:lpstr>
      <vt:lpstr>Styrräntor</vt:lpstr>
      <vt:lpstr>Barometerindikatorn och BNP</vt:lpstr>
      <vt:lpstr>Hushållens konfidensindikator och hushållens konsumtion</vt:lpstr>
      <vt:lpstr>Konfidensindikatorer i olika branscher</vt:lpstr>
      <vt:lpstr>Anställningsplaner i olika branscher</vt:lpstr>
      <vt:lpstr>KPIF</vt:lpstr>
      <vt:lpstr>Styrränta</vt:lpstr>
      <vt:lpstr>Arbetslöshet</vt:lpstr>
      <vt:lpstr>Finansiellt sparande och strukturellt sparande i offentlig sektor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Rosmarie Andersson</dc:creator>
  <cp:lastModifiedBy>Rosmarie Andersson</cp:lastModifiedBy>
  <cp:revision>10</cp:revision>
  <dcterms:created xsi:type="dcterms:W3CDTF">2025-08-04T07:45:58Z</dcterms:created>
  <dcterms:modified xsi:type="dcterms:W3CDTF">2026-08-10T12:25:35Z</dcterms:modified>
</cp:coreProperties>
</file>