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</p:sldIdLst>
  <p:sldSz cx="12192000" cy="6858000"/>
  <p:notesSz cx="6858000" cy="9144000"/>
  <p:defaultTextStyle>
    <a:defPPr>
      <a:defRPr lang="sv-SE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" userDrawn="1">
          <p15:clr>
            <a:srgbClr val="A4A3A4"/>
          </p15:clr>
        </p15:guide>
        <p15:guide id="2" orient="horz" pos="781" userDrawn="1">
          <p15:clr>
            <a:srgbClr val="A4A3A4"/>
          </p15:clr>
        </p15:guide>
        <p15:guide id="3" orient="horz" pos="835" userDrawn="1">
          <p15:clr>
            <a:srgbClr val="A4A3A4"/>
          </p15:clr>
        </p15:guide>
        <p15:guide id="4" orient="horz" pos="3843" userDrawn="1">
          <p15:clr>
            <a:srgbClr val="A4A3A4"/>
          </p15:clr>
        </p15:guide>
        <p15:guide id="5" pos="212" userDrawn="1">
          <p15:clr>
            <a:srgbClr val="A4A3A4"/>
          </p15:clr>
        </p15:guide>
        <p15:guide id="6" pos="75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F2F2F2"/>
    <a:srgbClr val="D9D9D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howGuides="1">
      <p:cViewPr varScale="1">
        <p:scale>
          <a:sx n="159" d="100"/>
          <a:sy n="159" d="100"/>
        </p:scale>
        <p:origin x="2514" y="138"/>
      </p:cViewPr>
      <p:guideLst>
        <p:guide orient="horz" pos="164"/>
        <p:guide orient="horz" pos="781"/>
        <p:guide orient="horz" pos="835"/>
        <p:guide orient="horz" pos="3843"/>
        <p:guide pos="212"/>
        <p:guide pos="750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CCD29-7DC1-40C9-B62D-90B786E53688}" type="datetimeFigureOut">
              <a:rPr lang="sv-SE" smtClean="0"/>
              <a:t>2024-10-22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3146B-41F7-4F63-A6FA-DBE5AE299C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6931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336062" y="6116644"/>
            <a:ext cx="8534400" cy="316931"/>
          </a:xfrm>
        </p:spPr>
        <p:txBody>
          <a:bodyPr/>
          <a:lstStyle>
            <a:lvl1pPr marL="0" indent="0" algn="l">
              <a:buNone/>
              <a:defRPr b="1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namn på ansvarig(a) föredragshållare</a:t>
            </a:r>
          </a:p>
        </p:txBody>
      </p:sp>
      <p:sp>
        <p:nvSpPr>
          <p:cNvPr id="29" name="Rubrik 1"/>
          <p:cNvSpPr>
            <a:spLocks noGrp="1"/>
          </p:cNvSpPr>
          <p:nvPr>
            <p:ph type="title" hasCustomPrompt="1"/>
          </p:nvPr>
        </p:nvSpPr>
        <p:spPr>
          <a:xfrm>
            <a:off x="336064" y="274640"/>
            <a:ext cx="8444302" cy="4180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30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765180"/>
            <a:ext cx="8444302" cy="3603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  <p:grpSp>
        <p:nvGrpSpPr>
          <p:cNvPr id="17" name="Grupp 16">
            <a:extLst>
              <a:ext uri="{FF2B5EF4-FFF2-40B4-BE49-F238E27FC236}">
                <a16:creationId xmlns:a16="http://schemas.microsoft.com/office/drawing/2014/main" id="{DAD420AE-45A9-4DAD-8CE6-21675703806F}"/>
              </a:ext>
            </a:extLst>
          </p:cNvPr>
          <p:cNvGrpSpPr/>
          <p:nvPr userDrawn="1"/>
        </p:nvGrpSpPr>
        <p:grpSpPr>
          <a:xfrm>
            <a:off x="10869123" y="417637"/>
            <a:ext cx="1036322" cy="6246124"/>
            <a:chOff x="10869123" y="417637"/>
            <a:chExt cx="1036322" cy="6246124"/>
          </a:xfrm>
        </p:grpSpPr>
        <p:pic>
          <p:nvPicPr>
            <p:cNvPr id="18" name="Bildobjekt 17">
              <a:extLst>
                <a:ext uri="{FF2B5EF4-FFF2-40B4-BE49-F238E27FC236}">
                  <a16:creationId xmlns:a16="http://schemas.microsoft.com/office/drawing/2014/main" id="{9239EC55-13C7-406C-8430-10D8A36149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1281734"/>
              <a:ext cx="491141" cy="687597"/>
            </a:xfrm>
            <a:prstGeom prst="rect">
              <a:avLst/>
            </a:prstGeom>
          </p:spPr>
        </p:pic>
        <p:pic>
          <p:nvPicPr>
            <p:cNvPr id="19" name="Bildobjekt 18">
              <a:extLst>
                <a:ext uri="{FF2B5EF4-FFF2-40B4-BE49-F238E27FC236}">
                  <a16:creationId xmlns:a16="http://schemas.microsoft.com/office/drawing/2014/main" id="{49B89E01-CE11-479D-9097-B0A2DE7A06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2145830"/>
              <a:ext cx="483017" cy="681055"/>
            </a:xfrm>
            <a:prstGeom prst="rect">
              <a:avLst/>
            </a:prstGeom>
          </p:spPr>
        </p:pic>
        <p:pic>
          <p:nvPicPr>
            <p:cNvPr id="20" name="Bildobjekt 19">
              <a:extLst>
                <a:ext uri="{FF2B5EF4-FFF2-40B4-BE49-F238E27FC236}">
                  <a16:creationId xmlns:a16="http://schemas.microsoft.com/office/drawing/2014/main" id="{00EA9306-B466-464E-A2A9-B5F85295A3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6145" y="4725144"/>
              <a:ext cx="480917" cy="678094"/>
            </a:xfrm>
            <a:prstGeom prst="rect">
              <a:avLst/>
            </a:prstGeom>
          </p:spPr>
        </p:pic>
        <p:pic>
          <p:nvPicPr>
            <p:cNvPr id="21" name="Bildobjekt 20">
              <a:extLst>
                <a:ext uri="{FF2B5EF4-FFF2-40B4-BE49-F238E27FC236}">
                  <a16:creationId xmlns:a16="http://schemas.microsoft.com/office/drawing/2014/main" id="{021CA271-5F34-475E-9023-5B4008B79C0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3009926"/>
              <a:ext cx="483017" cy="683470"/>
            </a:xfrm>
            <a:prstGeom prst="rect">
              <a:avLst/>
            </a:prstGeom>
          </p:spPr>
        </p:pic>
        <p:pic>
          <p:nvPicPr>
            <p:cNvPr id="22" name="Bildobjekt 21">
              <a:extLst>
                <a:ext uri="{FF2B5EF4-FFF2-40B4-BE49-F238E27FC236}">
                  <a16:creationId xmlns:a16="http://schemas.microsoft.com/office/drawing/2014/main" id="{CE02F084-547C-4EE8-8D65-7DA83F8102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417637"/>
              <a:ext cx="491141" cy="694764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B07E1A32-37EE-47F4-8942-5D09BE7666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9123" y="5569527"/>
              <a:ext cx="1036322" cy="1094234"/>
            </a:xfrm>
            <a:prstGeom prst="rect">
              <a:avLst/>
            </a:prstGeom>
          </p:spPr>
        </p:pic>
        <p:pic>
          <p:nvPicPr>
            <p:cNvPr id="24" name="Bildobjekt 23">
              <a:extLst>
                <a:ext uri="{FF2B5EF4-FFF2-40B4-BE49-F238E27FC236}">
                  <a16:creationId xmlns:a16="http://schemas.microsoft.com/office/drawing/2014/main" id="{DCF27615-62AB-4F8E-B8BB-BBAC821054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3861888"/>
              <a:ext cx="491167" cy="694764"/>
            </a:xfrm>
            <a:prstGeom prst="rect">
              <a:avLst/>
            </a:prstGeom>
          </p:spPr>
        </p:pic>
      </p:grpSp>
      <p:sp>
        <p:nvSpPr>
          <p:cNvPr id="25" name="Platshållare för text 7">
            <a:extLst>
              <a:ext uri="{FF2B5EF4-FFF2-40B4-BE49-F238E27FC236}">
                <a16:creationId xmlns:a16="http://schemas.microsoft.com/office/drawing/2014/main" id="{551A79A3-B732-4526-803B-A54A7EFD61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988" y="2132856"/>
            <a:ext cx="10457777" cy="144016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</p:spTree>
    <p:extLst>
      <p:ext uri="{BB962C8B-B14F-4D97-AF65-F5344CB8AC3E}">
        <p14:creationId xmlns:p14="http://schemas.microsoft.com/office/powerpoint/2010/main" val="325280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39"/>
            <a:ext cx="8658000" cy="50400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6061" y="1418802"/>
            <a:ext cx="8658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3" y="836777"/>
            <a:ext cx="8658000" cy="504000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6063" y="6116644"/>
            <a:ext cx="8658000" cy="624731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2021529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2" y="274640"/>
            <a:ext cx="5382000" cy="504000"/>
          </a:xfrm>
        </p:spPr>
        <p:txBody>
          <a:bodyPr>
            <a:noAutofit/>
          </a:bodyPr>
          <a:lstStyle>
            <a:lvl1pPr>
              <a:defRPr b="1">
                <a:latin typeface="+mj-lt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5360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5360" y="6012000"/>
            <a:ext cx="5382000" cy="720000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  <p:sp>
        <p:nvSpPr>
          <p:cNvPr id="10" name="Platshållare för innehåll 2"/>
          <p:cNvSpPr>
            <a:spLocks noGrp="1"/>
          </p:cNvSpPr>
          <p:nvPr>
            <p:ph idx="15"/>
          </p:nvPr>
        </p:nvSpPr>
        <p:spPr>
          <a:xfrm>
            <a:off x="5879976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text 7"/>
          <p:cNvSpPr>
            <a:spLocks noGrp="1"/>
          </p:cNvSpPr>
          <p:nvPr>
            <p:ph type="body" sz="quarter" idx="16" hasCustomPrompt="1"/>
          </p:nvPr>
        </p:nvSpPr>
        <p:spPr>
          <a:xfrm>
            <a:off x="5879976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14" name="Platshållare för text 7"/>
          <p:cNvSpPr>
            <a:spLocks noGrp="1"/>
          </p:cNvSpPr>
          <p:nvPr>
            <p:ph type="body" sz="quarter" idx="17" hasCustomPrompt="1"/>
          </p:nvPr>
        </p:nvSpPr>
        <p:spPr>
          <a:xfrm>
            <a:off x="5886651" y="279504"/>
            <a:ext cx="5382000" cy="504000"/>
          </a:xfrm>
        </p:spPr>
        <p:txBody>
          <a:bodyPr>
            <a:noAutofit/>
          </a:bodyPr>
          <a:lstStyle>
            <a:lvl1pPr marL="0" indent="0">
              <a:buNone/>
              <a:defRPr b="1">
                <a:solidFill>
                  <a:srgbClr val="4D4D4D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 hasCustomPrompt="1"/>
          </p:nvPr>
        </p:nvSpPr>
        <p:spPr>
          <a:xfrm>
            <a:off x="5904000" y="6012000"/>
            <a:ext cx="5382000" cy="72000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4D4D4D"/>
                </a:solidFill>
              </a:defRPr>
            </a:lvl1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1633248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a utan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40"/>
            <a:ext cx="8658000" cy="92211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335360" y="1319217"/>
            <a:ext cx="8658000" cy="47740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790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8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14368" y="6093304"/>
            <a:ext cx="658296" cy="663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36064" y="274639"/>
            <a:ext cx="8444302" cy="9330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77632" y="1319218"/>
            <a:ext cx="8002734" cy="51247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36063" y="6453189"/>
            <a:ext cx="1240052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333333"/>
                </a:solidFill>
              </a:defRPr>
            </a:lvl1pPr>
          </a:lstStyle>
          <a:p>
            <a:fld id="{C3A2019E-6387-4EE7-9D57-BB56FA1D45AA}" type="datetimeFigureOut">
              <a:rPr lang="sv-SE" smtClean="0"/>
              <a:pPr/>
              <a:t>2024-10-22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576113" y="6453189"/>
            <a:ext cx="9615518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333333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191633" y="6453189"/>
            <a:ext cx="728785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333333"/>
                </a:solidFill>
              </a:defRPr>
            </a:lvl1pPr>
          </a:lstStyle>
          <a:p>
            <a:fld id="{2ED046C0-1CA2-4C04-85DE-8D258BC54A8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459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</p:sldLayoutIdLst>
  <p:txStyles>
    <p:titleStyle>
      <a:lvl1pPr algn="l" defTabSz="914423" rtl="0" eaLnBrk="1" latinLnBrk="0" hangingPunct="1">
        <a:spcBef>
          <a:spcPct val="0"/>
        </a:spcBef>
        <a:buNone/>
        <a:defRPr sz="1800" b="1" kern="1200">
          <a:solidFill>
            <a:srgbClr val="4D4D4D"/>
          </a:solidFill>
          <a:latin typeface="+mj-lt"/>
          <a:ea typeface="+mj-ea"/>
          <a:cs typeface="+mj-cs"/>
        </a:defRPr>
      </a:lvl1pPr>
    </p:titleStyle>
    <p:bodyStyle>
      <a:lvl1pPr marL="180980" indent="-180980" algn="l" defTabSz="91442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333333"/>
          </a:solidFill>
          <a:latin typeface="+mn-lt"/>
          <a:ea typeface="+mn-ea"/>
          <a:cs typeface="+mn-cs"/>
        </a:defRPr>
      </a:lvl1pPr>
      <a:lvl2pPr marL="361959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333333"/>
          </a:solidFill>
          <a:latin typeface="+mn-lt"/>
          <a:ea typeface="+mn-ea"/>
          <a:cs typeface="+mn-cs"/>
        </a:defRPr>
      </a:lvl2pPr>
      <a:lvl3pPr marL="535001" indent="-173042" algn="l" defTabSz="91442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rgbClr val="333333"/>
          </a:solidFill>
          <a:latin typeface="+mn-lt"/>
          <a:ea typeface="+mn-ea"/>
          <a:cs typeface="+mn-cs"/>
        </a:defRPr>
      </a:lvl3pPr>
      <a:lvl4pPr marL="715981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rgbClr val="333333"/>
          </a:solidFill>
          <a:latin typeface="+mn-lt"/>
          <a:ea typeface="+mn-ea"/>
          <a:cs typeface="+mn-cs"/>
        </a:defRPr>
      </a:lvl4pPr>
      <a:lvl5pPr marL="896960" indent="-180980" algn="l" defTabSz="914423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rgbClr val="333333"/>
          </a:solidFill>
          <a:latin typeface="+mn-lt"/>
          <a:ea typeface="+mn-ea"/>
          <a:cs typeface="+mn-cs"/>
        </a:defRPr>
      </a:lvl5pPr>
      <a:lvl6pPr marL="2514663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7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EB7102-6589-3BF0-11B9-8C7D01E71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Barometerindikatorn och BNP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78446203-32FE-1CA0-ACC2-81D6B54703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0C6B580-16AD-12B5-9222-415518290B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medelvärde=100, månadsvärden respektive procentuell förändring,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3A3B93E-64D6-B523-4F42-B6AE8AACBE01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42904714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80F92E0-0BC3-D90B-8F25-305C3A593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Arbetsmarknadssituation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D8FB3287-BDCD-D16C-54C1-422595E0B6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2FFCB6A-A41C-27E7-F469-A16BF46059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befolkningen respektive arbetskraft 15–74 år,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2D89424-402A-8E52-D82D-C298C3AEA87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41881639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FAD7BA9-CFF6-E6CA-06CD-3AC535714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Finansiellt sparande och strukturellt sparande i offentlig sektor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96BF0190-67AE-C27A-C255-BD8287D733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8312748-8C67-C9CE-8D32-1CF6D985ED3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 respektive procent av potentiell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1CAFF82D-D8A3-EB59-7CBC-7EE5D500FD27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370379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71C1500-DE06-5CFE-002A-7292E9DAE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Maastrichtskuld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D41D5092-16B4-6BBC-7611-DB9180F434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DF60019-AD22-45BC-7117-6335ED8013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Miljarder kronor respektive procent av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3BC2495-2ECE-D163-8384-5281694AB076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8960486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2732918-D1DD-617E-4FB4-E06460FB8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Hushållens konsumtion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F574F86A-3E15-2CC6-5638-3D2ECE993B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4B3582A-4982-3006-7D4E-694A5AD4D24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5003BE30-A399-C446-5801-29B1C5E4D74A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5043531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C53064-6980-FBF6-51D1-9FFC72BFA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KPIF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5F71251-AC9C-0E0A-1CD7-D15F47909DF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Årlig procentuell förändring,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CC3EE82F-38FC-9394-61C1-8253FA76CA1E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E130DFA5-D051-0195-F19B-F9437AFFB0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6550" y="1520209"/>
            <a:ext cx="8658225" cy="4477982"/>
          </a:xfrm>
        </p:spPr>
      </p:pic>
    </p:spTree>
    <p:extLst>
      <p:ext uri="{BB962C8B-B14F-4D97-AF65-F5344CB8AC3E}">
        <p14:creationId xmlns:p14="http://schemas.microsoft.com/office/powerpoint/2010/main" val="7590900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7AF1196-281E-5889-9B9E-464F71CEE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Styrränta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F454B770-7BA8-7C75-5574-52FFAA8A00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F445960-E58A-EA75-83BE-E39779A89A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7F4D2C59-8689-8127-7D76-B2AFDCCE10C6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Riksbanken, Macrobond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209064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D32F55-7406-A26F-4313-B22DA9C83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Hushållens konsumtion, real disponibel inkomst och eget sparande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CB82619-BBB0-D6A2-CDBC-4BA1DEB3555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 respektive procent av disponibel inkomst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ABF7D36F-2353-0489-C682-B4F05320F387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8C08B976-851F-7240-7329-95BE7C7CD1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6550" y="1520209"/>
            <a:ext cx="8658225" cy="4477982"/>
          </a:xfrm>
        </p:spPr>
      </p:pic>
    </p:spTree>
    <p:extLst>
      <p:ext uri="{BB962C8B-B14F-4D97-AF65-F5344CB8AC3E}">
        <p14:creationId xmlns:p14="http://schemas.microsoft.com/office/powerpoint/2010/main" val="2149071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1186938-08E7-469A-B806-5BA6D269E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Hushållens syn på egen ekonomi 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ABD549B9-485C-0983-F9B6-A18E03863E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1"/>
            <a:ext cx="8640000" cy="4471711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F89457C-7CD2-54BE-5C8B-4F3EC1AEC5F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Standardiserade avvikelser från medelvärde, utjämnade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DD6AFDB-284A-EAEA-8893-FB9F0BC9CE9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4133191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AA3BD40-B556-738E-7222-51106FFA8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Konsumentpriser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8EBCEAFF-461F-9969-120F-E659EF749A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A62E5C8-3A56-94C8-A7C4-AB15D5493C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Årlig procentuell förändring,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2EEB9C26-6F19-6A60-71CC-A2C169196D02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073137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30E8FBA-8F3D-3CC5-9BFE-42A43F41B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Styrränta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811F4A10-3ABA-62BF-FF2C-F35CC228B0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0F0A592-1FB8-84B6-221B-BEB9704A078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B3DF7915-0507-523C-2A29-74EFF646D743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Nasdaq OMX, Macrobond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268869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5798101-5664-ACC4-04E5-609942F13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Styrränta, BNP-gap och KPIF-inflation 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8DEC0DAC-3FF5-6534-288F-5F24EE6A60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86633A0-022E-2DBC-FF0D-EAF8AD4D366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Procent, procent av potentiell BNP respektive årlig procentuell förändring,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8F02176E-D337-002B-D1FE-2D2862D18B4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Riksbanken, SCB, Macrobond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530419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1E44DC-C615-0E04-F35B-D8096182A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Konsumentpriser i valda länder och regioner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BE4A1359-45AF-769D-87D8-84C223F3EE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8A284B4-60D0-C27C-ED48-E99079D134C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Årlig procentuell förändring,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804D0054-90FF-3CF3-2956-4F7EC3AC6BB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Eurostat, Bureau of Labor Statistics, SCB, Macrobond,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912463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9A4B091-7479-61C8-F022-8ED476D89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Importjusterat bidrag till BNP-tillväxten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AEBB127A-D0C8-84AA-4163-9CE089D7F3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499" y="1524000"/>
            <a:ext cx="8640000" cy="4680000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FDC3B61-EBAD-E022-CDD5-F5DD3F911CE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 respektive procentenheter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68C4EFF-BADD-9804-1FB9-F1239BE83F90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508361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59E60E-E481-474B-4147-8BCE52CF8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Bidrag till sysselsättningstillväxten (NR) 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BF2F9435-AC37-7157-7A1A-E064D66B0C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908760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9110AAA-9278-9212-6154-050164B0EE7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 respektive procentenheter,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FD1D62BF-5542-0F1A-7813-3E0BC8E8EDB9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230360322"/>
      </p:ext>
    </p:extLst>
  </p:cSld>
  <p:clrMapOvr>
    <a:masterClrMapping/>
  </p:clrMapOvr>
</p:sld>
</file>

<file path=ppt/theme/theme1.xml><?xml version="1.0" encoding="utf-8"?>
<a:theme xmlns:a="http://schemas.openxmlformats.org/drawingml/2006/main" name="ExternaPresentationer2">
  <a:themeElements>
    <a:clrScheme name="Konjunkturinstitutet">
      <a:dk1>
        <a:sysClr val="windowText" lastClr="000000"/>
      </a:dk1>
      <a:lt1>
        <a:sysClr val="window" lastClr="FFFFFF"/>
      </a:lt1>
      <a:dk2>
        <a:srgbClr val="024930"/>
      </a:dk2>
      <a:lt2>
        <a:srgbClr val="FBF0C6"/>
      </a:lt2>
      <a:accent1>
        <a:srgbClr val="00709E"/>
      </a:accent1>
      <a:accent2>
        <a:srgbClr val="84216B"/>
      </a:accent2>
      <a:accent3>
        <a:srgbClr val="AF1E2D"/>
      </a:accent3>
      <a:accent4>
        <a:srgbClr val="024930"/>
      </a:accent4>
      <a:accent5>
        <a:srgbClr val="C6A00C"/>
      </a:accent5>
      <a:accent6>
        <a:srgbClr val="568E14"/>
      </a:accent6>
      <a:hlink>
        <a:srgbClr val="0000FF"/>
      </a:hlink>
      <a:folHlink>
        <a:srgbClr val="800080"/>
      </a:folHlink>
    </a:clrScheme>
    <a:fontScheme name="Konjunkturinstitut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ternaPresentationer.potx" id="{89A56725-9EAD-4F7D-8F54-652C11516FBD}" vid="{499A5A89-1B9A-4A77-9E37-10416F1D91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ExternaPresentationer</Template>
  <TotalTime>144</TotalTime>
  <Words>260</Words>
  <Application>Microsoft Office PowerPoint</Application>
  <PresentationFormat>Bredbild</PresentationFormat>
  <Paragraphs>46</Paragraphs>
  <Slides>15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HeadingPairs>
  <TitlesOfParts>
    <vt:vector size="19" baseType="lpstr">
      <vt:lpstr>Arial</vt:lpstr>
      <vt:lpstr>Calibri</vt:lpstr>
      <vt:lpstr>Verdana</vt:lpstr>
      <vt:lpstr>ExternaPresentationer2</vt:lpstr>
      <vt:lpstr>Barometerindikatorn och BNP</vt:lpstr>
      <vt:lpstr>Hushållens konsumtion, real disponibel inkomst och eget sparande</vt:lpstr>
      <vt:lpstr>Hushållens syn på egen ekonomi </vt:lpstr>
      <vt:lpstr>Konsumentpriser</vt:lpstr>
      <vt:lpstr>Styrränta</vt:lpstr>
      <vt:lpstr>Styrränta, BNP-gap och KPIF-inflation </vt:lpstr>
      <vt:lpstr>Konsumentpriser i valda länder och regioner</vt:lpstr>
      <vt:lpstr>Importjusterat bidrag till BNP-tillväxten</vt:lpstr>
      <vt:lpstr>Bidrag till sysselsättningstillväxten (NR) </vt:lpstr>
      <vt:lpstr>Arbetsmarknadssituation</vt:lpstr>
      <vt:lpstr>Finansiellt sparande och strukturellt sparande i offentlig sektor</vt:lpstr>
      <vt:lpstr>Maastrichtskuld</vt:lpstr>
      <vt:lpstr>Hushållens konsumtion</vt:lpstr>
      <vt:lpstr>KPIF</vt:lpstr>
      <vt:lpstr>Styrränta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Rosmarie Andersson</dc:creator>
  <cp:lastModifiedBy>Rosmarie Andersson</cp:lastModifiedBy>
  <cp:revision>16</cp:revision>
  <dcterms:created xsi:type="dcterms:W3CDTF">2024-09-21T12:00:33Z</dcterms:created>
  <dcterms:modified xsi:type="dcterms:W3CDTF">2024-10-22T10:46:36Z</dcterms:modified>
</cp:coreProperties>
</file>