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98" r:id="rId2"/>
    <p:sldId id="299" r:id="rId3"/>
    <p:sldId id="300" r:id="rId4"/>
    <p:sldId id="301" r:id="rId5"/>
    <p:sldId id="302" r:id="rId6"/>
    <p:sldId id="303" r:id="rId7"/>
    <p:sldId id="304" r:id="rId8"/>
    <p:sldId id="305" r:id="rId9"/>
    <p:sldId id="306" r:id="rId10"/>
    <p:sldId id="307" r:id="rId11"/>
    <p:sldId id="308" r:id="rId12"/>
    <p:sldId id="309" r:id="rId13"/>
    <p:sldId id="310" r:id="rId14"/>
    <p:sldId id="311" r:id="rId15"/>
    <p:sldId id="312" r:id="rId16"/>
    <p:sldId id="313" r:id="rId17"/>
    <p:sldId id="314" r:id="rId18"/>
    <p:sldId id="315" r:id="rId19"/>
    <p:sldId id="316" r:id="rId20"/>
    <p:sldId id="317" r:id="rId21"/>
    <p:sldId id="318" r:id="rId22"/>
    <p:sldId id="319" r:id="rId23"/>
  </p:sldIdLst>
  <p:sldSz cx="12192000" cy="6858000"/>
  <p:notesSz cx="6858000" cy="9144000"/>
  <p:defaultTextStyle>
    <a:defPPr>
      <a:defRPr lang="sv-SE"/>
    </a:defPPr>
    <a:lvl1pPr marL="0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8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96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45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92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40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88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36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84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4" userDrawn="1">
          <p15:clr>
            <a:srgbClr val="A4A3A4"/>
          </p15:clr>
        </p15:guide>
        <p15:guide id="2" orient="horz" pos="781" userDrawn="1">
          <p15:clr>
            <a:srgbClr val="A4A3A4"/>
          </p15:clr>
        </p15:guide>
        <p15:guide id="3" orient="horz" pos="835" userDrawn="1">
          <p15:clr>
            <a:srgbClr val="A4A3A4"/>
          </p15:clr>
        </p15:guide>
        <p15:guide id="4" orient="horz" pos="3843" userDrawn="1">
          <p15:clr>
            <a:srgbClr val="A4A3A4"/>
          </p15:clr>
        </p15:guide>
        <p15:guide id="5" pos="212" userDrawn="1">
          <p15:clr>
            <a:srgbClr val="A4A3A4"/>
          </p15:clr>
        </p15:guide>
        <p15:guide id="6" pos="750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4D4D"/>
    <a:srgbClr val="F2F2F2"/>
    <a:srgbClr val="D9D9D9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howGuides="1">
      <p:cViewPr varScale="1">
        <p:scale>
          <a:sx n="125" d="100"/>
          <a:sy n="125" d="100"/>
        </p:scale>
        <p:origin x="2074" y="77"/>
      </p:cViewPr>
      <p:guideLst>
        <p:guide orient="horz" pos="164"/>
        <p:guide orient="horz" pos="781"/>
        <p:guide orient="horz" pos="835"/>
        <p:guide orient="horz" pos="3843"/>
        <p:guide pos="212"/>
        <p:guide pos="750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8CCD29-7DC1-40C9-B62D-90B786E53688}" type="datetimeFigureOut">
              <a:rPr lang="sv-SE" smtClean="0"/>
              <a:t>2022-10-24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B3146B-41F7-4F63-A6FA-DBE5AE299C1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26931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8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96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45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92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40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88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36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84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336062" y="6116644"/>
            <a:ext cx="8534400" cy="316931"/>
          </a:xfrm>
        </p:spPr>
        <p:txBody>
          <a:bodyPr/>
          <a:lstStyle>
            <a:lvl1pPr marL="0" indent="0" algn="l">
              <a:buNone/>
              <a:defRPr b="1" baseline="0">
                <a:solidFill>
                  <a:srgbClr val="4D4D4D"/>
                </a:solidFill>
              </a:defRPr>
            </a:lvl1pPr>
            <a:lvl2pPr marL="457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Skriv namn på ansvarig(a) föredragshållare</a:t>
            </a:r>
          </a:p>
        </p:txBody>
      </p:sp>
      <p:sp>
        <p:nvSpPr>
          <p:cNvPr id="29" name="Rubrik 1"/>
          <p:cNvSpPr>
            <a:spLocks noGrp="1"/>
          </p:cNvSpPr>
          <p:nvPr>
            <p:ph type="title" hasCustomPrompt="1"/>
          </p:nvPr>
        </p:nvSpPr>
        <p:spPr>
          <a:xfrm>
            <a:off x="336064" y="274640"/>
            <a:ext cx="8444302" cy="418059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att lägga till rubrik</a:t>
            </a:r>
          </a:p>
        </p:txBody>
      </p:sp>
      <p:sp>
        <p:nvSpPr>
          <p:cNvPr id="30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336064" y="765180"/>
            <a:ext cx="8444302" cy="36036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Klicka här för lägga till underrubrik</a:t>
            </a:r>
          </a:p>
        </p:txBody>
      </p:sp>
      <p:grpSp>
        <p:nvGrpSpPr>
          <p:cNvPr id="17" name="Grupp 16">
            <a:extLst>
              <a:ext uri="{FF2B5EF4-FFF2-40B4-BE49-F238E27FC236}">
                <a16:creationId xmlns:a16="http://schemas.microsoft.com/office/drawing/2014/main" id="{DAD420AE-45A9-4DAD-8CE6-21675703806F}"/>
              </a:ext>
            </a:extLst>
          </p:cNvPr>
          <p:cNvGrpSpPr/>
          <p:nvPr userDrawn="1"/>
        </p:nvGrpSpPr>
        <p:grpSpPr>
          <a:xfrm>
            <a:off x="10869123" y="417637"/>
            <a:ext cx="1036322" cy="6246124"/>
            <a:chOff x="10869123" y="417637"/>
            <a:chExt cx="1036322" cy="6246124"/>
          </a:xfrm>
        </p:grpSpPr>
        <p:pic>
          <p:nvPicPr>
            <p:cNvPr id="18" name="Bildobjekt 17">
              <a:extLst>
                <a:ext uri="{FF2B5EF4-FFF2-40B4-BE49-F238E27FC236}">
                  <a16:creationId xmlns:a16="http://schemas.microsoft.com/office/drawing/2014/main" id="{9239EC55-13C7-406C-8430-10D8A36149A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39768" y="1281734"/>
              <a:ext cx="491141" cy="687597"/>
            </a:xfrm>
            <a:prstGeom prst="rect">
              <a:avLst/>
            </a:prstGeom>
          </p:spPr>
        </p:pic>
        <p:pic>
          <p:nvPicPr>
            <p:cNvPr id="19" name="Bildobjekt 18">
              <a:extLst>
                <a:ext uri="{FF2B5EF4-FFF2-40B4-BE49-F238E27FC236}">
                  <a16:creationId xmlns:a16="http://schemas.microsoft.com/office/drawing/2014/main" id="{49B89E01-CE11-479D-9097-B0A2DE7A068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5285" y="2145830"/>
              <a:ext cx="483017" cy="681055"/>
            </a:xfrm>
            <a:prstGeom prst="rect">
              <a:avLst/>
            </a:prstGeom>
          </p:spPr>
        </p:pic>
        <p:pic>
          <p:nvPicPr>
            <p:cNvPr id="20" name="Bildobjekt 19">
              <a:extLst>
                <a:ext uri="{FF2B5EF4-FFF2-40B4-BE49-F238E27FC236}">
                  <a16:creationId xmlns:a16="http://schemas.microsoft.com/office/drawing/2014/main" id="{00EA9306-B466-464E-A2A9-B5F85295A3F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6145" y="4725144"/>
              <a:ext cx="480917" cy="678094"/>
            </a:xfrm>
            <a:prstGeom prst="rect">
              <a:avLst/>
            </a:prstGeom>
          </p:spPr>
        </p:pic>
        <p:pic>
          <p:nvPicPr>
            <p:cNvPr id="21" name="Bildobjekt 20">
              <a:extLst>
                <a:ext uri="{FF2B5EF4-FFF2-40B4-BE49-F238E27FC236}">
                  <a16:creationId xmlns:a16="http://schemas.microsoft.com/office/drawing/2014/main" id="{021CA271-5F34-475E-9023-5B4008B79C0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5285" y="3009926"/>
              <a:ext cx="483017" cy="683470"/>
            </a:xfrm>
            <a:prstGeom prst="rect">
              <a:avLst/>
            </a:prstGeom>
          </p:spPr>
        </p:pic>
        <p:pic>
          <p:nvPicPr>
            <p:cNvPr id="22" name="Bildobjekt 21">
              <a:extLst>
                <a:ext uri="{FF2B5EF4-FFF2-40B4-BE49-F238E27FC236}">
                  <a16:creationId xmlns:a16="http://schemas.microsoft.com/office/drawing/2014/main" id="{CE02F084-547C-4EE8-8D65-7DA83F81028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5285" y="417637"/>
              <a:ext cx="491141" cy="694764"/>
            </a:xfrm>
            <a:prstGeom prst="rect">
              <a:avLst/>
            </a:prstGeom>
          </p:spPr>
        </p:pic>
        <p:pic>
          <p:nvPicPr>
            <p:cNvPr id="23" name="Bildobjekt 22">
              <a:extLst>
                <a:ext uri="{FF2B5EF4-FFF2-40B4-BE49-F238E27FC236}">
                  <a16:creationId xmlns:a16="http://schemas.microsoft.com/office/drawing/2014/main" id="{B07E1A32-37EE-47F4-8942-5D09BE76661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69123" y="5569527"/>
              <a:ext cx="1036322" cy="1094234"/>
            </a:xfrm>
            <a:prstGeom prst="rect">
              <a:avLst/>
            </a:prstGeom>
          </p:spPr>
        </p:pic>
        <p:pic>
          <p:nvPicPr>
            <p:cNvPr id="24" name="Bildobjekt 23">
              <a:extLst>
                <a:ext uri="{FF2B5EF4-FFF2-40B4-BE49-F238E27FC236}">
                  <a16:creationId xmlns:a16="http://schemas.microsoft.com/office/drawing/2014/main" id="{DCF27615-62AB-4F8E-B8BB-BBAC821054F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39768" y="3861888"/>
              <a:ext cx="491167" cy="694764"/>
            </a:xfrm>
            <a:prstGeom prst="rect">
              <a:avLst/>
            </a:prstGeom>
          </p:spPr>
        </p:pic>
      </p:grpSp>
      <p:sp>
        <p:nvSpPr>
          <p:cNvPr id="25" name="Platshållare för text 7">
            <a:extLst>
              <a:ext uri="{FF2B5EF4-FFF2-40B4-BE49-F238E27FC236}">
                <a16:creationId xmlns:a16="http://schemas.microsoft.com/office/drawing/2014/main" id="{551A79A3-B732-4526-803B-A54A7EFD61F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23988" y="2132856"/>
            <a:ext cx="10457777" cy="144016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sv-SE" dirty="0"/>
              <a:t>Klicka här för lägga till underrubrik</a:t>
            </a:r>
          </a:p>
        </p:txBody>
      </p:sp>
    </p:spTree>
    <p:extLst>
      <p:ext uri="{BB962C8B-B14F-4D97-AF65-F5344CB8AC3E}">
        <p14:creationId xmlns:p14="http://schemas.microsoft.com/office/powerpoint/2010/main" val="3252805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36061" y="274639"/>
            <a:ext cx="8658000" cy="504000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36061" y="1418802"/>
            <a:ext cx="8658000" cy="468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336063" y="836777"/>
            <a:ext cx="8658000" cy="504000"/>
          </a:xfrm>
        </p:spPr>
        <p:txBody>
          <a:bodyPr anchor="b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9" name="Underrubrik 2"/>
          <p:cNvSpPr>
            <a:spLocks noGrp="1"/>
          </p:cNvSpPr>
          <p:nvPr>
            <p:ph type="subTitle" idx="14" hasCustomPrompt="1"/>
          </p:nvPr>
        </p:nvSpPr>
        <p:spPr>
          <a:xfrm>
            <a:off x="336063" y="6116644"/>
            <a:ext cx="8658000" cy="624731"/>
          </a:xfrm>
        </p:spPr>
        <p:txBody>
          <a:bodyPr>
            <a:noAutofit/>
          </a:bodyPr>
          <a:lstStyle>
            <a:lvl1pPr marL="0" indent="0" algn="l">
              <a:buNone/>
              <a:defRPr sz="1200" b="0" baseline="0">
                <a:solidFill>
                  <a:srgbClr val="4D4D4D"/>
                </a:solidFill>
              </a:defRPr>
            </a:lvl1pPr>
            <a:lvl2pPr marL="457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Skriv anmärkning eller källa, etc.</a:t>
            </a:r>
          </a:p>
        </p:txBody>
      </p:sp>
    </p:spTree>
    <p:extLst>
      <p:ext uri="{BB962C8B-B14F-4D97-AF65-F5344CB8AC3E}">
        <p14:creationId xmlns:p14="http://schemas.microsoft.com/office/powerpoint/2010/main" val="2021529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36062" y="274640"/>
            <a:ext cx="5382000" cy="504000"/>
          </a:xfrm>
        </p:spPr>
        <p:txBody>
          <a:bodyPr>
            <a:noAutofit/>
          </a:bodyPr>
          <a:lstStyle>
            <a:lvl1pPr>
              <a:defRPr b="1">
                <a:latin typeface="+mj-lt"/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35360" y="1413296"/>
            <a:ext cx="5382000" cy="468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336064" y="836712"/>
            <a:ext cx="5382000" cy="504056"/>
          </a:xfrm>
        </p:spPr>
        <p:txBody>
          <a:bodyPr anchor="b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9" name="Underrubrik 2"/>
          <p:cNvSpPr>
            <a:spLocks noGrp="1"/>
          </p:cNvSpPr>
          <p:nvPr>
            <p:ph type="subTitle" idx="14" hasCustomPrompt="1"/>
          </p:nvPr>
        </p:nvSpPr>
        <p:spPr>
          <a:xfrm>
            <a:off x="335360" y="6148173"/>
            <a:ext cx="5382000" cy="594000"/>
          </a:xfrm>
        </p:spPr>
        <p:txBody>
          <a:bodyPr>
            <a:noAutofit/>
          </a:bodyPr>
          <a:lstStyle>
            <a:lvl1pPr marL="0" indent="0" algn="l">
              <a:buNone/>
              <a:defRPr sz="1200" b="0" baseline="0">
                <a:solidFill>
                  <a:srgbClr val="4D4D4D"/>
                </a:solidFill>
              </a:defRPr>
            </a:lvl1pPr>
            <a:lvl2pPr marL="457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Skriv anmärkning eller källa, etc.</a:t>
            </a:r>
          </a:p>
        </p:txBody>
      </p:sp>
      <p:sp>
        <p:nvSpPr>
          <p:cNvPr id="10" name="Platshållare för innehåll 2"/>
          <p:cNvSpPr>
            <a:spLocks noGrp="1"/>
          </p:cNvSpPr>
          <p:nvPr>
            <p:ph idx="15"/>
          </p:nvPr>
        </p:nvSpPr>
        <p:spPr>
          <a:xfrm>
            <a:off x="5879976" y="1413296"/>
            <a:ext cx="5382000" cy="468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2" name="Platshållare för text 7"/>
          <p:cNvSpPr>
            <a:spLocks noGrp="1"/>
          </p:cNvSpPr>
          <p:nvPr>
            <p:ph type="body" sz="quarter" idx="16" hasCustomPrompt="1"/>
          </p:nvPr>
        </p:nvSpPr>
        <p:spPr>
          <a:xfrm>
            <a:off x="5879976" y="836712"/>
            <a:ext cx="5382000" cy="504056"/>
          </a:xfrm>
        </p:spPr>
        <p:txBody>
          <a:bodyPr anchor="b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14" name="Platshållare för text 7"/>
          <p:cNvSpPr>
            <a:spLocks noGrp="1"/>
          </p:cNvSpPr>
          <p:nvPr>
            <p:ph type="body" sz="quarter" idx="17" hasCustomPrompt="1"/>
          </p:nvPr>
        </p:nvSpPr>
        <p:spPr>
          <a:xfrm>
            <a:off x="5886651" y="279504"/>
            <a:ext cx="5382000" cy="504000"/>
          </a:xfrm>
        </p:spPr>
        <p:txBody>
          <a:bodyPr>
            <a:noAutofit/>
          </a:bodyPr>
          <a:lstStyle>
            <a:lvl1pPr marL="0" indent="0">
              <a:buNone/>
              <a:defRPr b="1">
                <a:solidFill>
                  <a:srgbClr val="4D4D4D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Rubrik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8" hasCustomPrompt="1"/>
          </p:nvPr>
        </p:nvSpPr>
        <p:spPr>
          <a:xfrm>
            <a:off x="5879976" y="6147072"/>
            <a:ext cx="5382000" cy="594296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rgbClr val="4D4D4D"/>
                </a:solidFill>
              </a:defRPr>
            </a:lvl1pPr>
          </a:lstStyle>
          <a:p>
            <a:r>
              <a:rPr lang="sv-SE" dirty="0"/>
              <a:t>Skriv anmärkning eller källa, etc.</a:t>
            </a:r>
          </a:p>
        </p:txBody>
      </p:sp>
    </p:spTree>
    <p:extLst>
      <p:ext uri="{BB962C8B-B14F-4D97-AF65-F5344CB8AC3E}">
        <p14:creationId xmlns:p14="http://schemas.microsoft.com/office/powerpoint/2010/main" val="1633248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nktlista utan under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/>
          <p:cNvSpPr>
            <a:spLocks noGrp="1"/>
          </p:cNvSpPr>
          <p:nvPr>
            <p:ph type="title" hasCustomPrompt="1"/>
          </p:nvPr>
        </p:nvSpPr>
        <p:spPr>
          <a:xfrm>
            <a:off x="336061" y="274640"/>
            <a:ext cx="8658000" cy="922115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7" name="Platshållare för innehåll 2"/>
          <p:cNvSpPr>
            <a:spLocks noGrp="1"/>
          </p:cNvSpPr>
          <p:nvPr>
            <p:ph idx="1"/>
          </p:nvPr>
        </p:nvSpPr>
        <p:spPr>
          <a:xfrm>
            <a:off x="335360" y="1319217"/>
            <a:ext cx="8658000" cy="477408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17906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89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414368" y="6093304"/>
            <a:ext cx="658296" cy="663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336064" y="274639"/>
            <a:ext cx="8444302" cy="93306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77632" y="1319218"/>
            <a:ext cx="8002734" cy="51247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336063" y="6453189"/>
            <a:ext cx="1240052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333333"/>
                </a:solidFill>
              </a:defRPr>
            </a:lvl1pPr>
          </a:lstStyle>
          <a:p>
            <a:fld id="{C3A2019E-6387-4EE7-9D57-BB56FA1D45AA}" type="datetimeFigureOut">
              <a:rPr lang="sv-SE" smtClean="0"/>
              <a:pPr/>
              <a:t>2022-10-24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1576113" y="6453189"/>
            <a:ext cx="9615518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rgbClr val="333333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1191633" y="6453189"/>
            <a:ext cx="728785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333333"/>
                </a:solidFill>
              </a:defRPr>
            </a:lvl1pPr>
          </a:lstStyle>
          <a:p>
            <a:fld id="{2ED046C0-1CA2-4C04-85DE-8D258BC54A86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74593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62" r:id="rId3"/>
    <p:sldLayoutId id="2147483663" r:id="rId4"/>
  </p:sldLayoutIdLst>
  <p:txStyles>
    <p:titleStyle>
      <a:lvl1pPr algn="l" defTabSz="914423" rtl="0" eaLnBrk="1" latinLnBrk="0" hangingPunct="1">
        <a:spcBef>
          <a:spcPct val="0"/>
        </a:spcBef>
        <a:buNone/>
        <a:defRPr sz="1800" b="1" kern="1200">
          <a:solidFill>
            <a:srgbClr val="4D4D4D"/>
          </a:solidFill>
          <a:latin typeface="+mj-lt"/>
          <a:ea typeface="+mj-ea"/>
          <a:cs typeface="+mj-cs"/>
        </a:defRPr>
      </a:lvl1pPr>
    </p:titleStyle>
    <p:bodyStyle>
      <a:lvl1pPr marL="180980" indent="-180980" algn="l" defTabSz="914423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rgbClr val="333333"/>
          </a:solidFill>
          <a:latin typeface="+mn-lt"/>
          <a:ea typeface="+mn-ea"/>
          <a:cs typeface="+mn-cs"/>
        </a:defRPr>
      </a:lvl1pPr>
      <a:lvl2pPr marL="361959" indent="-180980" algn="l" defTabSz="914423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rgbClr val="333333"/>
          </a:solidFill>
          <a:latin typeface="+mn-lt"/>
          <a:ea typeface="+mn-ea"/>
          <a:cs typeface="+mn-cs"/>
        </a:defRPr>
      </a:lvl2pPr>
      <a:lvl3pPr marL="535001" indent="-173042" algn="l" defTabSz="914423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rgbClr val="333333"/>
          </a:solidFill>
          <a:latin typeface="+mn-lt"/>
          <a:ea typeface="+mn-ea"/>
          <a:cs typeface="+mn-cs"/>
        </a:defRPr>
      </a:lvl3pPr>
      <a:lvl4pPr marL="715981" indent="-180980" algn="l" defTabSz="914423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rgbClr val="333333"/>
          </a:solidFill>
          <a:latin typeface="+mn-lt"/>
          <a:ea typeface="+mn-ea"/>
          <a:cs typeface="+mn-cs"/>
        </a:defRPr>
      </a:lvl4pPr>
      <a:lvl5pPr marL="896960" indent="-180980" algn="l" defTabSz="914423" rtl="0" eaLnBrk="1" latinLnBrk="0" hangingPunct="1">
        <a:spcBef>
          <a:spcPct val="20000"/>
        </a:spcBef>
        <a:buFont typeface="Arial" pitchFamily="34" charset="0"/>
        <a:buChar char="»"/>
        <a:defRPr sz="1400" kern="1200">
          <a:solidFill>
            <a:srgbClr val="333333"/>
          </a:solidFill>
          <a:latin typeface="+mn-lt"/>
          <a:ea typeface="+mn-ea"/>
          <a:cs typeface="+mn-cs"/>
        </a:defRPr>
      </a:lvl5pPr>
      <a:lvl6pPr marL="2514663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4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6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7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4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7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7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7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1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718BA5-42D3-2D52-E946-8F906E0DC9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Inflation i valda länder</a:t>
            </a:r>
            <a:br>
              <a:rPr lang="sv-SE" dirty="0"/>
            </a:br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BBFFCB8-8145-BDC6-6FC0-C2ECA590D9B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  <a:p>
            <a:r>
              <a:rPr lang="sv-SE"/>
              <a:t>Årlig procentuell förändring,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7181A038-67D2-2DA7-9F9F-4388AB764203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en-US"/>
              <a:t>Källor: OECD, Bureau of Labour Statistics och SCB.</a:t>
            </a:r>
            <a:endParaRPr lang="sv-SE"/>
          </a:p>
        </p:txBody>
      </p:sp>
      <p:pic>
        <p:nvPicPr>
          <p:cNvPr id="9" name="Platshållare för innehåll 8">
            <a:extLst>
              <a:ext uri="{FF2B5EF4-FFF2-40B4-BE49-F238E27FC236}">
                <a16:creationId xmlns:a16="http://schemas.microsoft.com/office/drawing/2014/main" id="{737D0FE4-4670-1EDB-0A73-9E21DAEB144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800" y="1524000"/>
            <a:ext cx="8640000" cy="4468556"/>
          </a:xfrm>
        </p:spPr>
      </p:pic>
    </p:spTree>
    <p:extLst>
      <p:ext uri="{BB962C8B-B14F-4D97-AF65-F5344CB8AC3E}">
        <p14:creationId xmlns:p14="http://schemas.microsoft.com/office/powerpoint/2010/main" val="21889512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52CC4C4-5CBB-27FE-F1DF-B70E45D23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Globala jordbruks- och matpriser</a:t>
            </a:r>
            <a:br>
              <a:rPr lang="sv-SE" dirty="0"/>
            </a:br>
            <a:endParaRPr lang="sv-SE" dirty="0"/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CD65AA72-9910-EB61-AB1E-74F51C5EA54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D04D2991-D6B2-9B31-6AD0-CA37051F1B3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  <a:p>
            <a:r>
              <a:rPr lang="sv-SE"/>
              <a:t>Index,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F34A0A31-6EE8-1692-A076-C544A0C72C8F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HWWI, FAO och Macrobond.</a:t>
            </a:r>
          </a:p>
        </p:txBody>
      </p:sp>
    </p:spTree>
    <p:extLst>
      <p:ext uri="{BB962C8B-B14F-4D97-AF65-F5344CB8AC3E}">
        <p14:creationId xmlns:p14="http://schemas.microsoft.com/office/powerpoint/2010/main" val="24042755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165BE54-D0DC-A633-241E-DF8B162BDD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Detaljhandelsvolym exklusive bensinstationer</a:t>
            </a:r>
            <a:br>
              <a:rPr lang="sv-SE" dirty="0"/>
            </a:br>
            <a:endParaRPr lang="sv-SE" dirty="0"/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33619BDB-BBB1-FF60-4135-BB9537A7B9E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1"/>
            <a:ext cx="8640000" cy="4239797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D3904EF3-0393-B559-79EE-811EF8FB067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  <a:p>
            <a:r>
              <a:rPr lang="sv-SE"/>
              <a:t>Fasta priser, säsongsrensade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466662E9-F425-1C91-EE98-4A56FBCAC0AA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SCB.</a:t>
            </a:r>
          </a:p>
        </p:txBody>
      </p:sp>
    </p:spTree>
    <p:extLst>
      <p:ext uri="{BB962C8B-B14F-4D97-AF65-F5344CB8AC3E}">
        <p14:creationId xmlns:p14="http://schemas.microsoft.com/office/powerpoint/2010/main" val="3847243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3480CEA-D5E1-4C14-1F62-692A5134EE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Priser på varor och i varuproduktion</a:t>
            </a:r>
            <a:br>
              <a:rPr lang="sv-SE" dirty="0"/>
            </a:br>
            <a:endParaRPr lang="sv-SE" dirty="0"/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8A836560-0DE0-8969-399D-1568AA13DAA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38790F9-8DDE-7488-B291-885BA6CE57E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  <a:p>
            <a:r>
              <a:rPr lang="sv-SE"/>
              <a:t>Index 2020=100,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2C32C3E8-1903-01D3-0B41-FD844F7BA7FA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35084565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B931145-1915-AB73-8B36-78672F5ABC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Priser på tjänster och i tjänsteproduktion</a:t>
            </a:r>
            <a:br>
              <a:rPr lang="sv-SE" dirty="0"/>
            </a:br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7C7F1F3-CC89-5555-1B10-458A07470D3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  <a:p>
            <a:r>
              <a:rPr lang="sv-SE"/>
              <a:t>Index 2020=100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5100E8B3-C11F-208B-621E-E76151A6268A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  <p:pic>
        <p:nvPicPr>
          <p:cNvPr id="9" name="Platshållare för innehåll 8">
            <a:extLst>
              <a:ext uri="{FF2B5EF4-FFF2-40B4-BE49-F238E27FC236}">
                <a16:creationId xmlns:a16="http://schemas.microsoft.com/office/drawing/2014/main" id="{42E643AC-CC07-2FB2-B840-21AA20E6AB3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800" y="1524000"/>
            <a:ext cx="8640000" cy="4468556"/>
          </a:xfrm>
        </p:spPr>
      </p:pic>
    </p:spTree>
    <p:extLst>
      <p:ext uri="{BB962C8B-B14F-4D97-AF65-F5344CB8AC3E}">
        <p14:creationId xmlns:p14="http://schemas.microsoft.com/office/powerpoint/2010/main" val="23491348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C6832AE-2F36-2CAF-45BB-4B7E01E216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Förädlingsvärdepris för utvalda branscher</a:t>
            </a:r>
            <a:br>
              <a:rPr lang="sv-SE" dirty="0"/>
            </a:br>
            <a:endParaRPr lang="sv-SE" dirty="0"/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91619E4A-E148-E4D5-3FAD-5E107B89256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1"/>
            <a:ext cx="8640000" cy="4240709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767AC27-8068-F086-6D58-E09F3B86C0D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  <a:p>
            <a:r>
              <a:rPr lang="sv-SE"/>
              <a:t>Index 2021=100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5CE77BDF-C632-44F3-DBFF-6DA37FD1BEC5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SCB.</a:t>
            </a:r>
          </a:p>
        </p:txBody>
      </p:sp>
    </p:spTree>
    <p:extLst>
      <p:ext uri="{BB962C8B-B14F-4D97-AF65-F5344CB8AC3E}">
        <p14:creationId xmlns:p14="http://schemas.microsoft.com/office/powerpoint/2010/main" val="9871495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B7A9862-2F2F-246E-396C-6C6A026D38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Förädlingsvärdepriser</a:t>
            </a:r>
            <a:br>
              <a:rPr lang="sv-SE" dirty="0"/>
            </a:br>
            <a:endParaRPr lang="sv-SE" dirty="0"/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9CD86484-4E25-13AB-5727-643746EBF86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974F9ADB-9049-1361-8C9D-7B96230010B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  <a:p>
            <a:r>
              <a:rPr lang="sv-SE"/>
              <a:t>Index 2021=100,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8B5294D9-26F6-0909-FA8F-CACC86814B92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SCB.</a:t>
            </a:r>
          </a:p>
        </p:txBody>
      </p:sp>
    </p:spTree>
    <p:extLst>
      <p:ext uri="{BB962C8B-B14F-4D97-AF65-F5344CB8AC3E}">
        <p14:creationId xmlns:p14="http://schemas.microsoft.com/office/powerpoint/2010/main" val="23929853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2FE2B2F-4169-55C6-AD79-A72672AB62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Förädlingsvärdepris i gruvindustri samt el, gas, värme m.m.</a:t>
            </a:r>
            <a:br>
              <a:rPr lang="sv-SE" dirty="0"/>
            </a:br>
            <a:endParaRPr lang="sv-SE" dirty="0"/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027BA385-16C7-584F-F052-61D4D153A52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4431A38-4645-0707-1B58-121881E5342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  <a:p>
            <a:r>
              <a:rPr lang="sv-SE"/>
              <a:t>Index 2021=100,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48242239-BBE7-F404-E6C3-63AB45DD9230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SCB.</a:t>
            </a:r>
          </a:p>
        </p:txBody>
      </p:sp>
    </p:spTree>
    <p:extLst>
      <p:ext uri="{BB962C8B-B14F-4D97-AF65-F5344CB8AC3E}">
        <p14:creationId xmlns:p14="http://schemas.microsoft.com/office/powerpoint/2010/main" val="12562658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6168B04-D652-EAD0-D7CC-42CEE15BBA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Förädlingsvärdepris i jordbruk, fiske och skogsbruk</a:t>
            </a:r>
            <a:br>
              <a:rPr lang="sv-SE" dirty="0"/>
            </a:br>
            <a:endParaRPr lang="sv-SE" dirty="0"/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6355F7B6-8D4D-BCDA-6D4A-D79DE8E5FDC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3D4F090E-242A-9486-999D-3B56C730176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  <a:p>
            <a:r>
              <a:rPr lang="sv-SE"/>
              <a:t>Index 2021=100,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D03172FA-56FC-260D-76AB-62CD2CADDA64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SCB.</a:t>
            </a:r>
          </a:p>
        </p:txBody>
      </p:sp>
    </p:spTree>
    <p:extLst>
      <p:ext uri="{BB962C8B-B14F-4D97-AF65-F5344CB8AC3E}">
        <p14:creationId xmlns:p14="http://schemas.microsoft.com/office/powerpoint/2010/main" val="39707569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3FE2E8F-213F-7538-347D-A9C8322967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KPI och KPIF</a:t>
            </a:r>
            <a:br>
              <a:rPr lang="sv-SE" dirty="0"/>
            </a:br>
            <a:endParaRPr lang="sv-SE" dirty="0"/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CA42C35C-DE34-9FC0-7303-F3BF0A6A6C9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DFC76732-8693-8778-F8AA-61FAC2FFDC1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  <a:p>
            <a:r>
              <a:rPr lang="sv-SE"/>
              <a:t>Årlig procentuell förändring,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B7FA6301-63AD-1C2D-7E07-EA4DCBD8177C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30711339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FD780F0-AA70-2B41-3869-D6EF380786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Kronans effektiva växelkurs (KIX)</a:t>
            </a:r>
            <a:br>
              <a:rPr lang="sv-SE" dirty="0"/>
            </a:br>
            <a:endParaRPr lang="sv-SE" dirty="0"/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3B3E46E8-E115-A099-C5AA-80249434AFE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FCE8B6E5-FD6D-4727-CFE5-50F2BFA7412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  <a:p>
            <a:r>
              <a:rPr lang="sv-SE"/>
              <a:t>Index 1992-11-18=100, månadsvärden 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BB093DDB-0D9B-D04D-C0D5-84F54C584FD4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Riksbanken, Macrobond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11571041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B65FA4A-D1FF-0A10-63B3-45D62AFF8D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Bidrag till inflationen i euroområdet</a:t>
            </a:r>
            <a:br>
              <a:rPr lang="sv-SE" dirty="0"/>
            </a:br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7A35885-1E53-9DE7-5ED4-375119B9C67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  <a:p>
            <a:r>
              <a:rPr lang="sv-SE"/>
              <a:t>Årlig procentuell förändring respektive bidrag,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091A6398-9175-37BF-DE27-F2D47AADCDE6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ECB och Macrobond.</a:t>
            </a:r>
          </a:p>
        </p:txBody>
      </p:sp>
      <p:pic>
        <p:nvPicPr>
          <p:cNvPr id="9" name="Platshållare för innehåll 8">
            <a:extLst>
              <a:ext uri="{FF2B5EF4-FFF2-40B4-BE49-F238E27FC236}">
                <a16:creationId xmlns:a16="http://schemas.microsoft.com/office/drawing/2014/main" id="{869CEE1B-1A36-12A0-9498-4ABDE5D350B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800" y="1524000"/>
            <a:ext cx="8640000" cy="4468556"/>
          </a:xfrm>
        </p:spPr>
      </p:pic>
    </p:spTree>
    <p:extLst>
      <p:ext uri="{BB962C8B-B14F-4D97-AF65-F5344CB8AC3E}">
        <p14:creationId xmlns:p14="http://schemas.microsoft.com/office/powerpoint/2010/main" val="10907472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854C3C0-3D68-A612-320A-768E2088E4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Förädlingsvärdepriser</a:t>
            </a:r>
            <a:br>
              <a:rPr lang="sv-SE" dirty="0"/>
            </a:br>
            <a:endParaRPr lang="sv-SE" dirty="0"/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1AE12E58-00EF-E2C4-28E4-8B0945246B7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0584931-68F8-1FBC-CE02-E7BAFDE9E42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  <a:p>
            <a:r>
              <a:rPr lang="sv-SE"/>
              <a:t>Procentuell förändring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AC7D5FB7-5E18-EE24-3B19-849E39984D1A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41288131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F22A7E7-2FFF-2CD6-4BD3-0FDB9034E0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Export- och importpriser</a:t>
            </a:r>
            <a:br>
              <a:rPr lang="sv-SE" dirty="0"/>
            </a:br>
            <a:endParaRPr lang="sv-SE" dirty="0"/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3C79A74B-FC01-5D2D-2E4B-8FFDFA57919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F310102F-4373-BF0C-6994-B6BCFBCA771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  <a:p>
            <a:r>
              <a:rPr lang="sv-SE"/>
              <a:t>Index 2021=100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FA0C47EB-F816-A9EB-4D5B-1F8B7D6C858E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31366984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CF9D44C-1E6D-F302-1981-5AC3939443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Bytesförhållande</a:t>
            </a:r>
            <a:br>
              <a:rPr lang="sv-SE" dirty="0"/>
            </a:br>
            <a:endParaRPr lang="sv-SE" dirty="0"/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8CC06516-DFD6-BF44-D53C-FC7619C4CC8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1"/>
            <a:ext cx="8640000" cy="4240709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F2C6976-DF6C-C62C-4FF6-A74526F385D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  <a:p>
            <a:r>
              <a:rPr lang="sv-SE"/>
              <a:t>Index 2021=100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4AB4EE5D-351C-0C5F-9D81-441CB650E033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3523548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EB4D6D4-DDF9-0FBB-B20E-44902FF9D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Producentpriser, inhemsk tillgång</a:t>
            </a:r>
            <a:br>
              <a:rPr lang="sv-SE" dirty="0"/>
            </a:br>
            <a:endParaRPr lang="sv-SE" dirty="0"/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47D472C4-9147-4732-74E9-F19A3587C5E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207B7AC-1867-E0A1-A2C9-9BCFD4A738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  <a:p>
            <a:r>
              <a:rPr lang="sv-SE"/>
              <a:t>Index 2020=100,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2AA081AE-0267-CF73-410C-325F98660D5B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SCB.</a:t>
            </a:r>
          </a:p>
        </p:txBody>
      </p:sp>
    </p:spTree>
    <p:extLst>
      <p:ext uri="{BB962C8B-B14F-4D97-AF65-F5344CB8AC3E}">
        <p14:creationId xmlns:p14="http://schemas.microsoft.com/office/powerpoint/2010/main" val="30263849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C24CE12-891B-1AA2-5AF2-DBC725DB92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Importpriser i producentprisindex</a:t>
            </a:r>
            <a:br>
              <a:rPr lang="sv-SE" dirty="0"/>
            </a:br>
            <a:endParaRPr lang="sv-SE" dirty="0"/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8085195B-6D63-8AD6-26E7-CC87FCE3CF1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5763FC9-B4C4-A03C-85A6-76ECBC69610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  <a:p>
            <a:r>
              <a:rPr lang="sv-SE"/>
              <a:t>Index 2020=100,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5C6173B9-F52D-7A15-C7B7-AFD1BE0D2AA9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SCB.</a:t>
            </a:r>
          </a:p>
        </p:txBody>
      </p:sp>
    </p:spTree>
    <p:extLst>
      <p:ext uri="{BB962C8B-B14F-4D97-AF65-F5344CB8AC3E}">
        <p14:creationId xmlns:p14="http://schemas.microsoft.com/office/powerpoint/2010/main" val="8598700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3FA9008-55F7-9C55-2F34-FA13BE49F9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Exportpriser i producentprisindex</a:t>
            </a:r>
            <a:br>
              <a:rPr lang="sv-SE" dirty="0"/>
            </a:br>
            <a:endParaRPr lang="sv-SE" dirty="0"/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91BA9004-18BD-816D-956A-0B79B82F7E9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95DC94D1-B149-15BD-E240-C8B6233BECC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  <a:p>
            <a:r>
              <a:rPr lang="sv-SE"/>
              <a:t>Index 2020=100,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A9AE0557-3D68-1C71-2FCD-6C397FFA7846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SCB.</a:t>
            </a:r>
          </a:p>
        </p:txBody>
      </p:sp>
    </p:spTree>
    <p:extLst>
      <p:ext uri="{BB962C8B-B14F-4D97-AF65-F5344CB8AC3E}">
        <p14:creationId xmlns:p14="http://schemas.microsoft.com/office/powerpoint/2010/main" val="34063358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8E06D9A-43E6-D26B-CA8A-C56F1B954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Spotpris på el i Sverige</a:t>
            </a:r>
            <a:br>
              <a:rPr lang="sv-SE" dirty="0"/>
            </a:br>
            <a:endParaRPr lang="sv-SE" dirty="0"/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998AAE63-926B-62F4-F579-C90317C0B3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1"/>
            <a:ext cx="8640000" cy="4239797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1A7608BD-09CB-94E2-1744-224A7DA5BF4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  <a:p>
            <a:r>
              <a:rPr lang="sv-SE"/>
              <a:t>Öre per kilowattimme (KWh),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9649E7E0-76FA-939B-C387-26894ED94FEF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Nordpool, Macrobond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41174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7ABE4AB-7D95-6270-BFDD-F856087317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Pris på råolja</a:t>
            </a:r>
            <a:br>
              <a:rPr lang="sv-SE" dirty="0"/>
            </a:br>
            <a:endParaRPr lang="sv-SE" dirty="0"/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CDEA4C91-56CA-ABA4-A568-D45CA7FA6FC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B22E038-F9E5-2CFA-17F5-A8B2101DB7A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  <a:p>
            <a:r>
              <a:rPr lang="sv-SE"/>
              <a:t>Dollar respektive svenska kronor per fat,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7446D02D-A37B-A5F9-B538-60DCA267849E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Energy Information Administration (EIA), Macrobond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42085964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6B56BFE-C853-F12C-FF7B-EE2B325B13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Beräknad skillnad i pris mellan priset vid pump exkl. skatt och råoljepris</a:t>
            </a:r>
            <a:br>
              <a:rPr lang="sv-SE" dirty="0"/>
            </a:br>
            <a:endParaRPr lang="sv-SE" dirty="0"/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EAB90078-2099-0E61-B6D5-28DE33A08F7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E99931FE-E6E7-4E8E-5313-216795FE212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  <a:p>
            <a:r>
              <a:rPr lang="sv-SE"/>
              <a:t>Kronor per liter,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4B77F377-5FEE-21B5-767F-4A5D28CC23CE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18201348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1F4A135-A608-2EA0-102F-1488C0CB8F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Livsmedelspris i KPI</a:t>
            </a:r>
            <a:br>
              <a:rPr lang="sv-SE" dirty="0"/>
            </a:br>
            <a:endParaRPr lang="sv-SE" dirty="0"/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9D4CACF7-1C78-1C7C-BAE8-8CABEFDACE9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1"/>
            <a:ext cx="8640000" cy="4240709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9764FCD0-2BCB-4854-484E-9AA7303CE02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  <a:p>
            <a:r>
              <a:rPr lang="sv-SE"/>
              <a:t>Årlig procentuell förändring,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7890A5B9-F5B0-33BE-DDE9-D5C8ABAD4D63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118709849"/>
      </p:ext>
    </p:extLst>
  </p:cSld>
  <p:clrMapOvr>
    <a:masterClrMapping/>
  </p:clrMapOvr>
</p:sld>
</file>

<file path=ppt/theme/theme1.xml><?xml version="1.0" encoding="utf-8"?>
<a:theme xmlns:a="http://schemas.openxmlformats.org/drawingml/2006/main" name="ExternaPresentationer2">
  <a:themeElements>
    <a:clrScheme name="Konjunkturinstitutet">
      <a:dk1>
        <a:sysClr val="windowText" lastClr="000000"/>
      </a:dk1>
      <a:lt1>
        <a:sysClr val="window" lastClr="FFFFFF"/>
      </a:lt1>
      <a:dk2>
        <a:srgbClr val="024930"/>
      </a:dk2>
      <a:lt2>
        <a:srgbClr val="FBF0C6"/>
      </a:lt2>
      <a:accent1>
        <a:srgbClr val="00709E"/>
      </a:accent1>
      <a:accent2>
        <a:srgbClr val="84216B"/>
      </a:accent2>
      <a:accent3>
        <a:srgbClr val="AF1E2D"/>
      </a:accent3>
      <a:accent4>
        <a:srgbClr val="024930"/>
      </a:accent4>
      <a:accent5>
        <a:srgbClr val="C6A00C"/>
      </a:accent5>
      <a:accent6>
        <a:srgbClr val="568E14"/>
      </a:accent6>
      <a:hlink>
        <a:srgbClr val="0000FF"/>
      </a:hlink>
      <a:folHlink>
        <a:srgbClr val="800080"/>
      </a:folHlink>
    </a:clrScheme>
    <a:fontScheme name="Konjunkturinstitute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199A172E-E921-4BE4-A86D-4EB56205D8E9}" vid="{68193DFA-6F5A-4954-AB43-D702550F09F3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ExternaPresentationer</Template>
  <TotalTime>242</TotalTime>
  <Words>346</Words>
  <Application>Microsoft Office PowerPoint</Application>
  <PresentationFormat>Bredbild</PresentationFormat>
  <Paragraphs>88</Paragraphs>
  <Slides>22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22</vt:i4>
      </vt:variant>
    </vt:vector>
  </HeadingPairs>
  <TitlesOfParts>
    <vt:vector size="26" baseType="lpstr">
      <vt:lpstr>Arial</vt:lpstr>
      <vt:lpstr>Calibri</vt:lpstr>
      <vt:lpstr>Verdana</vt:lpstr>
      <vt:lpstr>ExternaPresentationer2</vt:lpstr>
      <vt:lpstr>Inflation i valda länder </vt:lpstr>
      <vt:lpstr>Bidrag till inflationen i euroområdet </vt:lpstr>
      <vt:lpstr>Producentpriser, inhemsk tillgång </vt:lpstr>
      <vt:lpstr>Importpriser i producentprisindex </vt:lpstr>
      <vt:lpstr>Exportpriser i producentprisindex </vt:lpstr>
      <vt:lpstr>Spotpris på el i Sverige </vt:lpstr>
      <vt:lpstr>Pris på råolja </vt:lpstr>
      <vt:lpstr>Beräknad skillnad i pris mellan priset vid pump exkl. skatt och råoljepris </vt:lpstr>
      <vt:lpstr>Livsmedelspris i KPI </vt:lpstr>
      <vt:lpstr>Globala jordbruks- och matpriser </vt:lpstr>
      <vt:lpstr>Detaljhandelsvolym exklusive bensinstationer </vt:lpstr>
      <vt:lpstr>Priser på varor och i varuproduktion </vt:lpstr>
      <vt:lpstr>Priser på tjänster och i tjänsteproduktion </vt:lpstr>
      <vt:lpstr>Förädlingsvärdepris för utvalda branscher </vt:lpstr>
      <vt:lpstr>Förädlingsvärdepriser </vt:lpstr>
      <vt:lpstr>Förädlingsvärdepris i gruvindustri samt el, gas, värme m.m. </vt:lpstr>
      <vt:lpstr>Förädlingsvärdepris i jordbruk, fiske och skogsbruk </vt:lpstr>
      <vt:lpstr>KPI och KPIF </vt:lpstr>
      <vt:lpstr>Kronans effektiva växelkurs (KIX) </vt:lpstr>
      <vt:lpstr>Förädlingsvärdepriser </vt:lpstr>
      <vt:lpstr>Export- och importpriser </vt:lpstr>
      <vt:lpstr>Bytesförhållande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BNP-gap </dc:title>
  <dc:creator>Rosmarie Andersson</dc:creator>
  <cp:lastModifiedBy>Rosmarie Andersson</cp:lastModifiedBy>
  <cp:revision>12</cp:revision>
  <dcterms:created xsi:type="dcterms:W3CDTF">2022-10-18T11:02:10Z</dcterms:created>
  <dcterms:modified xsi:type="dcterms:W3CDTF">2022-10-24T14:40:34Z</dcterms:modified>
</cp:coreProperties>
</file>