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0" r:id="rId2"/>
    <p:sldId id="261" r:id="rId3"/>
    <p:sldId id="345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</p:sldIdLst>
  <p:sldSz cx="12192000" cy="6858000"/>
  <p:notesSz cx="6858000" cy="9144000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3" autoAdjust="0"/>
    <p:restoredTop sz="94660"/>
  </p:normalViewPr>
  <p:slideViewPr>
    <p:cSldViewPr showGuides="1">
      <p:cViewPr varScale="1">
        <p:scale>
          <a:sx n="159" d="100"/>
          <a:sy n="159" d="100"/>
        </p:scale>
        <p:origin x="2628" y="138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2024-10-22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336062" y="6116644"/>
            <a:ext cx="8534400" cy="316931"/>
          </a:xfrm>
        </p:spPr>
        <p:txBody>
          <a:bodyPr/>
          <a:lstStyle>
            <a:lvl1pPr marL="0" indent="0" algn="l">
              <a:buNone/>
              <a:defRPr b="1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namn på ansvarig(a) föredragshållare</a:t>
            </a:r>
          </a:p>
        </p:txBody>
      </p:sp>
      <p:sp>
        <p:nvSpPr>
          <p:cNvPr id="29" name="Rubrik 1"/>
          <p:cNvSpPr>
            <a:spLocks noGrp="1"/>
          </p:cNvSpPr>
          <p:nvPr>
            <p:ph type="title" hasCustomPrompt="1"/>
          </p:nvPr>
        </p:nvSpPr>
        <p:spPr>
          <a:xfrm>
            <a:off x="336064" y="274640"/>
            <a:ext cx="8444302" cy="4180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30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765180"/>
            <a:ext cx="8444302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DAD420AE-45A9-4DAD-8CE6-21675703806F}"/>
              </a:ext>
            </a:extLst>
          </p:cNvPr>
          <p:cNvGrpSpPr/>
          <p:nvPr userDrawn="1"/>
        </p:nvGrpSpPr>
        <p:grpSpPr>
          <a:xfrm>
            <a:off x="10869123" y="417637"/>
            <a:ext cx="1036322" cy="6246124"/>
            <a:chOff x="10869123" y="417637"/>
            <a:chExt cx="1036322" cy="6246124"/>
          </a:xfrm>
        </p:grpSpPr>
        <p:pic>
          <p:nvPicPr>
            <p:cNvPr id="18" name="Bildobjekt 17">
              <a:extLst>
                <a:ext uri="{FF2B5EF4-FFF2-40B4-BE49-F238E27FC236}">
                  <a16:creationId xmlns:a16="http://schemas.microsoft.com/office/drawing/2014/main" id="{9239EC55-13C7-406C-8430-10D8A361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1281734"/>
              <a:ext cx="491141" cy="687597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49B89E01-CE11-479D-9097-B0A2DE7A06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2145830"/>
              <a:ext cx="483017" cy="681055"/>
            </a:xfrm>
            <a:prstGeom prst="rect">
              <a:avLst/>
            </a:prstGeom>
          </p:spPr>
        </p:pic>
        <p:pic>
          <p:nvPicPr>
            <p:cNvPr id="20" name="Bildobjekt 19">
              <a:extLst>
                <a:ext uri="{FF2B5EF4-FFF2-40B4-BE49-F238E27FC236}">
                  <a16:creationId xmlns:a16="http://schemas.microsoft.com/office/drawing/2014/main" id="{00EA9306-B466-464E-A2A9-B5F85295A3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145" y="4725144"/>
              <a:ext cx="480917" cy="678094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1CA271-5F34-475E-9023-5B4008B79C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3009926"/>
              <a:ext cx="483017" cy="683470"/>
            </a:xfrm>
            <a:prstGeom prst="rect">
              <a:avLst/>
            </a:prstGeom>
          </p:spPr>
        </p:pic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CE02F084-547C-4EE8-8D65-7DA83F810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417637"/>
              <a:ext cx="491141" cy="694764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B07E1A32-37EE-47F4-8942-5D09BE7666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9123" y="5569527"/>
              <a:ext cx="1036322" cy="1094234"/>
            </a:xfrm>
            <a:prstGeom prst="rect">
              <a:avLst/>
            </a:prstGeom>
          </p:spPr>
        </p:pic>
        <p:pic>
          <p:nvPicPr>
            <p:cNvPr id="24" name="Bildobjekt 23">
              <a:extLst>
                <a:ext uri="{FF2B5EF4-FFF2-40B4-BE49-F238E27FC236}">
                  <a16:creationId xmlns:a16="http://schemas.microsoft.com/office/drawing/2014/main" id="{DCF27615-62AB-4F8E-B8BB-BBAC82105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3861888"/>
              <a:ext cx="491167" cy="694764"/>
            </a:xfrm>
            <a:prstGeom prst="rect">
              <a:avLst/>
            </a:prstGeom>
          </p:spPr>
        </p:pic>
      </p:grpSp>
      <p:sp>
        <p:nvSpPr>
          <p:cNvPr id="25" name="Platshållare för text 7">
            <a:extLst>
              <a:ext uri="{FF2B5EF4-FFF2-40B4-BE49-F238E27FC236}">
                <a16:creationId xmlns:a16="http://schemas.microsoft.com/office/drawing/2014/main" id="{551A79A3-B732-4526-803B-A54A7EFD6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988" y="2132856"/>
            <a:ext cx="10457777" cy="14401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012000"/>
            <a:ext cx="5382000" cy="720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rgbClr val="4D4D4D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904000" y="6012000"/>
            <a:ext cx="5382000" cy="72000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D4D4D"/>
                </a:solidFill>
              </a:defRPr>
            </a:lvl1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2024-10-22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C44A47F-2AAC-2FA8-AF25-EB91DC8DF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Reallön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2835731E-D5A1-8214-CC36-94757FA57D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074DED0-DB5A-9D41-10F6-34489678CDF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1995=100,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AAD0C5A-7131-40B3-D9D9-9F5B1C1CBF1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Medlingsinstitutet, SCB och Konjunkturinstitutet</a:t>
            </a:r>
          </a:p>
        </p:txBody>
      </p:sp>
    </p:spTree>
    <p:extLst>
      <p:ext uri="{BB962C8B-B14F-4D97-AF65-F5344CB8AC3E}">
        <p14:creationId xmlns:p14="http://schemas.microsoft.com/office/powerpoint/2010/main" val="537395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FBD27F-83E4-1608-5AAA-DEE06B6B2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Arbetslöshet 20─64 år, 2023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32F6E280-C936-A4AB-4F67-C30AEAEEBD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348253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7648E76-8744-78BB-9379-7D167F78C1B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arbetskraften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CC587E27-3787-354C-051D-C7ADC5B08F9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 b="0" i="0" u="none" strike="noStrike" baseline="0" dirty="0">
                <a:solidFill>
                  <a:srgbClr val="000000"/>
                </a:solidFill>
              </a:rPr>
              <a:t>Anm. Sverige i rött, medelvärde för EU i grönt. </a:t>
            </a:r>
            <a:endParaRPr lang="sv-SE" dirty="0"/>
          </a:p>
          <a:p>
            <a:r>
              <a:rPr lang="sv-SE" dirty="0"/>
              <a:t>Källa: Eurostat.</a:t>
            </a:r>
          </a:p>
        </p:txBody>
      </p:sp>
    </p:spTree>
    <p:extLst>
      <p:ext uri="{BB962C8B-B14F-4D97-AF65-F5344CB8AC3E}">
        <p14:creationId xmlns:p14="http://schemas.microsoft.com/office/powerpoint/2010/main" val="3609611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E472ADB-F415-E97C-7E3D-E4B70C2C0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Sysselsättningsgrad utrikes födda, 16─64 år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585BA5C-BA9F-360A-9DE2-D7918ABAC6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0059CED-AB86-E732-B034-EF5C7B1B43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befolkningen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208E3D8-79E6-6B8B-E08F-E76260C273B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OECD.</a:t>
            </a:r>
          </a:p>
        </p:txBody>
      </p:sp>
    </p:spTree>
    <p:extLst>
      <p:ext uri="{BB962C8B-B14F-4D97-AF65-F5344CB8AC3E}">
        <p14:creationId xmlns:p14="http://schemas.microsoft.com/office/powerpoint/2010/main" val="1355625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7D2AB9F-1E9A-A95C-4855-BA9D18CB8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Produktivitet och reallön i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38617FC4-1AE1-4F5E-81FE-A7F404039D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DE3CAF2-DE5B-F19B-96FE-3D06AB4852D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2015=100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604DE80-BEFE-A1C7-40C9-6F3093E46F9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606751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500786-42A9-55F9-2A83-93F45231D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Reallöner (KPI) och produktivitet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93CD234-384B-922B-FA44-B80E02DF48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5291460" cy="460267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467C442-E74E-DB7E-1EF8-20119F6FE97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 2000-2023, korrelationskoefficient: 0,76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9A86DC0-A387-1BB2-59A9-94A21011EB1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Eurostat och Konjunkturinstitutets egna beräkningar</a:t>
            </a:r>
          </a:p>
        </p:txBody>
      </p:sp>
    </p:spTree>
    <p:extLst>
      <p:ext uri="{BB962C8B-B14F-4D97-AF65-F5344CB8AC3E}">
        <p14:creationId xmlns:p14="http://schemas.microsoft.com/office/powerpoint/2010/main" val="3771539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91656E-5FBA-530A-44B9-3086B055C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Produktivitetstillväxt i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59B8D97-4657-1894-25F9-89DAB5943D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AE42A88-BDAD-0CEC-DD91-785363C0E9E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A98CBE2-16D2-65F7-0D94-137CF4662F6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40731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04FF679-2227-C4D3-43CD-2A96D0D3D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KPIF och förädlingsvärdepris i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78888D9-409A-92FC-7EE9-9909E7C51B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1541EE3-E759-59A1-1C93-6AAEE4266E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C2711DF-95FC-6BF2-5267-56FF7DAF1B5C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SCB.</a:t>
            </a:r>
          </a:p>
        </p:txBody>
      </p:sp>
    </p:spTree>
    <p:extLst>
      <p:ext uri="{BB962C8B-B14F-4D97-AF65-F5344CB8AC3E}">
        <p14:creationId xmlns:p14="http://schemas.microsoft.com/office/powerpoint/2010/main" val="1983464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6D498F-F298-5C2F-BAF0-37C2F1008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Vinstandel i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5128AD8-3738-7F41-BB3A-D0C46E498C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F5E6575-9E24-60AE-DCF3-65EA030940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förädlingsvärdet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1DB165D-B955-FB9C-8276-B8422F34DAD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114610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378874-B79B-585C-C172-7E5CF4798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Rörelsemarginal i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C7432C16-2A75-3C37-71A2-7BEF9F1683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A76E77E-4064-EA28-0A60-64E9FE37613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omsättningen, säsongsrensade kvartalsvärden respektive årsvärden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B5E6FCE-397F-BA8D-0D36-500989D9BD6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SCB.</a:t>
            </a:r>
          </a:p>
        </p:txBody>
      </p:sp>
    </p:spTree>
    <p:extLst>
      <p:ext uri="{BB962C8B-B14F-4D97-AF65-F5344CB8AC3E}">
        <p14:creationId xmlns:p14="http://schemas.microsoft.com/office/powerpoint/2010/main" val="840870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2CB158-0D3D-12AE-04BA-2BDCB08B1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Insatsvarukostnad som andel av bruttoproduktionen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E81C9C5-3C2F-1813-C38B-ED9B649A15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C2D2CED-BCBB-50F4-23D1-77D39CC0D73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SCB.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48ABD79D-7670-E64A-1BAC-AB9A43EC46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550" y="1634373"/>
            <a:ext cx="8658225" cy="4249654"/>
          </a:xfrm>
        </p:spPr>
      </p:pic>
    </p:spTree>
    <p:extLst>
      <p:ext uri="{BB962C8B-B14F-4D97-AF65-F5344CB8AC3E}">
        <p14:creationId xmlns:p14="http://schemas.microsoft.com/office/powerpoint/2010/main" val="1543598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B35EE0-D9E9-F4AC-A207-714DA83C1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Sysselsättningsgrad 20─64 år, 2023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30DB57A-50E4-DE16-9C09-39B4E8CAF2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348253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CF4449B-D76A-C4FE-5927-8A38120BDBC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befolkningen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D9940E9-FB98-E5F1-C1BA-5EE4B0EBD01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 b="0" i="0" u="none" strike="noStrike" baseline="0" dirty="0">
                <a:solidFill>
                  <a:srgbClr val="000000"/>
                </a:solidFill>
              </a:rPr>
              <a:t>Anm. Sverige i rött, medelvärde för EU i grönt. </a:t>
            </a:r>
            <a:endParaRPr lang="sv-SE" dirty="0"/>
          </a:p>
          <a:p>
            <a:r>
              <a:rPr lang="sv-SE" dirty="0"/>
              <a:t>Källa: Eurostat.</a:t>
            </a:r>
          </a:p>
        </p:txBody>
      </p:sp>
    </p:spTree>
    <p:extLst>
      <p:ext uri="{BB962C8B-B14F-4D97-AF65-F5344CB8AC3E}">
        <p14:creationId xmlns:p14="http://schemas.microsoft.com/office/powerpoint/2010/main" val="2413009965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ternaPresentationer.potx" id="{89A56725-9EAD-4F7D-8F54-652C11516FBD}" vid="{499A5A89-1B9A-4A77-9E37-10416F1D91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</Template>
  <TotalTime>93</TotalTime>
  <Words>171</Words>
  <Application>Microsoft Office PowerPoint</Application>
  <PresentationFormat>Bredbild</PresentationFormat>
  <Paragraphs>35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5" baseType="lpstr">
      <vt:lpstr>Arial</vt:lpstr>
      <vt:lpstr>Calibri</vt:lpstr>
      <vt:lpstr>Verdana</vt:lpstr>
      <vt:lpstr>ExternaPresentationer2</vt:lpstr>
      <vt:lpstr>Reallön</vt:lpstr>
      <vt:lpstr>Produktivitet och reallön i näringslivet</vt:lpstr>
      <vt:lpstr>Reallöner (KPI) och produktivitet</vt:lpstr>
      <vt:lpstr>Produktivitetstillväxt i näringslivet</vt:lpstr>
      <vt:lpstr>KPIF och förädlingsvärdepris i näringslivet</vt:lpstr>
      <vt:lpstr>Vinstandel i näringslivet</vt:lpstr>
      <vt:lpstr>Rörelsemarginal i näringslivet</vt:lpstr>
      <vt:lpstr>Insatsvarukostnad som andel av bruttoproduktionen</vt:lpstr>
      <vt:lpstr>Sysselsättningsgrad 20─64 år, 2023</vt:lpstr>
      <vt:lpstr>Arbetslöshet 20─64 år, 2023</vt:lpstr>
      <vt:lpstr>Sysselsättningsgrad utrikes födda, 16─64 år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Rosmarie Andersson</dc:creator>
  <cp:lastModifiedBy>Rosmarie Andersson</cp:lastModifiedBy>
  <cp:revision>9</cp:revision>
  <dcterms:created xsi:type="dcterms:W3CDTF">2024-10-18T06:23:30Z</dcterms:created>
  <dcterms:modified xsi:type="dcterms:W3CDTF">2024-10-22T06:20:26Z</dcterms:modified>
</cp:coreProperties>
</file>