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87" r:id="rId2"/>
    <p:sldId id="388" r:id="rId3"/>
    <p:sldId id="389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2074" y="77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2022-10-24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2022-10-24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FA159A-B292-CABD-AA94-66B4A4C8D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och löneutveckling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7DBCB24-E801-A542-E886-E3DBA65F52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57CA834-92AF-E72B-DC56-8EAA0CAE6B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3980200-319C-3ECF-5FDB-76DEC8635E1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99252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214BE5-CE5B-177C-6349-E199ADEBA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och rekryteringstid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9DB0059-CECE-EEA6-67DD-03E92FD996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4D1B3C-8EE9-C2DD-CE8B-699A875254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 respektive veckor,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7F23341-E9BC-0ECC-6141-E3931D4ED9C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57331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C2041F-9462-1EB9-B677-7ACD14AFA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och arbetslöshet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0E630B4-D076-109C-4E8D-5E5B210F5A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9B3FE2F-6B0F-2ECC-1E09-E871EB9999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 respektive procent,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37E5D01-0E9B-173C-58D4-826FBD82F46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93735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DBAFC0-4BF0-D274-F7E4-4AB9DBF8F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och undersysselsättning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28FCE42-FAC8-34D4-F33C-7AA5F1E9EB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A3A0146-0D03-802E-25B8-6C30E4A3FC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 respektive procent,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97F1E0A-BC10-1BA4-70B8-74E6D8EAA78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6487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27B660-840C-DC4B-8EF2-75FDB28B0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och sysselsättningsgrad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1CF97F7-9CEF-7B48-A916-EB5A5EA3DC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44AC7CE-2C83-80EB-74CC-CE2B5583F5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 respektive procent,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DE10F69-9880-C8E8-2AE1-AF0F806B5F7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224232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B733DB-E5BA-9928-5364-EB28FADEB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i olika branscher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62E729F-8BE0-0064-1BE1-E996946499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CEE066C-5AC7-9786-DFFA-831D4610C7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C4F4660-6367-27E2-6FFC-F1FA9F98ADA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06669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C9250C-2C0C-D9A3-D3B7-207147733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i industrin, olika yrkeskategorier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BB11160-A5A7-E18E-CFC2-49B03211D5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4350EC-B1B0-B48C-BCA4-A91FEDA6D1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FE23D90-6FB5-5BB7-1F68-F59F156CDE8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41424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5FA5F5-7926-6BB0-8F36-EE2759F94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Lönespridning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4BD6719-FF42-E4AD-25D2-8A2FE6CA2B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1520665"/>
            <a:ext cx="8658225" cy="447706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9CBF4A-856C-E4BE-1643-B79143746A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Lönekvoter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60B9049-71EB-37B5-1C13-43D2D91D4D8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190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E24B05-DCB4-4F4F-FCB5-793CE56FB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Nominallönens och löneglidningens samband med brist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7B7BA4B-DB9D-70BF-1F9F-A20C81BF0A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302BD10-61E4-F503-F4A6-C885E27C0F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Elasticitet, 30 kvartals glidande medelvärde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D90DD41-16AD-C149-4E01-337E42AE21B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76880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6E0900-14CB-1136-B16F-147DB98E5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Samband mellan brist och avtalade löner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0CB871A-ABE6-6675-25B8-5633BD1E5B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D10C22C-FB9D-71DD-17FE-13382752B1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Elasticitet, 30 kvartals glidande medelvärde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0B2E388-65B2-6281-FC1B-D0059192EE1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5001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93C35E-6A6D-DA2D-D3D8-AEB13955E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Nominal- och reallönens samband med brist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2E6B3C2-D86A-7134-7876-E52438CB3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4D2474-3F89-0F0A-2ED6-1824F8CE78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Elasticitet, 30 kvartals glidande medelvärde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E355563-073C-DE63-7255-050044E5812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5913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E3D663-F163-47A7-8243-67F95ACDB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Sysselsättningsgradens och nominallönens samband med brist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94DCCDF-FEE5-A53C-B080-3214AA381A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FD1F699-5603-1EDD-C7F5-8094D964EE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Elasticitet, 30 kvartals glidande medelvärde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F283A53-1EE2-7CE3-B281-CF83F15AF10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SCB,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27843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CE5391-6F59-FD83-4FED-28B0111E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KI och Arbetsförmedlingen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D0D9076-F747-C8CC-C293-B0C71FAE7B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67EFF8-EADF-E7DB-B18F-0C05EBBE41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1F1BAAE-C294-432D-977B-297FFBA63C9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Arbetsförmedlingen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3451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155284-ACB1-85B4-15E3-43AB6A13F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och anställningsplaner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DAE4D6B-9550-B904-9D9E-596F894B3D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A972616-86D8-A680-A132-65EB08F968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 respektive nettotal,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E5C2FAB-C783-C4C5-9B8B-C9C25FBB758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16733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316F58-AB93-DAAB-17BC-873B8A154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KI och Riksbanken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5398CD0-77F5-F778-3C2A-B765C481E9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A616438-02B6-68D5-1461-A14C832CBB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 respektive index,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EDA8A8A-CC34-F20E-F486-B331ABCFC74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559203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1402EB-7DBC-E784-D347-E7A04D9A1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Brist på arbetskraft och vakansgrad i näringslivet</a:t>
            </a:r>
            <a:br>
              <a:rPr lang="sv-SE" dirty="0"/>
            </a:br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DD5A9E6-7833-1ED5-C9DB-B0661F177C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05620AB-4158-4C5C-93F2-BBE584AE4A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  <a:p>
            <a:r>
              <a:rPr lang="sv-SE"/>
              <a:t>Andel ja-svar respektive procent,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B900FEE-8917-4350-1A4D-5DF766A584A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35646408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99A172E-E921-4BE4-A86D-4EB56205D8E9}" vid="{68193DFA-6F5A-4954-AB43-D702550F09F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240</TotalTime>
  <Words>296</Words>
  <Application>Microsoft Office PowerPoint</Application>
  <PresentationFormat>Bredbild</PresentationFormat>
  <Paragraphs>63</Paragraphs>
  <Slides>16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Verdana</vt:lpstr>
      <vt:lpstr>ExternaPresentationer2</vt:lpstr>
      <vt:lpstr>Brist på arbetskraft och löneutveckling i näringslivet </vt:lpstr>
      <vt:lpstr>Nominallönens och löneglidningens samband med brist </vt:lpstr>
      <vt:lpstr>Samband mellan brist och avtalade löner </vt:lpstr>
      <vt:lpstr>Nominal- och reallönens samband med brist </vt:lpstr>
      <vt:lpstr>Sysselsättningsgradens och nominallönens samband med brist </vt:lpstr>
      <vt:lpstr>Brist på arbetskraft KI och Arbetsförmedlingen </vt:lpstr>
      <vt:lpstr>Brist på arbetskraft och anställningsplaner </vt:lpstr>
      <vt:lpstr>Brist på arbetskraft KI och Riksbanken </vt:lpstr>
      <vt:lpstr>Brist på arbetskraft och vakansgrad i näringslivet </vt:lpstr>
      <vt:lpstr>Brist på arbetskraft och rekryteringstid </vt:lpstr>
      <vt:lpstr>Brist på arbetskraft och arbetslöshet </vt:lpstr>
      <vt:lpstr>Brist på arbetskraft och undersysselsättning </vt:lpstr>
      <vt:lpstr>Brist på arbetskraft och sysselsättningsgrad </vt:lpstr>
      <vt:lpstr>Brist på arbetskraft i olika branscher </vt:lpstr>
      <vt:lpstr>Brist på arbetskraft i industrin, olika yrkeskategorier </vt:lpstr>
      <vt:lpstr>Lönespridning i näringslivet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BNP-gap </dc:title>
  <dc:creator>Rosmarie Andersson</dc:creator>
  <cp:lastModifiedBy>Rosmarie Andersson</cp:lastModifiedBy>
  <cp:revision>12</cp:revision>
  <dcterms:created xsi:type="dcterms:W3CDTF">2022-10-18T11:02:10Z</dcterms:created>
  <dcterms:modified xsi:type="dcterms:W3CDTF">2022-10-24T15:01:56Z</dcterms:modified>
</cp:coreProperties>
</file>