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howGuides="1">
      <p:cViewPr varScale="1">
        <p:scale>
          <a:sx n="90" d="100"/>
          <a:sy n="90" d="100"/>
        </p:scale>
        <p:origin x="77" y="82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2023-06-20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2023-06-20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70BDB8-E7F1-E687-8690-79E6C172C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AA06E9E-22DC-E58F-7B99-66C5BC23F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D84BFB-1A62-CD89-AD4D-57DD0E8100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C46FB12-786D-8C48-B158-8A7C9E118D4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Bureau of Economic Analysis och SCB.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1381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A53E52-4890-9231-AA54-39763E7C2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Exportorderingång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F1C2FB6-CCB5-50F0-2E72-77776E8AD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C2CA45-7BB1-F21E-63EC-98F38FB1F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Diffusionsindex respektive 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131CF09-EEE5-FB92-B917-98F87E4FA94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Swedbank/SILF,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59224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CB7A09-BBD4-D583-7BB0-9AD0493B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Världsmarknad och svensk export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AF8FB8A-48D5-8EE8-A411-B0B884EA72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D9B28C-8304-DF1E-2B9D-1E55F9135A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5141714-A4C3-CDDF-0F8C-D28061B0610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52289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6BE7A8-99D3-43EE-5716-7BEFF1DDD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EA69D3E-FFD3-866F-1318-63419C7BC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B090CD-3955-0EFA-307A-71E6666F79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A55C58E-B9DE-2F86-8804-6B3FC8D3D90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5371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D35DE0-372C-1EEE-5189-B0A43D54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resultat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4FE8708-1C6C-4DFA-31CA-58750A544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066120-836C-0FBD-4585-5671E6147B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5F9A610-B380-EBDF-F17D-67692CAE2F6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20413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C504E2-3C74-DDFC-9413-8D9424AFA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B11594F-173E-91AF-FF45-FC2389631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B6D6EF-9686-E970-EF24-41E3921C1C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F9BB1CE-B01C-916B-0FAA-50577655599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6001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549EFE-5931-F49E-BA3C-EC9AD583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Hushållens syn på egen ekonomi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C1E9282-A4B4-2B8F-C000-780879019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C8CADE-5104-13C7-C30B-D2974A0296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9F73FAC-72B8-5185-03D4-6DA790261D0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01401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7FA2BA-1CB2-E3B0-F008-C22A1AD2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8B7D6F-DA41-E47D-7E52-C93E41583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 plus kollektivt sparande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71FE711-2479-DA5A-5AB8-20866A94473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C048EB3A-B700-C2EF-5AF8-3C373133A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89569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410EBA-5A34-2AD3-8BA4-5B6C0DAB3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BF18E95-E2A1-1384-8851-71ACB0F87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EF7C14-B605-86A1-7A9A-7364FF50EE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0043B9D-67FA-5DEB-1DD8-CCF84A0AD39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09260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4F5367-6026-DFA7-2D6C-621F4342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Produktionsvolym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78EE7C2-8B75-5C09-EBFC-6F60854064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E33B3D-B172-3967-FC6B-D9CE6CF33D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2766D9-DB7D-F9CC-CB4C-FA0AA6AE5A4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775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4D4DC4-98F8-BED4-86F2-B39436EC7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Konfidensindikator för husbyggande och anläggningsverksamhet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A0FADB6-BB2E-7E49-E65E-A6B5EE2142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51CE8E-92A5-FC30-0229-6EF308E256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7291897-579A-B2BF-8DC8-4E7D089CEFD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5163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B93D24-EEFE-4D6B-4ED2-29425C70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Sammanvägt inköpschefsindex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786F16D-70EF-B996-A106-46D4FA241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7E1105-E4AC-A9AB-442F-74D1FEE667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137C8D-B6B0-7FAF-0195-BEC2395ACD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Global, J.P. Morgan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3913718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08E09A-68F5-7CA6-6363-831890E2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Sysselsättningsgrad, 25–54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FCB36C-E764-D5B2-B8DC-BB11A19C75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F4874D7-6607-BEBB-FC98-97853341C1E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87A13D1-F292-6D86-A2DF-895A9F255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463837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EC77BE-1963-CB85-4369-7536925E6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A8B1C3-5FF4-6EE9-2C97-8A50F4888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1539A4C-0D7B-22DA-A328-9B8B12EB52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2316F1-DB2E-7F41-EE55-4C95DBE1743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91981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88B04F-3518-00F5-4206-79E3F45C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Nyanmälda lediga platser och lediga jobb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B03C47-AD3E-8012-E500-F1669044F0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Tusental,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CB4F543-0FFA-1DBA-2788-5F5506583D3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Arbetsförmedlingen,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05A2DB33-69BD-6853-A67D-564D27FA03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928853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86EE08-64B8-4B72-9409-D6E57A5D4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och jämviktsarbetslöshet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2A08368-6B8F-581D-5708-CF2B862299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090DE6-F778-060C-07F4-5211FFD38B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7A645C0-6B13-7098-3FA2-10386A3FDF0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89455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22D23B-9844-4053-0E99-981C5507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 25−54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AE5CC4-2DE5-278F-3E2B-EEF124B60D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7681FB7-C242-23CA-615C-E934322D7E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088BCE97-F02A-86BC-1846-6759FBA200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677507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E4183A-D22B-8725-6D43-0C01DEB3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090B201-8B56-5BB7-9233-404C91A18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78B0730-4C01-8832-B9CC-B6FC924DB4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828EF3F-D884-50EF-63DE-DA38988196E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99802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5A0F3C-4331-F918-96E0-82AF81FB1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arbetsmarknadsgap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B528245-0370-1E24-F233-4836BE2CC3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C7E42C-1B67-1818-82BE-23EB354417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11A194-4ABA-1ECB-CC38-F2704416E2A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38409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398924-EFB9-EDE8-8BAC-947A4012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472B27B-8749-CFA9-A5C8-883389C464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54C4ED9-86F9-A475-9F06-9A5F092FBE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0A681EB-7CD2-D836-87C0-B84EA5322D2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86300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87D629-8D95-AE02-7E1F-4CCE838C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 i nivå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3F8797-5202-F39F-FC37-4343B08607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1995=100,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4F7E851-204B-02EC-80F4-6A2DDB7A28A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EF4DD8A-1C1B-0F75-8BAE-831F6A53AE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146471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CDF415-77D3-118F-AAC6-00C078749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1F49F7E-BFCD-48C5-A182-99119E01E5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A7A509-7AB1-2636-A041-1A130D05AC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F7F81AC-32D0-B104-3DB8-301B158B033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0572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84AF98-0ADC-A0CF-9610-0ACC4042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Globalt inköpschefsindex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44B9ECD-1381-5509-8870-7ED1E40D4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69F822-A686-EB51-D19A-AE29BB839A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D02019C-778F-04C8-84EF-532DBAC3F14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Global.</a:t>
            </a:r>
          </a:p>
        </p:txBody>
      </p:sp>
    </p:spTree>
    <p:extLst>
      <p:ext uri="{BB962C8B-B14F-4D97-AF65-F5344CB8AC3E}">
        <p14:creationId xmlns:p14="http://schemas.microsoft.com/office/powerpoint/2010/main" val="4144431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49D755-AF13-BA0D-1770-4778E0FEF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Lönsamhet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58CEB20-DBDC-62E5-ACF5-3939F40372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895CA95-3B8E-CC94-C750-0B6725131B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årsvärden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3D7F36E-2323-C59B-FDC0-EC522FD7B54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690580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9E32BF-6E9D-62E8-A053-58FEF615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enligt KL och NR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A90AFD4-A0DF-1220-7CDC-0E1FD26C01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D38224-A1F7-157B-5EBE-938060D5DF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93F2080-7175-0B43-B85B-E860C88D49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890874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05CDF7-8CA7-0F01-E0CF-C8525392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94ABB26-A5AF-6D82-5020-28755388B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B85E33-50E7-6116-3C76-1216777EA4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06D5D21-15B6-BF54-CE66-5BE0C056E12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666461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B37B04-6350-6447-8F4A-9B44D7BDA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E5C803-A9C1-7F95-5BBF-69541DA1B4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B64293D-63E6-1128-9E88-7F10C14901D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635D61B-5566-9D01-4FE5-1C137473B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2898499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EF08E5-90B6-D576-B43B-D963CE7E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Drivmedelspriser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9B1E05-C6E5-B5CC-6D86-F67D2515D6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 per liter,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7200D46-D2C5-A341-AF90-B18AC119B47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OK-Q8 och Macrobond.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10AD7B70-B376-FAEB-0F9B-22FE7FB4E6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355559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040B42-9295-705D-FC47-B63A698C6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Spotpris på el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90590A5-5019-56AE-891D-C12BDFC234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02453B-10FD-B70D-2D58-D9DFC80132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Öre per kilowattimme (kWh),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EA4D044-1A10-29C7-D1A1-D9E6AD3C4BC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Nordpool,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478898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5759C4-75DF-AAA1-6306-9618E1401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FA36323-9D89-7828-0393-6AEDA2D57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63ED64-2B2B-F7DF-2BC2-FEEB0D117C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A09B523-BF4F-2444-6B66-C36E92815A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71955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1584DB-51C6-4CDE-5E48-B9EDCF309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exkl. energi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3F1E508-9F2D-A713-6AB6-9E157C4753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FFF675-E1ED-AC10-DAF7-CB4F90AF3C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9120A1C-A321-757E-9F48-4DBBBE22671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729897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E866A9-C351-3DA8-C0DF-D3DFFBD1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månadsvisa förändringen i varor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6B70046-B3DD-DA3E-ACB8-D80B7050CD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67C1F58-FEAA-58BB-F5B0-11A4D14B6A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procentuell förändring,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9D8C32F-F5B9-8AA8-6FF6-3EABA0E09D5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321351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4DA392-1CEA-C35D-2D43-AEE4FB93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3A209D6-5D00-550A-7016-42161F5464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841609-EB6A-7D3E-84B3-9547F89560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5087C0-A914-52D5-48CD-A37BC286AEF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BC940B-28E9-CA68-0A7E-6EB6505C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CFBC354-FCD3-0945-9259-471ECE0026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ECBECB-0435-DD16-BFE2-BA3760D9D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2D0759F-520A-3B4A-F869-4017985C971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OECD,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084317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2BC0D6-2A60-DF48-6B1D-DF210E93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och jämviktsarbetslöshet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42D70A5-C706-0281-0BAE-C04F1F4F8D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FBAC97-322E-A72E-9BBD-1B5243D82A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90F3343-D809-8C7D-F96A-D30FB86DC24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7151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777BF0-389D-5DE9-BDCC-CB23C3689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Inflation, KPIF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1004244-AA50-090B-13A4-9D2B48C872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2491AB-68FB-A367-A5FF-A2E91AD02C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7EFDADA-B8BD-F473-D5E5-195050D94C8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409989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B5F27-C953-9AE4-1A36-6BC8BB8F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inkomster och utgifter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6B5B9FB-78B8-BA2E-46F6-D2AF0B31ED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EEE62B6-3AD3-B3A1-AAA8-6CB752809D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0FB5D23-5D1B-7AC6-D345-B0C812CE528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98866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191C1D-9F8A-E35F-4AB6-08BECED09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362A7CC-6352-ADB6-3241-4461BD2F5C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742329-BFDC-F703-1D52-3CC2EDDF98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355B982-40A6-2D71-9C41-1AEAFB27F0A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826105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BBB639-6018-C2C2-190E-3A449D6C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finansiella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FE43AE1-7EDE-D0CF-0967-EAA273B781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430EA3A-6D8D-89D2-4736-615C3961C56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2F8A815B-19D8-D0C2-FA87-2C954CB398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7722306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F86167-29FF-8B07-5C10-F8FC4540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B290DBC-6669-99AF-B207-C5341AA015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7CF8CE-230D-600B-4DE1-247145D146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9A46F47-3C8F-4A56-89DE-2B90A2EA30C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835927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D80A3B-AF7E-1ED2-01F4-21988B0D2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FCF7019-5530-D98F-EEC0-4A8365BFC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8F9842-CE16-FC61-64DD-2D066C7900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5427FBB-945C-9470-0CF5-D848166396B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937802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BD4FE4-8325-0FC5-FDBF-261BAD564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CB6094F-115B-5FFF-B109-B12C434E9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400C4B7-D7FC-792E-783B-D9BD277049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D6F9AF-BCA5-627B-FA4C-C18BA46B4A8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20366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DE129-AB0C-C3A0-2806-8445D357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8E68233-5B49-F8E7-8B86-6990B062B3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9AC808-ACF8-F37A-8798-B6451122C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E6C3D4-434E-5416-E506-585E41EAC6D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032382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DE129-AB0C-C3A0-2806-8445D357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9AC808-ACF8-F37A-8798-B6451122C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arbetskraften,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E6C3D4-434E-5416-E506-585E41EAC6D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93A0906-8D9C-E09C-7EB2-769F0F20D7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621679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773ECB-B73F-9C26-E522-6326DE220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956B9DC-72FD-A49A-29D1-BEEDB066F4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CC5E562-05FB-0285-8238-2899AD3CEE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18588CE-5892-F5BE-5638-B3DEE20B4D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 och Bureau of Labor Statistics.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462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02C8B6-8D3A-F20A-8B29-EB562D3AB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580DFFD-7BBC-1251-3B2E-8F9086F9BC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EE2DC6-9910-98D6-805A-85CF02A34C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47C1FAE-B65E-D209-823C-1D6B6DEE683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Bank of England, Bank of Japan, ECB, Federal Reserve, Norges Bank, Macrobond och Konjunkturinstitutet.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03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4B2DE6-DC92-6167-54A8-31CBDDDD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56DFC51-4F4C-588C-DC0E-F681139D2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D68FA2-FCE1-5091-754B-1CF16DEECB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01CC8C5-F994-DDA9-AB29-7EE3DBAD975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4930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C5C2B-0095-0754-4018-53F008B8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2DFD7DB-2D62-42C8-FC98-D395C02D11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92D823-47B1-F273-C1FE-3322184D3F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256014-9F30-060B-06FC-525FC491FA8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9488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82B196-F553-360F-BDC6-E43E1AEF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15A7045-FC5F-9576-BB76-690CC6B0D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475FB0-A0A0-633D-3DA4-A0DAD95A6F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A08DBAA-3CB5-9B86-7AB7-EA8E3466640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27801767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54</TotalTime>
  <Words>803</Words>
  <Application>Microsoft Office PowerPoint</Application>
  <PresentationFormat>Bredbild</PresentationFormat>
  <Paragraphs>147</Paragraphs>
  <Slides>49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49</vt:i4>
      </vt:variant>
    </vt:vector>
  </HeadingPairs>
  <TitlesOfParts>
    <vt:vector size="53" baseType="lpstr">
      <vt:lpstr>Arial</vt:lpstr>
      <vt:lpstr>Calibri</vt:lpstr>
      <vt:lpstr>Verdana</vt:lpstr>
      <vt:lpstr>ExternaPresentationer2</vt:lpstr>
      <vt:lpstr>BNP</vt:lpstr>
      <vt:lpstr>Sammanvägt inköpschefsindex i valda länder och regioner</vt:lpstr>
      <vt:lpstr>Globalt inköpschefsindex</vt:lpstr>
      <vt:lpstr>Konsumentpriser i valda länder och regioner</vt:lpstr>
      <vt:lpstr>Arbetslöshet</vt:lpstr>
      <vt:lpstr>Styrräntor</vt:lpstr>
      <vt:lpstr>BNP</vt:lpstr>
      <vt:lpstr>Fasta bruttoinvesteringar, bostäder</vt:lpstr>
      <vt:lpstr>Offentliga investeringar</vt:lpstr>
      <vt:lpstr>Exportorderingång i tillverkningsindustrin</vt:lpstr>
      <vt:lpstr>Världsmarknad och svensk export</vt:lpstr>
      <vt:lpstr>Bidrag till offentlig konsumtionstillväxt</vt:lpstr>
      <vt:lpstr>Finansiellt sparande och resultat i kommunsektorn</vt:lpstr>
      <vt:lpstr>Hushållens konfidensindikator och hushållens konsumtion</vt:lpstr>
      <vt:lpstr>Hushållens syn på egen ekonomi</vt:lpstr>
      <vt:lpstr>Hushållens konsumtion, real disponibel inkomst och sparande</vt:lpstr>
      <vt:lpstr>Produktion i näringslivet</vt:lpstr>
      <vt:lpstr>Produktionsvolym i tillverkningsindustrin</vt:lpstr>
      <vt:lpstr>Konfidensindikator för husbyggande och anläggningsverksamhet</vt:lpstr>
      <vt:lpstr>Sysselsättningsgrad, 25–54 år</vt:lpstr>
      <vt:lpstr>Anställningsplaner</vt:lpstr>
      <vt:lpstr>Nyanmälda lediga platser och lediga jobb</vt:lpstr>
      <vt:lpstr>Arbetslöshet och jämviktsarbetslöshet</vt:lpstr>
      <vt:lpstr>Arbetslöshet 25−54 år</vt:lpstr>
      <vt:lpstr>Arbetsmarknadssituation</vt:lpstr>
      <vt:lpstr>BNP-gap, arbetsmarknadsgap</vt:lpstr>
      <vt:lpstr>Timlön</vt:lpstr>
      <vt:lpstr>Reallön i nivå</vt:lpstr>
      <vt:lpstr>Justerad enhetsarbetskostnad i näringslivet</vt:lpstr>
      <vt:lpstr>Lönsamhet i näringslivet</vt:lpstr>
      <vt:lpstr>Timlön enligt KL och NR</vt:lpstr>
      <vt:lpstr>Konsumentpriser</vt:lpstr>
      <vt:lpstr>Bidrag till KPIF-inflationen</vt:lpstr>
      <vt:lpstr>Drivmedelspriser</vt:lpstr>
      <vt:lpstr>Spotpris på el i Sverige</vt:lpstr>
      <vt:lpstr>KPIF</vt:lpstr>
      <vt:lpstr>KPIF exkl. energi</vt:lpstr>
      <vt:lpstr>Bidrag till månadsvisa förändringen i varor i KPI</vt:lpstr>
      <vt:lpstr>Importjusterat bidrag till BNP-tillväxten</vt:lpstr>
      <vt:lpstr>Arbetslöshet och jämviktsarbetslöshet</vt:lpstr>
      <vt:lpstr>Inflation, KPIF</vt:lpstr>
      <vt:lpstr>Offentliga sektorns inkomster och utgifter</vt:lpstr>
      <vt:lpstr>Finansiellt sparande i delsektorer</vt:lpstr>
      <vt:lpstr>Offentliga sektorns finansiella sparande</vt:lpstr>
      <vt:lpstr>Styrränta</vt:lpstr>
      <vt:lpstr>Kronans effektiva växelkurs (KIX)</vt:lpstr>
      <vt:lpstr>Kronans effektiva växelkurs (KIX)</vt:lpstr>
      <vt:lpstr>Sysselsatta</vt:lpstr>
      <vt:lpstr>Arbetslöshet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9</cp:revision>
  <dcterms:created xsi:type="dcterms:W3CDTF">2023-06-17T06:37:38Z</dcterms:created>
  <dcterms:modified xsi:type="dcterms:W3CDTF">2023-06-20T08:05:06Z</dcterms:modified>
</cp:coreProperties>
</file>