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96" r:id="rId2"/>
    <p:sldId id="297" r:id="rId3"/>
    <p:sldId id="298" r:id="rId4"/>
    <p:sldId id="299" r:id="rId5"/>
    <p:sldId id="346" r:id="rId6"/>
    <p:sldId id="300" r:id="rId7"/>
    <p:sldId id="302" r:id="rId8"/>
    <p:sldId id="301" r:id="rId9"/>
    <p:sldId id="303" r:id="rId10"/>
    <p:sldId id="304" r:id="rId11"/>
    <p:sldId id="305" r:id="rId12"/>
    <p:sldId id="306" r:id="rId13"/>
    <p:sldId id="307" r:id="rId14"/>
    <p:sldId id="308" r:id="rId15"/>
    <p:sldId id="309" r:id="rId16"/>
    <p:sldId id="310" r:id="rId17"/>
    <p:sldId id="311" r:id="rId18"/>
    <p:sldId id="312" r:id="rId19"/>
  </p:sldIdLst>
  <p:sldSz cx="12192000" cy="6858000"/>
  <p:notesSz cx="6858000" cy="9144000"/>
  <p:defaultTextStyle>
    <a:defPPr>
      <a:defRPr lang="sv-SE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 userDrawn="1">
          <p15:clr>
            <a:srgbClr val="A4A3A4"/>
          </p15:clr>
        </p15:guide>
        <p15:guide id="2" orient="horz" pos="781" userDrawn="1">
          <p15:clr>
            <a:srgbClr val="A4A3A4"/>
          </p15:clr>
        </p15:guide>
        <p15:guide id="3" orient="horz" pos="835" userDrawn="1">
          <p15:clr>
            <a:srgbClr val="A4A3A4"/>
          </p15:clr>
        </p15:guide>
        <p15:guide id="4" orient="horz" pos="3843" userDrawn="1">
          <p15:clr>
            <a:srgbClr val="A4A3A4"/>
          </p15:clr>
        </p15:guide>
        <p15:guide id="5" pos="212" userDrawn="1">
          <p15:clr>
            <a:srgbClr val="A4A3A4"/>
          </p15:clr>
        </p15:guide>
        <p15:guide id="6" pos="75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F2F2F2"/>
    <a:srgbClr val="D9D9D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3" autoAdjust="0"/>
    <p:restoredTop sz="94660"/>
  </p:normalViewPr>
  <p:slideViewPr>
    <p:cSldViewPr showGuides="1">
      <p:cViewPr varScale="1">
        <p:scale>
          <a:sx n="159" d="100"/>
          <a:sy n="159" d="100"/>
        </p:scale>
        <p:origin x="2628" y="138"/>
      </p:cViewPr>
      <p:guideLst>
        <p:guide orient="horz" pos="164"/>
        <p:guide orient="horz" pos="781"/>
        <p:guide orient="horz" pos="835"/>
        <p:guide orient="horz" pos="3843"/>
        <p:guide pos="212"/>
        <p:guide pos="75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CCD29-7DC1-40C9-B62D-90B786E53688}" type="datetimeFigureOut">
              <a:rPr lang="sv-SE" smtClean="0"/>
              <a:t>2024-10-22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3146B-41F7-4F63-A6FA-DBE5AE299C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693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336062" y="6116644"/>
            <a:ext cx="8534400" cy="316931"/>
          </a:xfrm>
        </p:spPr>
        <p:txBody>
          <a:bodyPr/>
          <a:lstStyle>
            <a:lvl1pPr marL="0" indent="0" algn="l">
              <a:buNone/>
              <a:defRPr b="1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namn på ansvarig(a) föredragshållare</a:t>
            </a:r>
          </a:p>
        </p:txBody>
      </p:sp>
      <p:sp>
        <p:nvSpPr>
          <p:cNvPr id="29" name="Rubrik 1"/>
          <p:cNvSpPr>
            <a:spLocks noGrp="1"/>
          </p:cNvSpPr>
          <p:nvPr>
            <p:ph type="title" hasCustomPrompt="1"/>
          </p:nvPr>
        </p:nvSpPr>
        <p:spPr>
          <a:xfrm>
            <a:off x="336064" y="274640"/>
            <a:ext cx="8444302" cy="4180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30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765180"/>
            <a:ext cx="8444302" cy="3603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  <p:grpSp>
        <p:nvGrpSpPr>
          <p:cNvPr id="17" name="Grupp 16">
            <a:extLst>
              <a:ext uri="{FF2B5EF4-FFF2-40B4-BE49-F238E27FC236}">
                <a16:creationId xmlns:a16="http://schemas.microsoft.com/office/drawing/2014/main" id="{DAD420AE-45A9-4DAD-8CE6-21675703806F}"/>
              </a:ext>
            </a:extLst>
          </p:cNvPr>
          <p:cNvGrpSpPr/>
          <p:nvPr userDrawn="1"/>
        </p:nvGrpSpPr>
        <p:grpSpPr>
          <a:xfrm>
            <a:off x="10869123" y="417637"/>
            <a:ext cx="1036322" cy="6246124"/>
            <a:chOff x="10869123" y="417637"/>
            <a:chExt cx="1036322" cy="6246124"/>
          </a:xfrm>
        </p:grpSpPr>
        <p:pic>
          <p:nvPicPr>
            <p:cNvPr id="18" name="Bildobjekt 17">
              <a:extLst>
                <a:ext uri="{FF2B5EF4-FFF2-40B4-BE49-F238E27FC236}">
                  <a16:creationId xmlns:a16="http://schemas.microsoft.com/office/drawing/2014/main" id="{9239EC55-13C7-406C-8430-10D8A361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1281734"/>
              <a:ext cx="491141" cy="687597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49B89E01-CE11-479D-9097-B0A2DE7A06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2145830"/>
              <a:ext cx="483017" cy="681055"/>
            </a:xfrm>
            <a:prstGeom prst="rect">
              <a:avLst/>
            </a:prstGeom>
          </p:spPr>
        </p:pic>
        <p:pic>
          <p:nvPicPr>
            <p:cNvPr id="20" name="Bildobjekt 19">
              <a:extLst>
                <a:ext uri="{FF2B5EF4-FFF2-40B4-BE49-F238E27FC236}">
                  <a16:creationId xmlns:a16="http://schemas.microsoft.com/office/drawing/2014/main" id="{00EA9306-B466-464E-A2A9-B5F85295A3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6145" y="4725144"/>
              <a:ext cx="480917" cy="678094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1CA271-5F34-475E-9023-5B4008B79C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3009926"/>
              <a:ext cx="483017" cy="683470"/>
            </a:xfrm>
            <a:prstGeom prst="rect">
              <a:avLst/>
            </a:prstGeom>
          </p:spPr>
        </p:pic>
        <p:pic>
          <p:nvPicPr>
            <p:cNvPr id="22" name="Bildobjekt 21">
              <a:extLst>
                <a:ext uri="{FF2B5EF4-FFF2-40B4-BE49-F238E27FC236}">
                  <a16:creationId xmlns:a16="http://schemas.microsoft.com/office/drawing/2014/main" id="{CE02F084-547C-4EE8-8D65-7DA83F8102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417637"/>
              <a:ext cx="491141" cy="694764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B07E1A32-37EE-47F4-8942-5D09BE7666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9123" y="5569527"/>
              <a:ext cx="1036322" cy="1094234"/>
            </a:xfrm>
            <a:prstGeom prst="rect">
              <a:avLst/>
            </a:prstGeom>
          </p:spPr>
        </p:pic>
        <p:pic>
          <p:nvPicPr>
            <p:cNvPr id="24" name="Bildobjekt 23">
              <a:extLst>
                <a:ext uri="{FF2B5EF4-FFF2-40B4-BE49-F238E27FC236}">
                  <a16:creationId xmlns:a16="http://schemas.microsoft.com/office/drawing/2014/main" id="{DCF27615-62AB-4F8E-B8BB-BBAC821054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3861888"/>
              <a:ext cx="491167" cy="694764"/>
            </a:xfrm>
            <a:prstGeom prst="rect">
              <a:avLst/>
            </a:prstGeom>
          </p:spPr>
        </p:pic>
      </p:grpSp>
      <p:sp>
        <p:nvSpPr>
          <p:cNvPr id="25" name="Platshållare för text 7">
            <a:extLst>
              <a:ext uri="{FF2B5EF4-FFF2-40B4-BE49-F238E27FC236}">
                <a16:creationId xmlns:a16="http://schemas.microsoft.com/office/drawing/2014/main" id="{551A79A3-B732-4526-803B-A54A7EFD61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988" y="2132856"/>
            <a:ext cx="10457777" cy="14401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325280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39"/>
            <a:ext cx="8658000" cy="50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6061" y="1418802"/>
            <a:ext cx="8658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3" y="836777"/>
            <a:ext cx="8658000" cy="504000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6063" y="6116644"/>
            <a:ext cx="8658000" cy="624731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202152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2" y="274640"/>
            <a:ext cx="5382000" cy="504000"/>
          </a:xfrm>
        </p:spPr>
        <p:txBody>
          <a:bodyPr>
            <a:noAutofit/>
          </a:bodyPr>
          <a:lstStyle>
            <a:lvl1pPr>
              <a:defRPr b="1">
                <a:latin typeface="+mj-lt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5360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5360" y="6012000"/>
            <a:ext cx="5382000" cy="720000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  <p:sp>
        <p:nvSpPr>
          <p:cNvPr id="10" name="Platshållare för innehåll 2"/>
          <p:cNvSpPr>
            <a:spLocks noGrp="1"/>
          </p:cNvSpPr>
          <p:nvPr>
            <p:ph idx="15"/>
          </p:nvPr>
        </p:nvSpPr>
        <p:spPr>
          <a:xfrm>
            <a:off x="5879976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5879976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14" name="Platshållare för text 7"/>
          <p:cNvSpPr>
            <a:spLocks noGrp="1"/>
          </p:cNvSpPr>
          <p:nvPr>
            <p:ph type="body" sz="quarter" idx="17" hasCustomPrompt="1"/>
          </p:nvPr>
        </p:nvSpPr>
        <p:spPr>
          <a:xfrm>
            <a:off x="5886651" y="279504"/>
            <a:ext cx="5382000" cy="504000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rgbClr val="4D4D4D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5904000" y="6012000"/>
            <a:ext cx="5382000" cy="72000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4D4D4D"/>
                </a:solidFill>
              </a:defRPr>
            </a:lvl1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163324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 utan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40"/>
            <a:ext cx="8658000" cy="92211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335360" y="1319217"/>
            <a:ext cx="8658000" cy="47740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79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14368" y="6093304"/>
            <a:ext cx="658296" cy="66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36064" y="274639"/>
            <a:ext cx="8444302" cy="9330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77632" y="1319218"/>
            <a:ext cx="8002734" cy="5124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36063" y="6453189"/>
            <a:ext cx="1240052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333333"/>
                </a:solidFill>
              </a:defRPr>
            </a:lvl1pPr>
          </a:lstStyle>
          <a:p>
            <a:fld id="{C3A2019E-6387-4EE7-9D57-BB56FA1D45AA}" type="datetimeFigureOut">
              <a:rPr lang="sv-SE" smtClean="0"/>
              <a:pPr/>
              <a:t>2024-10-22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576113" y="6453189"/>
            <a:ext cx="9615518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333333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191633" y="6453189"/>
            <a:ext cx="72878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333333"/>
                </a:solidFill>
              </a:defRPr>
            </a:lvl1pPr>
          </a:lstStyle>
          <a:p>
            <a:fld id="{2ED046C0-1CA2-4C04-85DE-8D258BC54A8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459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</p:sldLayoutIdLst>
  <p:txStyles>
    <p:titleStyle>
      <a:lvl1pPr algn="l" defTabSz="914423" rtl="0" eaLnBrk="1" latinLnBrk="0" hangingPunct="1">
        <a:spcBef>
          <a:spcPct val="0"/>
        </a:spcBef>
        <a:buNone/>
        <a:defRPr sz="1800" b="1" kern="1200">
          <a:solidFill>
            <a:srgbClr val="4D4D4D"/>
          </a:solidFill>
          <a:latin typeface="+mj-lt"/>
          <a:ea typeface="+mj-ea"/>
          <a:cs typeface="+mj-cs"/>
        </a:defRPr>
      </a:lvl1pPr>
    </p:titleStyle>
    <p:bodyStyle>
      <a:lvl1pPr marL="180980" indent="-180980" algn="l" defTabSz="9144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333333"/>
          </a:solidFill>
          <a:latin typeface="+mn-lt"/>
          <a:ea typeface="+mn-ea"/>
          <a:cs typeface="+mn-cs"/>
        </a:defRPr>
      </a:lvl1pPr>
      <a:lvl2pPr marL="361959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333333"/>
          </a:solidFill>
          <a:latin typeface="+mn-lt"/>
          <a:ea typeface="+mn-ea"/>
          <a:cs typeface="+mn-cs"/>
        </a:defRPr>
      </a:lvl2pPr>
      <a:lvl3pPr marL="535001" indent="-173042" algn="l" defTabSz="91442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3pPr>
      <a:lvl4pPr marL="715981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333333"/>
          </a:solidFill>
          <a:latin typeface="+mn-lt"/>
          <a:ea typeface="+mn-ea"/>
          <a:cs typeface="+mn-cs"/>
        </a:defRPr>
      </a:lvl4pPr>
      <a:lvl5pPr marL="896960" indent="-180980" algn="l" defTabSz="91442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63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66E485-820D-EECD-6B7E-2A41D2AB7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Vinstandel i näringslivet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4A6CF1D2-09AA-722C-B568-B037B38D2C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E901543-5BD7-B37B-11D5-7851120B836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förädlingsvärdet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EDB0F9D-EACB-B537-A1D4-84B1EA32713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9195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D9F85A-B80B-AD8E-952C-A58248D57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Vinstandel i tjänstebranscherna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C339E20E-6646-B88D-89ED-6F921A3BC0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700FD9E-1C72-C864-964C-4B6BF084887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förädlingsvärdet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A31EF30-88C4-47F6-A811-A5ECC73BD2B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829164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DA0C6D2-D8DA-1B99-A7CC-7DE56D311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Vinstandel i tillverkningsindustrin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2E7DAF3D-C3C5-61B0-EAB1-1592EB78CE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3FDA328-7A68-CF32-B996-917EBBACA96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förädlingsvärdet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6C2CF98-466F-6DEB-F67C-D4181BB1802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779806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7318B8-F0C1-A865-6454-D0DC8D9DC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Vinstandel i exportbranscher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4FE84874-F440-6DDD-72FD-B6980A7187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DE59F57-DDAA-9E8A-5236-1727D49E12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förädlingsvärdet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3D0676CC-9357-7DDA-219F-4AEA424B92CE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9465154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F0F422-E2D1-BE60-B50D-7AD937D06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Vinstandel i tjänstebranscherna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89704D44-4A80-9805-E071-4190B241CF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4A5B9B5-6BEC-379F-2561-6776903A9B6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förädlingsvärdet,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62F87730-DAAA-4AE5-4462-31D25D847E1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2780080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092E56-65DB-9BD1-FF90-C2AC3E0E9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Rörelsemarginal i tjänstebranscherna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83093825-B3FC-2E31-35AF-52B6F27090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0F7519F-DC31-9E85-1569-9CB254240A7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omsättningen, kvartalvärden respektive årsvärden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40C13EC8-81BB-54C7-B58C-DD91D8590F1C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SCB.</a:t>
            </a:r>
          </a:p>
        </p:txBody>
      </p:sp>
    </p:spTree>
    <p:extLst>
      <p:ext uri="{BB962C8B-B14F-4D97-AF65-F5344CB8AC3E}">
        <p14:creationId xmlns:p14="http://schemas.microsoft.com/office/powerpoint/2010/main" val="25152204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C8F03A-67C0-37E3-34AD-77BFC86B1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Vinstandel i tillverkningsindustrin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8D041A26-454B-C405-2E9D-09608A2BCC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FD39908-1F6B-DD7E-1702-65BE6E68F3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förädlingsvärdet,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E4682EA-8C77-5860-EA40-C40E8C02096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5006274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938C45-799F-A1F3-EE58-F41F94CFF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Rörelsemarginal i tillverkningsindustrin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776C7DBD-795B-89D4-B0AA-4E244070F2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3D05479-E76F-09A7-5E05-1916EDE2449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omsättningen, kvartalsvärden respektive årsvärden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D4F405F-6A5B-BCA5-CFB3-2D3344A09EF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SCB.</a:t>
            </a:r>
          </a:p>
        </p:txBody>
      </p:sp>
    </p:spTree>
    <p:extLst>
      <p:ext uri="{BB962C8B-B14F-4D97-AF65-F5344CB8AC3E}">
        <p14:creationId xmlns:p14="http://schemas.microsoft.com/office/powerpoint/2010/main" val="29126558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3BFD46-B92D-99AD-7097-7DC53317B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Vinstandel i exportbranscher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E884E65-FCE2-FFFB-8665-3A01FCA57C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A184911-DE69-9C6D-F330-256F34CB7D2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förädlingsvärdet,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E59D0A0-40AC-7DD4-E3B9-A929B63D795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586349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9FEC2F6-C3B5-5182-987D-35B2D2E40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Vinstandelar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5DB27E2-8BED-DBDD-D6C7-9550C9C1F5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387804" cy="4985789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C229C69-49B5-C9D4-2980-C30DB1705B9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förädlingsvärdet,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4DFA267-DE93-79BE-E802-828A77F9DE5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  <a:p>
            <a:r>
              <a:rPr lang="sv-SE" dirty="0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113838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8FEAAE-FA24-8FA6-DCB8-1BEE277A4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Vinstandel i näringslivet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31B34CE-32FF-A8EC-1E96-203E68FC97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56B1B18-5DE5-092D-F58C-A6000E2CEF2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förädlingsvärdet,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F695ED8-129E-A40D-C8A7-E05A6BA887AC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516811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40EB226-6E4A-3C96-C2FD-E1B506F60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Vinstandelar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4EEC88AD-95D5-C6E2-9DBE-2643638E56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499" y="1524000"/>
            <a:ext cx="8640000" cy="4680912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B82DBBF-A5C2-6188-E532-231E9625DF1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förädlingsvärdet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129271C-7234-E41B-1E73-3E1C17292E3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553114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CECB77C-DF0E-5118-EAFD-F7DD54202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Rörelsemarginal i näringslivet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6C69343-1104-CE58-D16C-5DD5FC4781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401746D-859D-8486-3411-4D6B26184F8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omsättningen, säsongsrensade kvartalsvärden respektive årsvärden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6ACAC46E-DAFB-7C50-3C94-20D826B4DFE9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SCB.</a:t>
            </a:r>
          </a:p>
        </p:txBody>
      </p:sp>
    </p:spTree>
    <p:extLst>
      <p:ext uri="{BB962C8B-B14F-4D97-AF65-F5344CB8AC3E}">
        <p14:creationId xmlns:p14="http://schemas.microsoft.com/office/powerpoint/2010/main" val="4063118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2CB158-0D3D-12AE-04BA-2BDCB08B1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Insatsvarukostnad som andel av bruttoproduktionen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E81C9C5-3C2F-1813-C38B-ED9B649A15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C2D2CED-BCBB-50F4-23D1-77D39CC0D73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SCB.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48ABD79D-7670-E64A-1BAC-AB9A43EC46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550" y="1634373"/>
            <a:ext cx="8658225" cy="4249654"/>
          </a:xfrm>
        </p:spPr>
      </p:pic>
    </p:spTree>
    <p:extLst>
      <p:ext uri="{BB962C8B-B14F-4D97-AF65-F5344CB8AC3E}">
        <p14:creationId xmlns:p14="http://schemas.microsoft.com/office/powerpoint/2010/main" val="42500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2069E87-12B8-BDB3-3E91-7011A16DB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Lönsamhetsomdöme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BADA0F61-983C-4B20-361C-8737EB8AC0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7C12693-7F7E-7963-FA1D-6103B28253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EDE25FA-79BE-110A-47E3-469B656F544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23839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DB3444F-C67D-F903-BF79-9A33146F4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Kapitalkvot i näringslivet och realränta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95ECFF00-AD99-9576-DDBC-518BB66032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65F17A8-6E28-237F-8011-5E62C96C53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Procent av förädlingsvärdet, löpande priser respektive procent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F1A793A-6BD4-8607-BD8C-632B63A0DAF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222939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9A8FE19-A3A1-9281-3F85-669C5BCC9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Kapitalavkastning i näringslivet och realränta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F4A9B74D-BB0C-4260-8CB0-5EA32C9AEA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908760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A281FC9-64E8-670B-A8EA-B91CAB07C5D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förädlingsvärdet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6DB79A37-D0C5-7C9D-AE26-E14C87BDEC6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229744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B1F275-7C3A-45B3-88AA-B3194A9E2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Vinstandel i näringslivet exkl. jordräntebranscher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0E1C59F0-806F-8991-8EA2-57C49CABE9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2BF6749-435E-27D8-5E9D-8D953E4028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förädlingsvärdet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2B01565-6493-B22E-FBDF-73DD772017B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439052078"/>
      </p:ext>
    </p:extLst>
  </p:cSld>
  <p:clrMapOvr>
    <a:masterClrMapping/>
  </p:clrMapOvr>
</p:sld>
</file>

<file path=ppt/theme/theme1.xml><?xml version="1.0" encoding="utf-8"?>
<a:theme xmlns:a="http://schemas.openxmlformats.org/drawingml/2006/main" name="ExternaPresentationer2">
  <a:themeElements>
    <a:clrScheme name="Konjunkturinstitutet">
      <a:dk1>
        <a:sysClr val="windowText" lastClr="000000"/>
      </a:dk1>
      <a:lt1>
        <a:sysClr val="window" lastClr="FFFFFF"/>
      </a:lt1>
      <a:dk2>
        <a:srgbClr val="024930"/>
      </a:dk2>
      <a:lt2>
        <a:srgbClr val="FBF0C6"/>
      </a:lt2>
      <a:accent1>
        <a:srgbClr val="00709E"/>
      </a:accent1>
      <a:accent2>
        <a:srgbClr val="84216B"/>
      </a:accent2>
      <a:accent3>
        <a:srgbClr val="AF1E2D"/>
      </a:accent3>
      <a:accent4>
        <a:srgbClr val="024930"/>
      </a:accent4>
      <a:accent5>
        <a:srgbClr val="C6A00C"/>
      </a:accent5>
      <a:accent6>
        <a:srgbClr val="568E14"/>
      </a:accent6>
      <a:hlink>
        <a:srgbClr val="0000FF"/>
      </a:hlink>
      <a:folHlink>
        <a:srgbClr val="800080"/>
      </a:folHlink>
    </a:clrScheme>
    <a:fontScheme name="Konjunkturinstitut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ternaPresentationer.potx" id="{89A56725-9EAD-4F7D-8F54-652C11516FBD}" vid="{499A5A89-1B9A-4A77-9E37-10416F1D91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ExternaPresentationer</Template>
  <TotalTime>93</TotalTime>
  <Words>239</Words>
  <Application>Microsoft Office PowerPoint</Application>
  <PresentationFormat>Bredbild</PresentationFormat>
  <Paragraphs>57</Paragraphs>
  <Slides>18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18</vt:i4>
      </vt:variant>
    </vt:vector>
  </HeadingPairs>
  <TitlesOfParts>
    <vt:vector size="22" baseType="lpstr">
      <vt:lpstr>Arial</vt:lpstr>
      <vt:lpstr>Calibri</vt:lpstr>
      <vt:lpstr>Verdana</vt:lpstr>
      <vt:lpstr>ExternaPresentationer2</vt:lpstr>
      <vt:lpstr>Vinstandel i näringslivet</vt:lpstr>
      <vt:lpstr>Vinstandel i näringslivet</vt:lpstr>
      <vt:lpstr>Vinstandelar</vt:lpstr>
      <vt:lpstr>Rörelsemarginal i näringslivet</vt:lpstr>
      <vt:lpstr>Insatsvarukostnad som andel av bruttoproduktionen</vt:lpstr>
      <vt:lpstr>Lönsamhetsomdöme</vt:lpstr>
      <vt:lpstr>Kapitalkvot i näringslivet och realränta</vt:lpstr>
      <vt:lpstr>Kapitalavkastning i näringslivet och realränta</vt:lpstr>
      <vt:lpstr>Vinstandel i näringslivet exkl. jordräntebranscher</vt:lpstr>
      <vt:lpstr>Vinstandel i tjänstebranscherna</vt:lpstr>
      <vt:lpstr>Vinstandel i tillverkningsindustrin</vt:lpstr>
      <vt:lpstr>Vinstandel i exportbranscher</vt:lpstr>
      <vt:lpstr>Vinstandel i tjänstebranscherna</vt:lpstr>
      <vt:lpstr>Rörelsemarginal i tjänstebranscherna</vt:lpstr>
      <vt:lpstr>Vinstandel i tillverkningsindustrin</vt:lpstr>
      <vt:lpstr>Rörelsemarginal i tillverkningsindustrin</vt:lpstr>
      <vt:lpstr>Vinstandel i exportbranscher</vt:lpstr>
      <vt:lpstr>Vinstandelar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Rosmarie Andersson</dc:creator>
  <cp:lastModifiedBy>Rosmarie Andersson</cp:lastModifiedBy>
  <cp:revision>9</cp:revision>
  <dcterms:created xsi:type="dcterms:W3CDTF">2024-10-18T06:23:30Z</dcterms:created>
  <dcterms:modified xsi:type="dcterms:W3CDTF">2024-10-22T06:26:22Z</dcterms:modified>
</cp:coreProperties>
</file>