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81" r:id="rId2"/>
    <p:sldId id="282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2" r:id="rId12"/>
    <p:sldId id="293" r:id="rId13"/>
    <p:sldId id="403" r:id="rId14"/>
    <p:sldId id="291" r:id="rId15"/>
    <p:sldId id="294" r:id="rId16"/>
    <p:sldId id="295" r:id="rId17"/>
  </p:sldIdLst>
  <p:sldSz cx="12192000" cy="6858000"/>
  <p:notesSz cx="6858000" cy="9144000"/>
  <p:defaultTextStyle>
    <a:defPPr>
      <a:defRPr lang="sv-SE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" userDrawn="1">
          <p15:clr>
            <a:srgbClr val="A4A3A4"/>
          </p15:clr>
        </p15:guide>
        <p15:guide id="2" orient="horz" pos="781" userDrawn="1">
          <p15:clr>
            <a:srgbClr val="A4A3A4"/>
          </p15:clr>
        </p15:guide>
        <p15:guide id="3" orient="horz" pos="835" userDrawn="1">
          <p15:clr>
            <a:srgbClr val="A4A3A4"/>
          </p15:clr>
        </p15:guide>
        <p15:guide id="4" orient="horz" pos="3843" userDrawn="1">
          <p15:clr>
            <a:srgbClr val="A4A3A4"/>
          </p15:clr>
        </p15:guide>
        <p15:guide id="5" pos="212" userDrawn="1">
          <p15:clr>
            <a:srgbClr val="A4A3A4"/>
          </p15:clr>
        </p15:guide>
        <p15:guide id="6" pos="75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F2F2F2"/>
    <a:srgbClr val="D9D9D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2074" y="77"/>
      </p:cViewPr>
      <p:guideLst>
        <p:guide orient="horz" pos="164"/>
        <p:guide orient="horz" pos="781"/>
        <p:guide orient="horz" pos="835"/>
        <p:guide orient="horz" pos="3843"/>
        <p:guide pos="212"/>
        <p:guide pos="750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CCD29-7DC1-40C9-B62D-90B786E53688}" type="datetimeFigureOut">
              <a:rPr lang="sv-SE" smtClean="0"/>
              <a:t>2022-10-24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3146B-41F7-4F63-A6FA-DBE5AE299C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693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336062" y="6116644"/>
            <a:ext cx="8534400" cy="316931"/>
          </a:xfrm>
        </p:spPr>
        <p:txBody>
          <a:bodyPr/>
          <a:lstStyle>
            <a:lvl1pPr marL="0" indent="0" algn="l">
              <a:buNone/>
              <a:defRPr b="1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namn på ansvarig(a) föredragshållare</a:t>
            </a:r>
          </a:p>
        </p:txBody>
      </p:sp>
      <p:sp>
        <p:nvSpPr>
          <p:cNvPr id="29" name="Rubrik 1"/>
          <p:cNvSpPr>
            <a:spLocks noGrp="1"/>
          </p:cNvSpPr>
          <p:nvPr>
            <p:ph type="title" hasCustomPrompt="1"/>
          </p:nvPr>
        </p:nvSpPr>
        <p:spPr>
          <a:xfrm>
            <a:off x="336064" y="274640"/>
            <a:ext cx="8444302" cy="4180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30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765180"/>
            <a:ext cx="8444302" cy="3603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  <p:grpSp>
        <p:nvGrpSpPr>
          <p:cNvPr id="17" name="Grupp 16">
            <a:extLst>
              <a:ext uri="{FF2B5EF4-FFF2-40B4-BE49-F238E27FC236}">
                <a16:creationId xmlns:a16="http://schemas.microsoft.com/office/drawing/2014/main" id="{DAD420AE-45A9-4DAD-8CE6-21675703806F}"/>
              </a:ext>
            </a:extLst>
          </p:cNvPr>
          <p:cNvGrpSpPr/>
          <p:nvPr userDrawn="1"/>
        </p:nvGrpSpPr>
        <p:grpSpPr>
          <a:xfrm>
            <a:off x="10869123" y="417637"/>
            <a:ext cx="1036322" cy="6246124"/>
            <a:chOff x="10869123" y="417637"/>
            <a:chExt cx="1036322" cy="6246124"/>
          </a:xfrm>
        </p:grpSpPr>
        <p:pic>
          <p:nvPicPr>
            <p:cNvPr id="18" name="Bildobjekt 17">
              <a:extLst>
                <a:ext uri="{FF2B5EF4-FFF2-40B4-BE49-F238E27FC236}">
                  <a16:creationId xmlns:a16="http://schemas.microsoft.com/office/drawing/2014/main" id="{9239EC55-13C7-406C-8430-10D8A36149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1281734"/>
              <a:ext cx="491141" cy="687597"/>
            </a:xfrm>
            <a:prstGeom prst="rect">
              <a:avLst/>
            </a:prstGeom>
          </p:spPr>
        </p:pic>
        <p:pic>
          <p:nvPicPr>
            <p:cNvPr id="19" name="Bildobjekt 18">
              <a:extLst>
                <a:ext uri="{FF2B5EF4-FFF2-40B4-BE49-F238E27FC236}">
                  <a16:creationId xmlns:a16="http://schemas.microsoft.com/office/drawing/2014/main" id="{49B89E01-CE11-479D-9097-B0A2DE7A06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2145830"/>
              <a:ext cx="483017" cy="681055"/>
            </a:xfrm>
            <a:prstGeom prst="rect">
              <a:avLst/>
            </a:prstGeom>
          </p:spPr>
        </p:pic>
        <p:pic>
          <p:nvPicPr>
            <p:cNvPr id="20" name="Bildobjekt 19">
              <a:extLst>
                <a:ext uri="{FF2B5EF4-FFF2-40B4-BE49-F238E27FC236}">
                  <a16:creationId xmlns:a16="http://schemas.microsoft.com/office/drawing/2014/main" id="{00EA9306-B466-464E-A2A9-B5F85295A3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6145" y="4725144"/>
              <a:ext cx="480917" cy="678094"/>
            </a:xfrm>
            <a:prstGeom prst="rect">
              <a:avLst/>
            </a:prstGeom>
          </p:spPr>
        </p:pic>
        <p:pic>
          <p:nvPicPr>
            <p:cNvPr id="21" name="Bildobjekt 20">
              <a:extLst>
                <a:ext uri="{FF2B5EF4-FFF2-40B4-BE49-F238E27FC236}">
                  <a16:creationId xmlns:a16="http://schemas.microsoft.com/office/drawing/2014/main" id="{021CA271-5F34-475E-9023-5B4008B79C0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3009926"/>
              <a:ext cx="483017" cy="683470"/>
            </a:xfrm>
            <a:prstGeom prst="rect">
              <a:avLst/>
            </a:prstGeom>
          </p:spPr>
        </p:pic>
        <p:pic>
          <p:nvPicPr>
            <p:cNvPr id="22" name="Bildobjekt 21">
              <a:extLst>
                <a:ext uri="{FF2B5EF4-FFF2-40B4-BE49-F238E27FC236}">
                  <a16:creationId xmlns:a16="http://schemas.microsoft.com/office/drawing/2014/main" id="{CE02F084-547C-4EE8-8D65-7DA83F8102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417637"/>
              <a:ext cx="491141" cy="694764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B07E1A32-37EE-47F4-8942-5D09BE7666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9123" y="5569527"/>
              <a:ext cx="1036322" cy="1094234"/>
            </a:xfrm>
            <a:prstGeom prst="rect">
              <a:avLst/>
            </a:prstGeom>
          </p:spPr>
        </p:pic>
        <p:pic>
          <p:nvPicPr>
            <p:cNvPr id="24" name="Bildobjekt 23">
              <a:extLst>
                <a:ext uri="{FF2B5EF4-FFF2-40B4-BE49-F238E27FC236}">
                  <a16:creationId xmlns:a16="http://schemas.microsoft.com/office/drawing/2014/main" id="{DCF27615-62AB-4F8E-B8BB-BBAC821054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3861888"/>
              <a:ext cx="491167" cy="694764"/>
            </a:xfrm>
            <a:prstGeom prst="rect">
              <a:avLst/>
            </a:prstGeom>
          </p:spPr>
        </p:pic>
      </p:grpSp>
      <p:sp>
        <p:nvSpPr>
          <p:cNvPr id="25" name="Platshållare för text 7">
            <a:extLst>
              <a:ext uri="{FF2B5EF4-FFF2-40B4-BE49-F238E27FC236}">
                <a16:creationId xmlns:a16="http://schemas.microsoft.com/office/drawing/2014/main" id="{551A79A3-B732-4526-803B-A54A7EFD61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988" y="2132856"/>
            <a:ext cx="10457777" cy="144016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</p:spTree>
    <p:extLst>
      <p:ext uri="{BB962C8B-B14F-4D97-AF65-F5344CB8AC3E}">
        <p14:creationId xmlns:p14="http://schemas.microsoft.com/office/powerpoint/2010/main" val="325280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39"/>
            <a:ext cx="8658000" cy="50400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6061" y="1418802"/>
            <a:ext cx="8658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3" y="836777"/>
            <a:ext cx="8658000" cy="504000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6063" y="6116644"/>
            <a:ext cx="8658000" cy="624731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2021529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2" y="274640"/>
            <a:ext cx="5382000" cy="504000"/>
          </a:xfrm>
        </p:spPr>
        <p:txBody>
          <a:bodyPr>
            <a:noAutofit/>
          </a:bodyPr>
          <a:lstStyle>
            <a:lvl1pPr>
              <a:defRPr b="1">
                <a:latin typeface="+mj-lt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5360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5360" y="6148173"/>
            <a:ext cx="5382000" cy="594000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  <p:sp>
        <p:nvSpPr>
          <p:cNvPr id="10" name="Platshållare för innehåll 2"/>
          <p:cNvSpPr>
            <a:spLocks noGrp="1"/>
          </p:cNvSpPr>
          <p:nvPr>
            <p:ph idx="15"/>
          </p:nvPr>
        </p:nvSpPr>
        <p:spPr>
          <a:xfrm>
            <a:off x="5879976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text 7"/>
          <p:cNvSpPr>
            <a:spLocks noGrp="1"/>
          </p:cNvSpPr>
          <p:nvPr>
            <p:ph type="body" sz="quarter" idx="16" hasCustomPrompt="1"/>
          </p:nvPr>
        </p:nvSpPr>
        <p:spPr>
          <a:xfrm>
            <a:off x="5879976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14" name="Platshållare för text 7"/>
          <p:cNvSpPr>
            <a:spLocks noGrp="1"/>
          </p:cNvSpPr>
          <p:nvPr>
            <p:ph type="body" sz="quarter" idx="17" hasCustomPrompt="1"/>
          </p:nvPr>
        </p:nvSpPr>
        <p:spPr>
          <a:xfrm>
            <a:off x="5886651" y="279504"/>
            <a:ext cx="5382000" cy="504000"/>
          </a:xfrm>
        </p:spPr>
        <p:txBody>
          <a:bodyPr>
            <a:noAutofit/>
          </a:bodyPr>
          <a:lstStyle>
            <a:lvl1pPr marL="0" indent="0">
              <a:buNone/>
              <a:defRPr b="1">
                <a:solidFill>
                  <a:srgbClr val="4D4D4D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 hasCustomPrompt="1"/>
          </p:nvPr>
        </p:nvSpPr>
        <p:spPr>
          <a:xfrm>
            <a:off x="5879976" y="6147072"/>
            <a:ext cx="5382000" cy="594296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4D4D4D"/>
                </a:solidFill>
              </a:defRPr>
            </a:lvl1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163324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 utan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40"/>
            <a:ext cx="8658000" cy="92211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335360" y="1319217"/>
            <a:ext cx="8658000" cy="47740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790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8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14368" y="6093304"/>
            <a:ext cx="658296" cy="663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36064" y="274639"/>
            <a:ext cx="8444302" cy="9330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77632" y="1319218"/>
            <a:ext cx="8002734" cy="51247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36063" y="6453189"/>
            <a:ext cx="1240052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333333"/>
                </a:solidFill>
              </a:defRPr>
            </a:lvl1pPr>
          </a:lstStyle>
          <a:p>
            <a:fld id="{C3A2019E-6387-4EE7-9D57-BB56FA1D45AA}" type="datetimeFigureOut">
              <a:rPr lang="sv-SE" smtClean="0"/>
              <a:pPr/>
              <a:t>2022-10-24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576113" y="6453189"/>
            <a:ext cx="9615518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333333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191633" y="6453189"/>
            <a:ext cx="728785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333333"/>
                </a:solidFill>
              </a:defRPr>
            </a:lvl1pPr>
          </a:lstStyle>
          <a:p>
            <a:fld id="{2ED046C0-1CA2-4C04-85DE-8D258BC54A8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459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</p:sldLayoutIdLst>
  <p:txStyles>
    <p:titleStyle>
      <a:lvl1pPr algn="l" defTabSz="914423" rtl="0" eaLnBrk="1" latinLnBrk="0" hangingPunct="1">
        <a:spcBef>
          <a:spcPct val="0"/>
        </a:spcBef>
        <a:buNone/>
        <a:defRPr sz="1800" b="1" kern="1200">
          <a:solidFill>
            <a:srgbClr val="4D4D4D"/>
          </a:solidFill>
          <a:latin typeface="+mj-lt"/>
          <a:ea typeface="+mj-ea"/>
          <a:cs typeface="+mj-cs"/>
        </a:defRPr>
      </a:lvl1pPr>
    </p:titleStyle>
    <p:bodyStyle>
      <a:lvl1pPr marL="180980" indent="-180980" algn="l" defTabSz="91442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333333"/>
          </a:solidFill>
          <a:latin typeface="+mn-lt"/>
          <a:ea typeface="+mn-ea"/>
          <a:cs typeface="+mn-cs"/>
        </a:defRPr>
      </a:lvl1pPr>
      <a:lvl2pPr marL="361959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333333"/>
          </a:solidFill>
          <a:latin typeface="+mn-lt"/>
          <a:ea typeface="+mn-ea"/>
          <a:cs typeface="+mn-cs"/>
        </a:defRPr>
      </a:lvl2pPr>
      <a:lvl3pPr marL="535001" indent="-173042" algn="l" defTabSz="91442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rgbClr val="333333"/>
          </a:solidFill>
          <a:latin typeface="+mn-lt"/>
          <a:ea typeface="+mn-ea"/>
          <a:cs typeface="+mn-cs"/>
        </a:defRPr>
      </a:lvl3pPr>
      <a:lvl4pPr marL="715981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rgbClr val="333333"/>
          </a:solidFill>
          <a:latin typeface="+mn-lt"/>
          <a:ea typeface="+mn-ea"/>
          <a:cs typeface="+mn-cs"/>
        </a:defRPr>
      </a:lvl4pPr>
      <a:lvl5pPr marL="896960" indent="-180980" algn="l" defTabSz="914423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rgbClr val="333333"/>
          </a:solidFill>
          <a:latin typeface="+mn-lt"/>
          <a:ea typeface="+mn-ea"/>
          <a:cs typeface="+mn-cs"/>
        </a:defRPr>
      </a:lvl5pPr>
      <a:lvl6pPr marL="2514663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38263-C4B1-30ED-B4FA-EAB6449A4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Konsumentförtroende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9228FD11-1BDA-EA9C-C337-D18A2D580C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AB2968E-3DC6-4C86-2BFD-83E260703C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Standardiserade avvikelser från medelvärde,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273450B-2ED0-82B2-425F-45309D4831E6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en-US"/>
              <a:t>Källor: DG Ecfin, Conference Board och Macrobond. 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110392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FF00930-68F9-CA49-8C6E-89771F4F9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Brist på arbetskraft i näringslivet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6AA26883-6A8B-60C7-DA9C-B7D1733A61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60AF7CF-DC51-6EFB-9C57-57F5CD84EA0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Procentandel ja-svar,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AFB2940E-73BF-4F2E-00ED-7CBED6903C5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117870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82D6C96-77D6-AC8B-5D36-0FB870A12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Arbetslöshet och jämviktsarbetslöshet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D06CF2CA-747A-C347-8BE1-140C02ADC0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A923DF6-CA49-8F13-19E7-2DAC63D1E3C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 av arbetskraften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A7E4D983-7740-05BA-CE62-938D83B2E04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5781844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3C9E836-002F-F6D6-1777-5DBB773F7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Timlön och enhetsarbetskostnad i näringslivet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3B8C841B-A83F-7E0E-CEBB-71D6F7FE81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F8BDAED-5894-1DA6-C553-802408290E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Procentuell förändring, kalenderkorrigerade 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F889618-5F3D-BC10-488C-AC5B64C0CF9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 dirty="0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6765555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93401D-AEEB-3AA5-5C72-2773ADF21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</a:t>
            </a:r>
            <a:r>
              <a:rPr lang="sv-SE" dirty="0"/>
              <a:t>lön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01067899-2882-B87E-20D2-A636860345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BAB7829-DDD4-07A2-D294-04DD0102A4D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Procentuell förändring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59B1A6D-B508-2A80-4877-B9840D4B0E6E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 dirty="0"/>
              <a:t>Källor: SCB och Konjunkturinstitutet.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605546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9B138D9-34AF-4FD7-40F5-7BD374281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Anställningsplaner i näringslivet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E3D4E202-A25B-AF42-7AEC-FC5750767C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F5ABF82-8746-9710-3863-4EDB1459177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Nettotal,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8D868392-E37B-968E-7634-5D117A82926E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41651891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D4A3CF5-82C3-CD60-81D8-DFAD28013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Inflation, KPIF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55A87F47-99A9-D17B-03C1-CA926BE317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23979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CB80963-0800-1BDF-EDD0-50875E6C1F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BEC366A6-B83E-1CD9-7D1C-6C4F3076ADA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2849062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86F41F5-B52C-C76B-ADB0-9C901D633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Vinstandel i näringslivet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1943407-AD4E-073E-2509-0090022922E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 av förädlingsvärdet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8B811BEB-BAF5-E1A3-1875-1C88902658D2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  <p:pic>
        <p:nvPicPr>
          <p:cNvPr id="11" name="Platshållare för innehåll 10">
            <a:extLst>
              <a:ext uri="{FF2B5EF4-FFF2-40B4-BE49-F238E27FC236}">
                <a16:creationId xmlns:a16="http://schemas.microsoft.com/office/drawing/2014/main" id="{564C6CB9-5ABA-CF46-7F9B-20C78C5EDF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00" y="1524000"/>
            <a:ext cx="8640000" cy="4468556"/>
          </a:xfrm>
        </p:spPr>
      </p:pic>
    </p:spTree>
    <p:extLst>
      <p:ext uri="{BB962C8B-B14F-4D97-AF65-F5344CB8AC3E}">
        <p14:creationId xmlns:p14="http://schemas.microsoft.com/office/powerpoint/2010/main" val="4208629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484266F-C899-0D9A-0A59-C41F32B2D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Arbetslöshet i omvärlden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3E4469AB-01B4-6613-356C-55471C352E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F9C137D-056B-1F1A-1B98-BB2289561CD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 av arbetskraften,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634BDC2-DFAE-8835-895E-D6C58845CF1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en-US"/>
              <a:t>Källor: Eurostat, U.S. Bureau of Labor Statistics och Macrobond.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7856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C5CAD33-47B0-BEE6-80C8-05FA20119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Löner i omvärlden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F4F5B9A7-61B7-90F1-DE05-13A0D32D4A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1125220-7A13-66D4-D10E-58FEC3750C2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Årlig procentuell förändring,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5A2AE42-41FF-59D6-71A4-D1F1EBBB104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en-US"/>
              <a:t>Källor: Eurostat, Office for National Statistics och U.S. Bureau of Labor Statistics.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43086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D35FF9E-EEA7-DE89-3442-65DFDE346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Facklig anslutningsgrad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14E31C0-A0CA-BDF9-DC40-9A0DE160AC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764F373-4E40-641B-E603-3981FA8763F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Andel fackligt anslutna, årsvärden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3BABA4F6-F298-5B93-15A2-53AC041C3DF5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OECD.</a:t>
            </a:r>
          </a:p>
        </p:txBody>
      </p:sp>
    </p:spTree>
    <p:extLst>
      <p:ext uri="{BB962C8B-B14F-4D97-AF65-F5344CB8AC3E}">
        <p14:creationId xmlns:p14="http://schemas.microsoft.com/office/powerpoint/2010/main" val="1543555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89687AD-8078-6E1D-4A1C-B0C289C5E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Avtalad och faktisk löneutveckling i Tyskland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AD302B3E-95F4-62DE-B5E8-79B971C996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658A2DA-032C-CC84-068E-47E3E3A9716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Årlig procentuell förändring,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62E8DF7B-6651-753F-2D14-AAF99B4FFE4C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Eurostat och Destatis.</a:t>
            </a:r>
          </a:p>
        </p:txBody>
      </p:sp>
    </p:spTree>
    <p:extLst>
      <p:ext uri="{BB962C8B-B14F-4D97-AF65-F5344CB8AC3E}">
        <p14:creationId xmlns:p14="http://schemas.microsoft.com/office/powerpoint/2010/main" val="2376608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0C56D0F-E6A0-5900-3D89-7E1FEC94C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Förtroendeindikatorer för hushållen 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F4F61A44-2B99-C909-DC5D-F493897DD1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12EB78C-4A61-64B7-25A5-FCE563722A7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Index medelvärde=100 respektive avvikelser från medelvärde,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8C3496A4-4DDD-36C4-6657-296756AA47F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121601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3CBFB3-7262-80B3-29F7-4DA214B59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Hushållens konsumtion, disponibel inkomst och sparkvot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7B1AEC7E-4100-5A28-2DFA-B9FCD7A07A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FFAFFCA-952D-DFEC-F0B4-E80BC2053EE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Procentuell förändring, respektive procent av disponibel inkomst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4438F4A-B6FA-29A1-033B-4C6402F4B1F5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170202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6C2377-1092-BD1A-A6FA-13C955DAC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BNP-gap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D324ECCF-CD10-42CC-AFAB-BD32DD3694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240709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11F4D62-2F65-4FD6-A78A-1BE0DEA35DC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 av potentiell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3C0558A3-67AD-DA08-06CB-A4A8325454C9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579324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5383F40-BC55-2985-B493-9A43921D6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Bidrag till sysselsättningstillväxten 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EAB3580D-E85B-8764-98E3-0F4E02FF40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908760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F1E4630-92EC-1922-B530-A99A9E77C7C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Procentuell förändring respektive procentenheter,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41ED5BC-2110-1A99-8AFC-283C44FEDC4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954252149"/>
      </p:ext>
    </p:extLst>
  </p:cSld>
  <p:clrMapOvr>
    <a:masterClrMapping/>
  </p:clrMapOvr>
</p:sld>
</file>

<file path=ppt/theme/theme1.xml><?xml version="1.0" encoding="utf-8"?>
<a:theme xmlns:a="http://schemas.openxmlformats.org/drawingml/2006/main" name="ExternaPresentationer2">
  <a:themeElements>
    <a:clrScheme name="Konjunkturinstitutet">
      <a:dk1>
        <a:sysClr val="windowText" lastClr="000000"/>
      </a:dk1>
      <a:lt1>
        <a:sysClr val="window" lastClr="FFFFFF"/>
      </a:lt1>
      <a:dk2>
        <a:srgbClr val="024930"/>
      </a:dk2>
      <a:lt2>
        <a:srgbClr val="FBF0C6"/>
      </a:lt2>
      <a:accent1>
        <a:srgbClr val="00709E"/>
      </a:accent1>
      <a:accent2>
        <a:srgbClr val="84216B"/>
      </a:accent2>
      <a:accent3>
        <a:srgbClr val="AF1E2D"/>
      </a:accent3>
      <a:accent4>
        <a:srgbClr val="024930"/>
      </a:accent4>
      <a:accent5>
        <a:srgbClr val="C6A00C"/>
      </a:accent5>
      <a:accent6>
        <a:srgbClr val="568E14"/>
      </a:accent6>
      <a:hlink>
        <a:srgbClr val="0000FF"/>
      </a:hlink>
      <a:folHlink>
        <a:srgbClr val="800080"/>
      </a:folHlink>
    </a:clrScheme>
    <a:fontScheme name="Konjunkturinstitut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99A172E-E921-4BE4-A86D-4EB56205D8E9}" vid="{68193DFA-6F5A-4954-AB43-D702550F09F3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ExternaPresentationer</Template>
  <TotalTime>241</TotalTime>
  <Words>258</Words>
  <Application>Microsoft Office PowerPoint</Application>
  <PresentationFormat>Bredbild</PresentationFormat>
  <Paragraphs>64</Paragraphs>
  <Slides>16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16</vt:i4>
      </vt:variant>
    </vt:vector>
  </HeadingPairs>
  <TitlesOfParts>
    <vt:vector size="20" baseType="lpstr">
      <vt:lpstr>Arial</vt:lpstr>
      <vt:lpstr>Calibri</vt:lpstr>
      <vt:lpstr>Verdana</vt:lpstr>
      <vt:lpstr>ExternaPresentationer2</vt:lpstr>
      <vt:lpstr>Konsumentförtroende </vt:lpstr>
      <vt:lpstr>Arbetslöshet i omvärlden </vt:lpstr>
      <vt:lpstr>Löner i omvärlden </vt:lpstr>
      <vt:lpstr>Facklig anslutningsgrad </vt:lpstr>
      <vt:lpstr>Avtalad och faktisk löneutveckling i Tyskland </vt:lpstr>
      <vt:lpstr>Förtroendeindikatorer för hushållen  </vt:lpstr>
      <vt:lpstr>Hushållens konsumtion, disponibel inkomst och sparkvot </vt:lpstr>
      <vt:lpstr>BNP-gap </vt:lpstr>
      <vt:lpstr>Bidrag till sysselsättningstillväxten  </vt:lpstr>
      <vt:lpstr>Brist på arbetskraft i näringslivet </vt:lpstr>
      <vt:lpstr>Arbetslöshet och jämviktsarbetslöshet </vt:lpstr>
      <vt:lpstr>Timlön och enhetsarbetskostnad i näringslivet </vt:lpstr>
      <vt:lpstr>Timlön</vt:lpstr>
      <vt:lpstr>Anställningsplaner i näringslivet </vt:lpstr>
      <vt:lpstr>Inflation, KPIF </vt:lpstr>
      <vt:lpstr>Vinstandel i näringslivet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BNP-gap </dc:title>
  <dc:creator>Rosmarie Andersson</dc:creator>
  <cp:lastModifiedBy>Rosmarie Andersson</cp:lastModifiedBy>
  <cp:revision>12</cp:revision>
  <dcterms:created xsi:type="dcterms:W3CDTF">2022-10-18T11:02:10Z</dcterms:created>
  <dcterms:modified xsi:type="dcterms:W3CDTF">2022-10-24T14:38:02Z</dcterms:modified>
</cp:coreProperties>
</file>