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3" r:id="rId5"/>
    <p:sldId id="432" r:id="rId6"/>
    <p:sldId id="257" r:id="rId7"/>
    <p:sldId id="434" r:id="rId8"/>
    <p:sldId id="437" r:id="rId9"/>
    <p:sldId id="265" r:id="rId10"/>
    <p:sldId id="438" r:id="rId11"/>
    <p:sldId id="439" r:id="rId12"/>
    <p:sldId id="440" r:id="rId13"/>
    <p:sldId id="441" r:id="rId14"/>
    <p:sldId id="258" r:id="rId15"/>
    <p:sldId id="442" r:id="rId1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72385" autoAdjust="0"/>
  </p:normalViewPr>
  <p:slideViewPr>
    <p:cSldViewPr showGuides="1">
      <p:cViewPr varScale="1">
        <p:scale>
          <a:sx n="90" d="100"/>
          <a:sy n="90" d="100"/>
        </p:scale>
        <p:origin x="3077" y="6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6192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2021-08-10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12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28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60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5FC01D-270F-4D2E-B68A-D01B6B5FE9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16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06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59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17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75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0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25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3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20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97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2021-08-10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62F0A83-47AF-4895-A220-C550652AE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E94AB-EE1C-4D32-A2DD-561FFB4E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11 augusti 2021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Uppdaterad konjunkturbild</a:t>
            </a:r>
          </a:p>
        </p:txBody>
      </p:sp>
    </p:spTree>
    <p:extLst>
      <p:ext uri="{BB962C8B-B14F-4D97-AF65-F5344CB8AC3E}">
        <p14:creationId xmlns:p14="http://schemas.microsoft.com/office/powerpoint/2010/main" val="51204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Inflationen tillfälligt över 2 procent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KPIF.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69485AFB-32CC-4CD8-A87F-54AB1DD52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427316"/>
            <a:ext cx="8658225" cy="4663767"/>
          </a:xfrm>
        </p:spPr>
      </p:pic>
    </p:spTree>
    <p:extLst>
      <p:ext uri="{BB962C8B-B14F-4D97-AF65-F5344CB8AC3E}">
        <p14:creationId xmlns:p14="http://schemas.microsoft.com/office/powerpoint/2010/main" val="330169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CBAC32-A5A3-41BA-B773-3A866C4867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79976" y="1413296"/>
            <a:ext cx="5688632" cy="4680000"/>
          </a:xfrm>
        </p:spPr>
        <p:txBody>
          <a:bodyPr/>
          <a:lstStyle/>
          <a:p>
            <a:r>
              <a:rPr lang="sv-SE" dirty="0"/>
              <a:t>Budgetutrymme ca 40 mdkr</a:t>
            </a:r>
          </a:p>
          <a:p>
            <a:endParaRPr lang="sv-SE" dirty="0"/>
          </a:p>
          <a:p>
            <a:r>
              <a:rPr lang="sv-SE" dirty="0"/>
              <a:t>Bibehålla personaltäthet i vård, skola och omsorg ca 30 mdkr</a:t>
            </a:r>
          </a:p>
          <a:p>
            <a:endParaRPr lang="sv-SE" dirty="0"/>
          </a:p>
          <a:p>
            <a:r>
              <a:rPr lang="sv-SE" dirty="0"/>
              <a:t>Ytterligare ofinansierade åtgärder ca 10 mdkr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F7984E-369C-438C-8E11-2BBF6666F1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Drygt 40 mdkr till ofinansierade åtgärder 2022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49B495-B106-4057-A1EF-6B1D83384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</p:spTree>
    <p:extLst>
      <p:ext uri="{BB962C8B-B14F-4D97-AF65-F5344CB8AC3E}">
        <p14:creationId xmlns:p14="http://schemas.microsoft.com/office/powerpoint/2010/main" val="217999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Prognosen i sammandrag </a:t>
            </a:r>
            <a:r>
              <a:rPr lang="sv-SE" sz="1400" b="0" dirty="0"/>
              <a:t>(Juni 2021 inom parentes)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aphicFrame>
        <p:nvGraphicFramePr>
          <p:cNvPr id="18" name="Platshållare för innehåll 17">
            <a:extLst>
              <a:ext uri="{FF2B5EF4-FFF2-40B4-BE49-F238E27FC236}">
                <a16:creationId xmlns:a16="http://schemas.microsoft.com/office/drawing/2014/main" id="{55395A33-EBEC-4FA6-ABC7-ED7D65A0A4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6060" y="1484784"/>
          <a:ext cx="10368452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139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2119250">
                  <a:extLst>
                    <a:ext uri="{9D8B030D-6E8A-4147-A177-3AD203B41FA5}">
                      <a16:colId xmlns:a16="http://schemas.microsoft.com/office/drawing/2014/main" val="2952718710"/>
                    </a:ext>
                  </a:extLst>
                </a:gridCol>
                <a:gridCol w="2406767">
                  <a:extLst>
                    <a:ext uri="{9D8B030D-6E8A-4147-A177-3AD203B41FA5}">
                      <a16:colId xmlns:a16="http://schemas.microsoft.com/office/drawing/2014/main" val="364514826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2020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2021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2022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-2,8</a:t>
                      </a:r>
                      <a:r>
                        <a:rPr lang="sv-SE" dirty="0"/>
                        <a:t> (-3,0)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4,4</a:t>
                      </a:r>
                      <a:r>
                        <a:rPr lang="sv-SE" dirty="0"/>
                        <a:t> (4,4)</a:t>
                      </a:r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3,6</a:t>
                      </a:r>
                      <a:r>
                        <a:rPr lang="sv-SE" dirty="0"/>
                        <a:t> (3,5)</a:t>
                      </a:r>
                      <a:endParaRPr lang="sv-S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8,3</a:t>
                      </a:r>
                      <a:r>
                        <a:rPr lang="sv-SE" dirty="0"/>
                        <a:t> (8,3)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8,9</a:t>
                      </a:r>
                      <a:r>
                        <a:rPr lang="sv-SE" dirty="0"/>
                        <a:t> (8,7)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7,7</a:t>
                      </a:r>
                      <a:r>
                        <a:rPr lang="sv-SE" dirty="0"/>
                        <a:t> (7,6)</a:t>
                      </a:r>
                      <a:endParaRPr lang="sv-S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0,5</a:t>
                      </a:r>
                      <a:r>
                        <a:rPr lang="sv-SE" dirty="0"/>
                        <a:t> (0,5)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2,1</a:t>
                      </a:r>
                      <a:r>
                        <a:rPr lang="sv-SE" dirty="0"/>
                        <a:t> (1,9)</a:t>
                      </a:r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1,7</a:t>
                      </a:r>
                      <a:r>
                        <a:rPr lang="sv-SE" dirty="0"/>
                        <a:t> (1,7)</a:t>
                      </a:r>
                      <a:endParaRPr lang="sv-S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-0,00</a:t>
                      </a:r>
                      <a:r>
                        <a:rPr lang="sv-SE" dirty="0"/>
                        <a:t> (-0,00)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0,00</a:t>
                      </a:r>
                      <a:r>
                        <a:rPr lang="sv-SE" dirty="0"/>
                        <a:t> (0,00)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0,00</a:t>
                      </a:r>
                      <a:r>
                        <a:rPr lang="sv-SE" dirty="0"/>
                        <a:t> (0,00)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Finansiellt sparande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-3,0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(3,0)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-1,6 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(-1,5)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0,3 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(0,3)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Maastrichtskulden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39,7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(39,7)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37,4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(37,4)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33,6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(33,5)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44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96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rapporterade </a:t>
            </a:r>
            <a:r>
              <a:rPr lang="sv-SE" dirty="0" err="1"/>
              <a:t>smittofall</a:t>
            </a:r>
            <a:r>
              <a:rPr lang="sv-SE" dirty="0"/>
              <a:t> i Covid-19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Nya fall per vecka som andel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ECDC och Konjunkturinstitutet.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Index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F7984E-369C-438C-8E11-2BBF6666F1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Stringensindex för smittspridningsåtgärder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>
                <a:effectLst/>
                <a:ea typeface="Calibri" panose="020F0502020204030204" pitchFamily="34" charset="0"/>
              </a:rPr>
              <a:t>Oxford Covid-19 </a:t>
            </a:r>
            <a:r>
              <a:rPr lang="sv-SE" dirty="0" err="1">
                <a:effectLst/>
                <a:ea typeface="Calibri" panose="020F0502020204030204" pitchFamily="34" charset="0"/>
              </a:rPr>
              <a:t>Government</a:t>
            </a:r>
            <a:r>
              <a:rPr lang="sv-SE" dirty="0">
                <a:effectLst/>
                <a:ea typeface="Calibri" panose="020F0502020204030204" pitchFamily="34" charset="0"/>
              </a:rPr>
              <a:t> </a:t>
            </a:r>
            <a:r>
              <a:rPr lang="sv-SE" dirty="0" err="1">
                <a:effectLst/>
                <a:ea typeface="Calibri" panose="020F0502020204030204" pitchFamily="34" charset="0"/>
              </a:rPr>
              <a:t>Response</a:t>
            </a:r>
            <a:r>
              <a:rPr lang="sv-SE" dirty="0">
                <a:effectLst/>
                <a:ea typeface="Calibri" panose="020F0502020204030204" pitchFamily="34" charset="0"/>
              </a:rPr>
              <a:t> </a:t>
            </a:r>
            <a:r>
              <a:rPr lang="sv-SE" dirty="0" err="1">
                <a:effectLst/>
                <a:ea typeface="Calibri" panose="020F0502020204030204" pitchFamily="34" charset="0"/>
              </a:rPr>
              <a:t>Tracker</a:t>
            </a:r>
            <a:r>
              <a:rPr lang="sv-SE" dirty="0">
                <a:effectLst/>
                <a:ea typeface="Calibri" panose="020F0502020204030204" pitchFamily="34" charset="0"/>
              </a:rPr>
              <a:t>.</a:t>
            </a:r>
            <a:endParaRPr lang="sv-SE" dirty="0"/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4867CFFE-2477-4FD6-A1DF-DEF06F0EB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pic>
        <p:nvPicPr>
          <p:cNvPr id="21" name="Platshållare för innehåll 20">
            <a:extLst>
              <a:ext uri="{FF2B5EF4-FFF2-40B4-BE49-F238E27FC236}">
                <a16:creationId xmlns:a16="http://schemas.microsoft.com/office/drawing/2014/main" id="{AD083C5B-0C9A-4FC3-B41F-06C931E18A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00D97E4-8A6C-4A55-982E-A654B1C9379C}"/>
              </a:ext>
            </a:extLst>
          </p:cNvPr>
          <p:cNvSpPr txBox="1"/>
          <p:nvPr/>
        </p:nvSpPr>
        <p:spPr>
          <a:xfrm>
            <a:off x="8577651" y="3805681"/>
            <a:ext cx="764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accent1"/>
                </a:solidFill>
              </a:rPr>
              <a:t>Sverige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E622AFA5-9A72-42E3-818D-D121C19720F9}"/>
              </a:ext>
            </a:extLst>
          </p:cNvPr>
          <p:cNvCxnSpPr>
            <a:cxnSpLocks/>
          </p:cNvCxnSpPr>
          <p:nvPr/>
        </p:nvCxnSpPr>
        <p:spPr>
          <a:xfrm flipV="1">
            <a:off x="9296117" y="3789040"/>
            <a:ext cx="328275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2E07DD1C-3FF4-457F-A94D-794773D04252}"/>
              </a:ext>
            </a:extLst>
          </p:cNvPr>
          <p:cNvSpPr txBox="1"/>
          <p:nvPr/>
        </p:nvSpPr>
        <p:spPr>
          <a:xfrm>
            <a:off x="4107743" y="3933056"/>
            <a:ext cx="76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accent1"/>
                </a:solidFill>
              </a:rPr>
              <a:t>Sverige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7FC08B30-C765-41B5-83F2-ADD05428F706}"/>
              </a:ext>
            </a:extLst>
          </p:cNvPr>
          <p:cNvCxnSpPr>
            <a:cxnSpLocks/>
          </p:cNvCxnSpPr>
          <p:nvPr/>
        </p:nvCxnSpPr>
        <p:spPr>
          <a:xfrm flipH="1">
            <a:off x="4148919" y="4210055"/>
            <a:ext cx="341109" cy="204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3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9647FA9-B8E0-451E-B713-D51CA43B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Riskerna dominerar på nedåtsidan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734A131-E154-4340-8462-06E7DFAB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10009112" cy="4774083"/>
          </a:xfrm>
        </p:spPr>
        <p:txBody>
          <a:bodyPr/>
          <a:lstStyle/>
          <a:p>
            <a:r>
              <a:rPr lang="sv-SE" dirty="0"/>
              <a:t>Deltavarianten av coronaviruset utgör en risk för prognosen.</a:t>
            </a:r>
          </a:p>
          <a:p>
            <a:endParaRPr lang="sv-SE" dirty="0"/>
          </a:p>
          <a:p>
            <a:r>
              <a:rPr lang="sv-SE" dirty="0"/>
              <a:t>Stora offentliga skulder skulle kunna hämma stödåtgärder i omvärlden.</a:t>
            </a:r>
          </a:p>
          <a:p>
            <a:endParaRPr lang="sv-SE" dirty="0"/>
          </a:p>
          <a:p>
            <a:r>
              <a:rPr lang="sv-SE" dirty="0"/>
              <a:t>Om flaskhalsarna består och det får följdeffekter kan inflationen ligga kvar på en hög nivå längre. Kan leda till tidigarelagda räntehöjningar.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Men utvecklingen kan även överraska på uppåtsidan. Uppdämt konsumtionsbehov och kraftfull ekonomisk politik kan elda på efterfrågan mer än väntat.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099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FBD0-98FE-48DA-850C-5D99B228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40"/>
            <a:ext cx="10080419" cy="922115"/>
          </a:xfrm>
        </p:spPr>
        <p:txBody>
          <a:bodyPr/>
          <a:lstStyle/>
          <a:p>
            <a:r>
              <a:rPr lang="sv-SE" dirty="0"/>
              <a:t>Glädjeskutt det tredje kvartalet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764AA7-31E5-4095-AFEB-425DB765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9433048" cy="4774083"/>
          </a:xfrm>
        </p:spPr>
        <p:txBody>
          <a:bodyPr/>
          <a:lstStyle/>
          <a:p>
            <a:r>
              <a:rPr lang="sv-SE" dirty="0"/>
              <a:t>Återhämtningen fortsatte som väntat det andra kvartalet</a:t>
            </a:r>
          </a:p>
          <a:p>
            <a:endParaRPr lang="sv-SE" dirty="0"/>
          </a:p>
          <a:p>
            <a:r>
              <a:rPr lang="sv-SE" dirty="0"/>
              <a:t>Lättade pandemirestriktioner bidrar till att hushållen ökar sin konsumtion rejält det tredje kvartalet och ekonomin tar då ett glädjeskutt</a:t>
            </a:r>
          </a:p>
          <a:p>
            <a:endParaRPr lang="sv-SE" dirty="0"/>
          </a:p>
          <a:p>
            <a:r>
              <a:rPr lang="sv-SE" dirty="0"/>
              <a:t>Konfidensindikatorer från juli är på toppnivåer</a:t>
            </a:r>
          </a:p>
          <a:p>
            <a:endParaRPr lang="sv-SE" dirty="0"/>
          </a:p>
          <a:p>
            <a:r>
              <a:rPr lang="sv-SE" dirty="0"/>
              <a:t>BNP utvecklas i linje med prognosen från i juni, men arbetslösheten är högre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Goda offentliga finanser gör att det finns ett utrymme på drygt 40 mdkr för ofinansierade åtgärder i budgeten för 2022.</a:t>
            </a:r>
          </a:p>
          <a:p>
            <a:endParaRPr lang="sv-SE" dirty="0"/>
          </a:p>
          <a:p>
            <a:r>
              <a:rPr lang="sv-SE" dirty="0"/>
              <a:t>Deltavarianten av coronaviruset är en betydande osäkerhetsfaktor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369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FBD0-98FE-48DA-850C-5D99B228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40"/>
            <a:ext cx="10080419" cy="922115"/>
          </a:xfrm>
        </p:spPr>
        <p:txBody>
          <a:bodyPr/>
          <a:lstStyle/>
          <a:p>
            <a:r>
              <a:rPr lang="sv-SE" dirty="0"/>
              <a:t>Glädjeskutt det tredje kvartalet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764AA7-31E5-4095-AFEB-425DB765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9433048" cy="4774083"/>
          </a:xfrm>
        </p:spPr>
        <p:txBody>
          <a:bodyPr/>
          <a:lstStyle/>
          <a:p>
            <a:r>
              <a:rPr lang="sv-SE" dirty="0"/>
              <a:t>Återhämtningen fortsatte som väntat det andra kvartalet</a:t>
            </a:r>
          </a:p>
          <a:p>
            <a:endParaRPr lang="sv-SE" dirty="0"/>
          </a:p>
          <a:p>
            <a:r>
              <a:rPr lang="sv-SE" dirty="0"/>
              <a:t>Lättade pandemirestriktioner bidrar till att hushållen ökar sin konsumtion rejält det tredje kvartalet och ekonomin tar då ett glädjeskutt</a:t>
            </a:r>
          </a:p>
          <a:p>
            <a:endParaRPr lang="sv-SE" dirty="0"/>
          </a:p>
          <a:p>
            <a:r>
              <a:rPr lang="sv-SE" dirty="0"/>
              <a:t>Konfidensindikatorer från juli är på toppnivåer</a:t>
            </a:r>
          </a:p>
          <a:p>
            <a:endParaRPr lang="sv-SE" dirty="0"/>
          </a:p>
          <a:p>
            <a:r>
              <a:rPr lang="sv-SE" dirty="0"/>
              <a:t>BNP utvecklas i linje med prognosen från i juni, men arbetslösheten är högre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Goda offentliga finanser gör att det finns ett utrymme på drygt 40 mdkr för ofinansierade åtgärder i budgeten för 2022.</a:t>
            </a:r>
          </a:p>
          <a:p>
            <a:endParaRPr lang="sv-SE" dirty="0"/>
          </a:p>
          <a:p>
            <a:r>
              <a:rPr lang="sv-SE" dirty="0"/>
              <a:t>Deltavarianten av coronaviruset är en betydande osäkerhetsfaktor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842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BD3A3C-565D-4E6C-8221-F29A71DE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på rekordnivåer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63593B-0D1B-437C-94C2-A97D2364E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Barometerindikatorn och BNP.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AD200E-B3BB-4233-BAA9-F49B44F9B1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39DDE788-7EEF-4D34-BB45-FD4471FD5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72923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BCA94F-169A-4173-B82E-257351BD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Sammanvägt inköpschefsindex i valda länder och regioner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F83DD6-7B06-4E2A-BB99-8DCB0322CD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612154-5538-4CB0-98D0-F56C93D5AD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IHS Markit.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E5CE44A2-7B93-45C9-BAF9-1DD670986ED5}"/>
              </a:ext>
            </a:extLst>
          </p:cNvPr>
          <p:cNvSpPr txBox="1">
            <a:spLocks/>
          </p:cNvSpPr>
          <p:nvPr/>
        </p:nvSpPr>
        <p:spPr>
          <a:xfrm>
            <a:off x="6096000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Konsumentförtroende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59055B2C-4430-45AA-893A-A62F7B29858D}"/>
              </a:ext>
            </a:extLst>
          </p:cNvPr>
          <p:cNvSpPr txBox="1">
            <a:spLocks/>
          </p:cNvSpPr>
          <p:nvPr/>
        </p:nvSpPr>
        <p:spPr>
          <a:xfrm>
            <a:off x="6096002" y="836712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Standardiserade avvikelser från medelvärde, månadsvärden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B377D3F6-1635-4655-8EEA-A0D406A2F433}"/>
              </a:ext>
            </a:extLst>
          </p:cNvPr>
          <p:cNvSpPr txBox="1">
            <a:spLocks/>
          </p:cNvSpPr>
          <p:nvPr/>
        </p:nvSpPr>
        <p:spPr>
          <a:xfrm>
            <a:off x="6095298" y="6148173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Källor: Conference Board, Eurostat och Macrobond. </a:t>
            </a:r>
            <a:endParaRPr lang="sv-SE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8E72D71-6876-4C21-8BD3-784E05561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5DCB260-817B-4A21-8CE7-52F729E91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1"/>
            <a:ext cx="5384800" cy="46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5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 global tillväxt framöver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90E8D600-F40A-4D1E-96C7-978C2651D5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6061" y="2000716"/>
          <a:ext cx="8113976" cy="18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35">
                  <a:extLst>
                    <a:ext uri="{9D8B030D-6E8A-4147-A177-3AD203B41FA5}">
                      <a16:colId xmlns:a16="http://schemas.microsoft.com/office/drawing/2014/main" val="3259223211"/>
                    </a:ext>
                  </a:extLst>
                </a:gridCol>
                <a:gridCol w="1883879">
                  <a:extLst>
                    <a:ext uri="{9D8B030D-6E8A-4147-A177-3AD203B41FA5}">
                      <a16:colId xmlns:a16="http://schemas.microsoft.com/office/drawing/2014/main" val="3694317193"/>
                    </a:ext>
                  </a:extLst>
                </a:gridCol>
                <a:gridCol w="1666509">
                  <a:extLst>
                    <a:ext uri="{9D8B030D-6E8A-4147-A177-3AD203B41FA5}">
                      <a16:colId xmlns:a16="http://schemas.microsoft.com/office/drawing/2014/main" val="327757375"/>
                    </a:ext>
                  </a:extLst>
                </a:gridCol>
                <a:gridCol w="1594053">
                  <a:extLst>
                    <a:ext uri="{9D8B030D-6E8A-4147-A177-3AD203B41FA5}">
                      <a16:colId xmlns:a16="http://schemas.microsoft.com/office/drawing/2014/main" val="1696661746"/>
                    </a:ext>
                  </a:extLst>
                </a:gridCol>
              </a:tblGrid>
              <a:tr h="373152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2020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2021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2022</a:t>
                      </a:r>
                    </a:p>
                  </a:txBody>
                  <a:tcPr marL="92010" marR="92010" marT="46005" marB="46005"/>
                </a:tc>
                <a:extLst>
                  <a:ext uri="{0D108BD9-81ED-4DB2-BD59-A6C34878D82A}">
                    <a16:rowId xmlns:a16="http://schemas.microsoft.com/office/drawing/2014/main" val="815881107"/>
                  </a:ext>
                </a:extLst>
              </a:tr>
              <a:tr h="373152">
                <a:tc>
                  <a:txBody>
                    <a:bodyPr/>
                    <a:lstStyle/>
                    <a:p>
                      <a:r>
                        <a:rPr lang="sv-SE" sz="1800" dirty="0"/>
                        <a:t>Euroområdet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-6,7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4,6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4,4</a:t>
                      </a:r>
                    </a:p>
                  </a:txBody>
                  <a:tcPr marL="92010" marR="92010" marT="46005" marB="46005"/>
                </a:tc>
                <a:extLst>
                  <a:ext uri="{0D108BD9-81ED-4DB2-BD59-A6C34878D82A}">
                    <a16:rowId xmlns:a16="http://schemas.microsoft.com/office/drawing/2014/main" val="94209431"/>
                  </a:ext>
                </a:extLst>
              </a:tr>
              <a:tr h="373152">
                <a:tc>
                  <a:txBody>
                    <a:bodyPr/>
                    <a:lstStyle/>
                    <a:p>
                      <a:r>
                        <a:rPr lang="sv-SE" sz="1800" dirty="0"/>
                        <a:t>USA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-3,5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6,6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3,6</a:t>
                      </a:r>
                    </a:p>
                  </a:txBody>
                  <a:tcPr marL="92010" marR="92010" marT="46005" marB="46005"/>
                </a:tc>
                <a:extLst>
                  <a:ext uri="{0D108BD9-81ED-4DB2-BD59-A6C34878D82A}">
                    <a16:rowId xmlns:a16="http://schemas.microsoft.com/office/drawing/2014/main" val="2621629471"/>
                  </a:ext>
                </a:extLst>
              </a:tr>
              <a:tr h="373152">
                <a:tc>
                  <a:txBody>
                    <a:bodyPr/>
                    <a:lstStyle/>
                    <a:p>
                      <a:r>
                        <a:rPr lang="sv-SE" sz="1800" dirty="0"/>
                        <a:t>Global BNP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-3,7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5,8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4,1</a:t>
                      </a:r>
                    </a:p>
                  </a:txBody>
                  <a:tcPr marL="92010" marR="92010" marT="46005" marB="46005"/>
                </a:tc>
                <a:extLst>
                  <a:ext uri="{0D108BD9-81ED-4DB2-BD59-A6C34878D82A}">
                    <a16:rowId xmlns:a16="http://schemas.microsoft.com/office/drawing/2014/main" val="4055225124"/>
                  </a:ext>
                </a:extLst>
              </a:tr>
              <a:tr h="373152">
                <a:tc>
                  <a:txBody>
                    <a:bodyPr/>
                    <a:lstStyle/>
                    <a:p>
                      <a:r>
                        <a:rPr lang="sv-SE" sz="1800" dirty="0"/>
                        <a:t>Svensk exportmarknad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-9,0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7,9</a:t>
                      </a:r>
                    </a:p>
                  </a:txBody>
                  <a:tcPr marL="92010" marR="92010" marT="46005" marB="46005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6,2</a:t>
                      </a:r>
                    </a:p>
                  </a:txBody>
                  <a:tcPr marL="92010" marR="92010" marT="46005" marB="46005"/>
                </a:tc>
                <a:extLst>
                  <a:ext uri="{0D108BD9-81ED-4DB2-BD59-A6C34878D82A}">
                    <a16:rowId xmlns:a16="http://schemas.microsoft.com/office/drawing/2014/main" val="3424768482"/>
                  </a:ext>
                </a:extLst>
              </a:tr>
            </a:tbl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1" y="1159157"/>
            <a:ext cx="8658000" cy="504000"/>
          </a:xfrm>
        </p:spPr>
        <p:txBody>
          <a:bodyPr/>
          <a:lstStyle/>
          <a:p>
            <a:r>
              <a:rPr lang="sv-SE" dirty="0"/>
              <a:t>Årlig procentuell förändring, KL juni 2021 och revideringstendens med pilar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066B06DC-A4C5-4D86-8382-5A63FDE7F88A}"/>
              </a:ext>
            </a:extLst>
          </p:cNvPr>
          <p:cNvSpPr/>
          <p:nvPr/>
        </p:nvSpPr>
        <p:spPr>
          <a:xfrm rot="16200000">
            <a:off x="6056222" y="2487679"/>
            <a:ext cx="217371" cy="20037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4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00FF00"/>
              </a:highlight>
            </a:endParaRPr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F088CB54-4C8A-4252-B17B-C3335410FBE9}"/>
              </a:ext>
            </a:extLst>
          </p:cNvPr>
          <p:cNvSpPr/>
          <p:nvPr/>
        </p:nvSpPr>
        <p:spPr>
          <a:xfrm rot="2421124">
            <a:off x="6056301" y="2819987"/>
            <a:ext cx="217370" cy="20037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453F649F-CC8B-4F5B-84AF-A6F4CEA63F18}"/>
              </a:ext>
            </a:extLst>
          </p:cNvPr>
          <p:cNvSpPr/>
          <p:nvPr/>
        </p:nvSpPr>
        <p:spPr>
          <a:xfrm rot="2790733">
            <a:off x="6056222" y="3218496"/>
            <a:ext cx="217371" cy="20037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1EFA8149-2AC7-4913-93F9-133196CD5CF5}"/>
              </a:ext>
            </a:extLst>
          </p:cNvPr>
          <p:cNvSpPr/>
          <p:nvPr/>
        </p:nvSpPr>
        <p:spPr>
          <a:xfrm rot="18640633">
            <a:off x="6056222" y="3586858"/>
            <a:ext cx="217371" cy="20037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4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12CF95A5-8461-4DA5-8531-0E13C31138F3}"/>
              </a:ext>
            </a:extLst>
          </p:cNvPr>
          <p:cNvSpPr/>
          <p:nvPr/>
        </p:nvSpPr>
        <p:spPr>
          <a:xfrm>
            <a:off x="7589370" y="2487681"/>
            <a:ext cx="217370" cy="20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CC90F256-D41C-4BA5-9F12-BF85C11A6E88}"/>
              </a:ext>
            </a:extLst>
          </p:cNvPr>
          <p:cNvSpPr/>
          <p:nvPr/>
        </p:nvSpPr>
        <p:spPr>
          <a:xfrm rot="16200000">
            <a:off x="7589370" y="2863417"/>
            <a:ext cx="217371" cy="20037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4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DBD48B71-DBFB-414F-8F65-EBB57EE7EEEA}"/>
              </a:ext>
            </a:extLst>
          </p:cNvPr>
          <p:cNvSpPr/>
          <p:nvPr/>
        </p:nvSpPr>
        <p:spPr>
          <a:xfrm rot="18824177">
            <a:off x="7589370" y="3194830"/>
            <a:ext cx="217371" cy="20037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4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228E019A-1AE2-4D66-8BB2-31CA21322668}"/>
              </a:ext>
            </a:extLst>
          </p:cNvPr>
          <p:cNvSpPr/>
          <p:nvPr/>
        </p:nvSpPr>
        <p:spPr>
          <a:xfrm rot="18632879">
            <a:off x="7597054" y="3610512"/>
            <a:ext cx="217371" cy="20037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4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80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9216323" cy="504000"/>
          </a:xfrm>
        </p:spPr>
        <p:txBody>
          <a:bodyPr/>
          <a:lstStyle/>
          <a:p>
            <a:r>
              <a:rPr lang="sv-SE" sz="1800" b="1" spc="3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Exportorderingången tyder på stark efterfrågan på svenska varor</a:t>
            </a:r>
            <a:br>
              <a:rPr lang="sv-SE" sz="1800" b="1" spc="3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8DC58E-09F1-42F4-AEE4-414AD8269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2" y="836777"/>
            <a:ext cx="9072305" cy="504000"/>
          </a:xfrm>
        </p:spPr>
        <p:txBody>
          <a:bodyPr/>
          <a:lstStyle/>
          <a:p>
            <a:r>
              <a:rPr lang="sv-SE" sz="1400" spc="3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Exportorderingång i tillverkningsindustrin och export av varor.</a:t>
            </a:r>
            <a:r>
              <a:rPr lang="sv-SE" sz="1400" b="1" spc="30" dirty="0"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/>
              <a:t>Nettotal,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127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Produktionsplaner i olika branscher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82F90A8-5587-491A-B0EA-0705F5817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81C151-A237-4076-82C3-48C2373292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Nettotal, säsongsrensade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F7984E-369C-438C-8E11-2BBF6666F1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Anställningsplaner i olika branscher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542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354531"/>
            <a:ext cx="5382000" cy="504000"/>
          </a:xfrm>
        </p:spPr>
        <p:txBody>
          <a:bodyPr/>
          <a:lstStyle/>
          <a:p>
            <a:r>
              <a:rPr lang="sv-SE" dirty="0"/>
              <a:t>Arbetslöshet och inskrivna, 16−64 år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0698EA-6D46-4063-8BB0-90081A8DC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15" y="1357868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7737" y="810912"/>
            <a:ext cx="5382000" cy="504056"/>
          </a:xfrm>
        </p:spPr>
        <p:txBody>
          <a:bodyPr/>
          <a:lstStyle/>
          <a:p>
            <a:r>
              <a:rPr lang="sv-SE" dirty="0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879976" y="6109041"/>
            <a:ext cx="5382000" cy="594000"/>
          </a:xfrm>
        </p:spPr>
        <p:txBody>
          <a:bodyPr/>
          <a:lstStyle/>
          <a:p>
            <a:r>
              <a:rPr lang="sv-SE" dirty="0"/>
              <a:t>Källor: SCB och Arbetsförmedlingen.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0831FA7E-86AE-4F12-B36E-972D52B121A6}"/>
              </a:ext>
            </a:extLst>
          </p:cNvPr>
          <p:cNvSpPr txBox="1">
            <a:spLocks/>
          </p:cNvSpPr>
          <p:nvPr/>
        </p:nvSpPr>
        <p:spPr>
          <a:xfrm>
            <a:off x="500861" y="341717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Sysselsatta och arbetskraft, AKU</a:t>
            </a:r>
          </a:p>
        </p:txBody>
      </p:sp>
      <p:pic>
        <p:nvPicPr>
          <p:cNvPr id="13" name="Platshållare för innehåll 10">
            <a:extLst>
              <a:ext uri="{FF2B5EF4-FFF2-40B4-BE49-F238E27FC236}">
                <a16:creationId xmlns:a16="http://schemas.microsoft.com/office/drawing/2014/main" id="{68499AF5-25A9-4E80-A5EF-74EE0DF7A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5" y="1341677"/>
            <a:ext cx="5384800" cy="4665373"/>
          </a:xfrm>
          <a:prstGeom prst="rect">
            <a:avLst/>
          </a:prstGeom>
        </p:spPr>
      </p:pic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F354BC9-48D8-4452-86BF-1D8E999F9AE2}"/>
              </a:ext>
            </a:extLst>
          </p:cNvPr>
          <p:cNvSpPr txBox="1">
            <a:spLocks/>
          </p:cNvSpPr>
          <p:nvPr/>
        </p:nvSpPr>
        <p:spPr>
          <a:xfrm>
            <a:off x="524253" y="780149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Säsongsrensade kvartalsvärden</a:t>
            </a:r>
          </a:p>
        </p:txBody>
      </p:sp>
      <p:sp>
        <p:nvSpPr>
          <p:cNvPr id="16" name="Underrubrik 4">
            <a:extLst>
              <a:ext uri="{FF2B5EF4-FFF2-40B4-BE49-F238E27FC236}">
                <a16:creationId xmlns:a16="http://schemas.microsoft.com/office/drawing/2014/main" id="{393BA51C-A315-47F6-9F85-76291E880347}"/>
              </a:ext>
            </a:extLst>
          </p:cNvPr>
          <p:cNvSpPr txBox="1">
            <a:spLocks/>
          </p:cNvSpPr>
          <p:nvPr/>
        </p:nvSpPr>
        <p:spPr>
          <a:xfrm>
            <a:off x="497976" y="6092850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Källa: SCB.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F56C12E-B1E5-49E0-9DD9-16A787033E0E}"/>
              </a:ext>
            </a:extLst>
          </p:cNvPr>
          <p:cNvSpPr txBox="1"/>
          <p:nvPr/>
        </p:nvSpPr>
        <p:spPr>
          <a:xfrm>
            <a:off x="1975021" y="2901279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AKU-omläggning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3FDCCB3-F49C-4315-A8A6-46349B594528}"/>
              </a:ext>
            </a:extLst>
          </p:cNvPr>
          <p:cNvCxnSpPr>
            <a:cxnSpLocks/>
          </p:cNvCxnSpPr>
          <p:nvPr/>
        </p:nvCxnSpPr>
        <p:spPr>
          <a:xfrm flipV="1">
            <a:off x="3575720" y="2132856"/>
            <a:ext cx="504056" cy="624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D1817ABB-0C4D-4D6E-AB92-965755EEF73E}"/>
              </a:ext>
            </a:extLst>
          </p:cNvPr>
          <p:cNvCxnSpPr>
            <a:cxnSpLocks/>
          </p:cNvCxnSpPr>
          <p:nvPr/>
        </p:nvCxnSpPr>
        <p:spPr>
          <a:xfrm>
            <a:off x="3575720" y="3329407"/>
            <a:ext cx="504056" cy="520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1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6628BDD3-214D-4BD3-A793-D3C6AD58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984" y="280859"/>
            <a:ext cx="5382000" cy="504000"/>
          </a:xfrm>
        </p:spPr>
        <p:txBody>
          <a:bodyPr/>
          <a:lstStyle/>
          <a:p>
            <a:r>
              <a:rPr lang="sv-SE" dirty="0"/>
              <a:t>Lönsamhet, totala näringslivet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F97266D3-EB55-4A8C-AE26-618969F01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1986" y="842931"/>
            <a:ext cx="5382000" cy="504056"/>
          </a:xfrm>
        </p:spPr>
        <p:txBody>
          <a:bodyPr/>
          <a:lstStyle/>
          <a:p>
            <a:r>
              <a:rPr lang="sv-SE" dirty="0"/>
              <a:t>Nettotal, säsongsrensade kvartalsvärden</a:t>
            </a:r>
          </a:p>
        </p:txBody>
      </p:sp>
      <p:sp>
        <p:nvSpPr>
          <p:cNvPr id="15" name="Underrubrik 4">
            <a:extLst>
              <a:ext uri="{FF2B5EF4-FFF2-40B4-BE49-F238E27FC236}">
                <a16:creationId xmlns:a16="http://schemas.microsoft.com/office/drawing/2014/main" id="{E1988C5E-DE3A-47C7-92DD-55E961FD22E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951282" y="6154392"/>
            <a:ext cx="5382000" cy="594000"/>
          </a:xfrm>
        </p:spPr>
        <p:txBody>
          <a:bodyPr/>
          <a:lstStyle/>
          <a:p>
            <a:r>
              <a:rPr lang="sv-SE" dirty="0"/>
              <a:t>Källa: Konjunkturinstitutet.</a:t>
            </a:r>
          </a:p>
        </p:txBody>
      </p:sp>
      <p:pic>
        <p:nvPicPr>
          <p:cNvPr id="21" name="Platshållare för innehåll 12">
            <a:extLst>
              <a:ext uri="{FF2B5EF4-FFF2-40B4-BE49-F238E27FC236}">
                <a16:creationId xmlns:a16="http://schemas.microsoft.com/office/drawing/2014/main" id="{72D67A5C-5888-4EB9-8492-516ED26412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8" y="1420188"/>
            <a:ext cx="5384800" cy="4665373"/>
          </a:xfrm>
        </p:spPr>
      </p:pic>
      <p:sp>
        <p:nvSpPr>
          <p:cNvPr id="22" name="Platshållare för text 6">
            <a:extLst>
              <a:ext uri="{FF2B5EF4-FFF2-40B4-BE49-F238E27FC236}">
                <a16:creationId xmlns:a16="http://schemas.microsoft.com/office/drawing/2014/main" id="{086527E0-E9EB-49A9-9601-F3050997D9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685" y="859900"/>
            <a:ext cx="5382000" cy="504056"/>
          </a:xfrm>
        </p:spPr>
        <p:txBody>
          <a:bodyPr/>
          <a:lstStyle/>
          <a:p>
            <a:r>
              <a:rPr lang="sv-SE" dirty="0"/>
              <a:t>Andel ja-svar, säsongsrensade kvartalsvärden</a:t>
            </a:r>
          </a:p>
        </p:txBody>
      </p:sp>
      <p:sp>
        <p:nvSpPr>
          <p:cNvPr id="23" name="Platshållare för text 7">
            <a:extLst>
              <a:ext uri="{FF2B5EF4-FFF2-40B4-BE49-F238E27FC236}">
                <a16:creationId xmlns:a16="http://schemas.microsoft.com/office/drawing/2014/main" id="{8BC9FA46-E1FB-4810-A7F6-AF20D8064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360" y="302692"/>
            <a:ext cx="5382000" cy="504000"/>
          </a:xfrm>
        </p:spPr>
        <p:txBody>
          <a:bodyPr/>
          <a:lstStyle/>
          <a:p>
            <a:r>
              <a:rPr lang="sv-SE" dirty="0"/>
              <a:t>Brist på arbetskraft i näringslivet</a:t>
            </a:r>
          </a:p>
        </p:txBody>
      </p:sp>
      <p:sp>
        <p:nvSpPr>
          <p:cNvPr id="24" name="Platshållare för text 8">
            <a:extLst>
              <a:ext uri="{FF2B5EF4-FFF2-40B4-BE49-F238E27FC236}">
                <a16:creationId xmlns:a16="http://schemas.microsoft.com/office/drawing/2014/main" id="{8A239343-504E-485B-97A5-F9DD001F3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8685" y="6170260"/>
            <a:ext cx="5382000" cy="594296"/>
          </a:xfrm>
        </p:spPr>
        <p:txBody>
          <a:bodyPr/>
          <a:lstStyle/>
          <a:p>
            <a:r>
              <a:rPr lang="sv-SE" dirty="0"/>
              <a:t>Källa: Konjunkturinstitutet.</a:t>
            </a:r>
          </a:p>
        </p:txBody>
      </p:sp>
      <p:pic>
        <p:nvPicPr>
          <p:cNvPr id="12" name="Platshållare för innehåll 10">
            <a:extLst>
              <a:ext uri="{FF2B5EF4-FFF2-40B4-BE49-F238E27FC236}">
                <a16:creationId xmlns:a16="http://schemas.microsoft.com/office/drawing/2014/main" id="{F3443CCD-F6F4-45FA-9C26-92F983B48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00" y="1332727"/>
            <a:ext cx="5384800" cy="46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671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672</Words>
  <Application>Microsoft Office PowerPoint</Application>
  <PresentationFormat>Bredbild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ExternaPresentationer2</vt:lpstr>
      <vt:lpstr>KONJUNKTURINSTITUTET</vt:lpstr>
      <vt:lpstr>Glädjeskutt det tredje kvartalet</vt:lpstr>
      <vt:lpstr>Konfidensindikatorer på rekordnivåer</vt:lpstr>
      <vt:lpstr>Sammanvägt inköpschefsindex i valda länder och regioner</vt:lpstr>
      <vt:lpstr>God global tillväxt framöver</vt:lpstr>
      <vt:lpstr>Exportorderingången tyder på stark efterfrågan på svenska varor </vt:lpstr>
      <vt:lpstr>Produktionsplaner i olika branscher</vt:lpstr>
      <vt:lpstr>Arbetslöshet och inskrivna, 16−64 år</vt:lpstr>
      <vt:lpstr>Lönsamhet, totala näringslivet</vt:lpstr>
      <vt:lpstr>Inflationen tillfälligt över 2 procent</vt:lpstr>
      <vt:lpstr>Finansiellt sparande och strukturellt sparande i offentlig sektor</vt:lpstr>
      <vt:lpstr>Prognosen i sammandrag (Juni 2021 inom parentes)</vt:lpstr>
      <vt:lpstr>Nya rapporterade smittofall i Covid-19</vt:lpstr>
      <vt:lpstr>Riskerna dominerar på nedåtsidan</vt:lpstr>
      <vt:lpstr>Glädjeskutt det tredje kvartalet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Rosmarie Andersson</dc:creator>
  <cp:lastModifiedBy>Rosmarie Andersson</cp:lastModifiedBy>
  <cp:revision>64</cp:revision>
  <dcterms:created xsi:type="dcterms:W3CDTF">2020-08-11T08:43:29Z</dcterms:created>
  <dcterms:modified xsi:type="dcterms:W3CDTF">2021-08-10T14:38:02Z</dcterms:modified>
</cp:coreProperties>
</file>