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4" r:id="rId3"/>
    <p:sldId id="264" r:id="rId4"/>
    <p:sldId id="263" r:id="rId5"/>
    <p:sldId id="295" r:id="rId6"/>
    <p:sldId id="289" r:id="rId7"/>
    <p:sldId id="266" r:id="rId8"/>
    <p:sldId id="296" r:id="rId9"/>
    <p:sldId id="270" r:id="rId10"/>
    <p:sldId id="292" r:id="rId11"/>
    <p:sldId id="274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93" r:id="rId23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8" autoAdjust="0"/>
  </p:normalViewPr>
  <p:slideViewPr>
    <p:cSldViewPr showGuides="1">
      <p:cViewPr varScale="1">
        <p:scale>
          <a:sx n="88" d="100"/>
          <a:sy n="88" d="100"/>
        </p:scale>
        <p:origin x="-2064" y="-9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3273-8C17-4BE7-99D7-8DACB5E13D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6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89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38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04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94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09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3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47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15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148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93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21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39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0" y="4574657"/>
            <a:ext cx="5856815" cy="5239982"/>
          </a:xfrm>
        </p:spPr>
        <p:txBody>
          <a:bodyPr/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61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30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2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8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751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3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52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11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8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21 december 2017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Konjunkturläget</a:t>
            </a:r>
            <a:r>
              <a:rPr lang="sv-SE" sz="3600"/>
              <a:t>, december </a:t>
            </a:r>
            <a:r>
              <a:rPr lang="sv-SE" sz="3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Standardiserade avvikelser från medelvärde,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105400" y="26064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Industrins kapacitetsutnyttjande</a:t>
            </a:r>
            <a:endParaRPr lang="sv-SE" dirty="0"/>
          </a:p>
        </p:txBody>
      </p:sp>
      <p:pic>
        <p:nvPicPr>
          <p:cNvPr id="15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1637010"/>
            <a:ext cx="4445000" cy="4444399"/>
          </a:xfrm>
        </p:spPr>
      </p:pic>
      <p:sp>
        <p:nvSpPr>
          <p:cNvPr id="1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105399" y="894731"/>
            <a:ext cx="4679951" cy="504056"/>
          </a:xfrm>
        </p:spPr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17" name="Underrubrik 4"/>
          <p:cNvSpPr txBox="1">
            <a:spLocks/>
          </p:cNvSpPr>
          <p:nvPr/>
        </p:nvSpPr>
        <p:spPr>
          <a:xfrm>
            <a:off x="5105401" y="610264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6000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Maskiner och inventarier tar över som motor i investeringstillväxten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procentenheter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467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och investeringar ger starkt bidrag till BNP-tillväxten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296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behöver stramas åt framöver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176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 vill fortsätta anställa fler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51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45879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inom landsting och staten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0"/>
            <a:ext cx="4445000" cy="4444399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Brist på arbetskraft inom kommunal sektor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94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och arbetslöshet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arbetskraften,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105401" y="259433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15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1" y="1635795"/>
            <a:ext cx="4445000" cy="4444399"/>
          </a:xfrm>
        </p:spPr>
      </p:pic>
      <p:sp>
        <p:nvSpPr>
          <p:cNvPr id="1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105400" y="893516"/>
            <a:ext cx="4679951" cy="504056"/>
          </a:xfrm>
        </p:spPr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17" name="Underrubrik 4"/>
          <p:cNvSpPr txBox="1">
            <a:spLocks/>
          </p:cNvSpPr>
          <p:nvPr/>
        </p:nvSpPr>
        <p:spPr>
          <a:xfrm>
            <a:off x="5086642" y="6106426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929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KPIF-inflationen nära men under 2 procent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170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Riksbanken väntar med att höja reporäntan tills nästa höst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dags- respektive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="" xmlns:a16="http://schemas.microsoft.com/office/drawing/2014/main" id="{A361E1A2-67DA-4720-B034-B36F97DAE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520" y="1442504"/>
            <a:ext cx="731583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1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r>
              <a:rPr lang="sv-SE" i="1" dirty="0"/>
              <a:t>Stark ekonomi möter förhöjda risker 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Svensk konjunktur allt starkare</a:t>
            </a:r>
          </a:p>
          <a:p>
            <a:endParaRPr lang="sv-SE" dirty="0"/>
          </a:p>
          <a:p>
            <a:r>
              <a:rPr lang="sv-SE" dirty="0"/>
              <a:t>Investeringsledd konjunktur i omvärlden</a:t>
            </a:r>
          </a:p>
          <a:p>
            <a:endParaRPr lang="sv-SE" dirty="0"/>
          </a:p>
          <a:p>
            <a:r>
              <a:rPr lang="sv-SE" dirty="0"/>
              <a:t>Svensk export blir viktig tillväxtmotor 2018</a:t>
            </a:r>
          </a:p>
          <a:p>
            <a:endParaRPr lang="sv-SE" dirty="0"/>
          </a:p>
          <a:p>
            <a:r>
              <a:rPr lang="sv-SE" dirty="0"/>
              <a:t>Sysselsättningen fortsätter att växa</a:t>
            </a:r>
          </a:p>
          <a:p>
            <a:endParaRPr lang="sv-SE" dirty="0"/>
          </a:p>
          <a:p>
            <a:r>
              <a:rPr lang="sv-SE" dirty="0"/>
              <a:t>Arbetslösheten faller ner till 6,2 procent 2019</a:t>
            </a:r>
          </a:p>
          <a:p>
            <a:endParaRPr lang="sv-SE" dirty="0"/>
          </a:p>
          <a:p>
            <a:r>
              <a:rPr lang="sv-SE" dirty="0"/>
              <a:t>Fall i bostadspriserna stor osäkerhetsfaktor</a:t>
            </a:r>
          </a:p>
          <a:p>
            <a:pPr marL="180975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85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 i prognosen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/>
              <a:t>     Ekonomisk-politisk osäkerhet i Europa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 </a:t>
            </a:r>
            <a:r>
              <a:rPr lang="sv-SE" dirty="0"/>
              <a:t>	Hårdlandning i Kina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	</a:t>
            </a:r>
            <a:r>
              <a:rPr lang="sv-SE" dirty="0"/>
              <a:t>Nedgång i tillgångspriser</a:t>
            </a:r>
          </a:p>
          <a:p>
            <a:pPr marL="0" indent="0">
              <a:buNone/>
              <a:tabLst>
                <a:tab pos="542925" algn="l"/>
              </a:tabLst>
            </a:pP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 </a:t>
            </a:r>
            <a:r>
              <a:rPr lang="sv-SE" b="1" dirty="0">
                <a:solidFill>
                  <a:srgbClr val="00B050"/>
                </a:solidFill>
                <a:sym typeface="Symbol"/>
              </a:rPr>
              <a:t>	</a:t>
            </a:r>
            <a:r>
              <a:rPr lang="sv-SE" dirty="0">
                <a:solidFill>
                  <a:srgbClr val="4D4D4D"/>
                </a:solidFill>
                <a:sym typeface="Symbol"/>
              </a:rPr>
              <a:t>Stor osäkerhet på bostadsmarknaden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dirty="0">
                <a:solidFill>
                  <a:srgbClr val="4D4D4D"/>
                </a:solidFill>
                <a:sym typeface="Symbol"/>
              </a:rPr>
              <a:t>		Större realekonomiska konsekvenser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dirty="0">
                <a:solidFill>
                  <a:srgbClr val="4D4D4D"/>
                </a:solidFill>
                <a:sym typeface="Symbol"/>
              </a:rPr>
              <a:t>		Påverka bankernas upplåning 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	Underskattad svensk exportefterfrågan 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	</a:t>
            </a:r>
            <a:r>
              <a:rPr lang="sv-SE" dirty="0"/>
              <a:t>Hushållens konsumtion kan växa starkare</a:t>
            </a:r>
          </a:p>
          <a:p>
            <a:pPr marL="0" indent="0">
              <a:buNone/>
              <a:tabLst>
                <a:tab pos="542925" algn="l"/>
              </a:tabLst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/>
              <a:t>Risken för en sämre utveckling dominerar</a:t>
            </a:r>
          </a:p>
          <a:p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6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9144446" cy="706090"/>
          </a:xfrm>
        </p:spPr>
        <p:txBody>
          <a:bodyPr/>
          <a:lstStyle/>
          <a:p>
            <a:r>
              <a:rPr lang="sv-SE" dirty="0"/>
              <a:t>Prognosen i sammandrag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600" b="0" dirty="0"/>
              <a:t>(oktober 2017 inom parentes)</a:t>
            </a:r>
            <a:br>
              <a:rPr lang="sv-SE" sz="1600" b="0" dirty="0"/>
            </a:br>
            <a:r>
              <a:rPr lang="sv-SE" sz="1400" b="0" dirty="0"/>
              <a:t/>
            </a:r>
            <a:br>
              <a:rPr lang="sv-SE" sz="1400" b="0" dirty="0"/>
            </a:br>
            <a:r>
              <a:rPr lang="sv-SE" sz="1400" dirty="0"/>
              <a:t>Årlig procentuell förändring respektive procent</a:t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093296"/>
            <a:ext cx="8712398" cy="6247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664695"/>
              </p:ext>
            </p:extLst>
          </p:nvPr>
        </p:nvGraphicFramePr>
        <p:xfrm>
          <a:off x="200472" y="1628800"/>
          <a:ext cx="9576272" cy="33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3,2</a:t>
                      </a:r>
                      <a:r>
                        <a:rPr lang="sv-SE" dirty="0"/>
                        <a:t>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2,5</a:t>
                      </a:r>
                      <a:r>
                        <a:rPr lang="sv-SE" dirty="0"/>
                        <a:t> (2,8)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r>
                        <a:rPr lang="sv-SE" dirty="0"/>
                        <a:t> (2,7)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6,9</a:t>
                      </a:r>
                      <a:r>
                        <a:rPr lang="sv-SE" dirty="0"/>
                        <a:t> (6,9)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6,7</a:t>
                      </a:r>
                      <a:r>
                        <a:rPr lang="sv-SE" dirty="0"/>
                        <a:t> (6,6)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6,4</a:t>
                      </a:r>
                      <a:r>
                        <a:rPr lang="sv-SE" dirty="0"/>
                        <a:t> (6,3)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1,4</a:t>
                      </a:r>
                      <a:r>
                        <a:rPr lang="sv-SE" dirty="0"/>
                        <a:t> (1,4)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2,0</a:t>
                      </a:r>
                      <a:r>
                        <a:rPr lang="sv-SE" baseline="0" dirty="0"/>
                        <a:t> (2,0)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1,8</a:t>
                      </a:r>
                      <a:r>
                        <a:rPr lang="sv-SE" dirty="0"/>
                        <a:t> (1,7)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-0,50</a:t>
                      </a:r>
                      <a:r>
                        <a:rPr lang="sv-SE" dirty="0"/>
                        <a:t> (-0,50)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-0,50</a:t>
                      </a:r>
                      <a:r>
                        <a:rPr lang="sv-SE" dirty="0"/>
                        <a:t> (-0,50)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 </a:t>
                      </a:r>
                      <a:r>
                        <a:rPr lang="sv-SE" dirty="0"/>
                        <a:t>(-0,25)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Offentligt 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1,2</a:t>
                      </a:r>
                      <a:r>
                        <a:rPr lang="sv-SE" dirty="0"/>
                        <a:t> (1,1)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1,0</a:t>
                      </a:r>
                      <a:r>
                        <a:rPr lang="sv-SE" dirty="0"/>
                        <a:t> (1,0)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0,9</a:t>
                      </a:r>
                      <a:r>
                        <a:rPr lang="sv-SE" dirty="0"/>
                        <a:t> (0,6)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1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r>
              <a:rPr lang="sv-SE" i="1" dirty="0"/>
              <a:t>Stark ekonomi möter förhöjda risker 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Svensk konjunktur allt starkare</a:t>
            </a:r>
          </a:p>
          <a:p>
            <a:endParaRPr lang="sv-SE" dirty="0"/>
          </a:p>
          <a:p>
            <a:r>
              <a:rPr lang="sv-SE" dirty="0"/>
              <a:t>Investeringsledd konjunktur i omvärlden</a:t>
            </a:r>
          </a:p>
          <a:p>
            <a:endParaRPr lang="sv-SE" dirty="0"/>
          </a:p>
          <a:p>
            <a:r>
              <a:rPr lang="sv-SE" dirty="0"/>
              <a:t>Svensk export blir viktig tillväxtmotor 2018</a:t>
            </a:r>
          </a:p>
          <a:p>
            <a:endParaRPr lang="sv-SE" dirty="0"/>
          </a:p>
          <a:p>
            <a:r>
              <a:rPr lang="sv-SE" dirty="0"/>
              <a:t>Sysselsättningen fortsätter att växa</a:t>
            </a:r>
          </a:p>
          <a:p>
            <a:endParaRPr lang="sv-SE" dirty="0"/>
          </a:p>
          <a:p>
            <a:r>
              <a:rPr lang="sv-SE" dirty="0"/>
              <a:t>Arbetslösheten faller ner till 6,2 procent 2019</a:t>
            </a:r>
          </a:p>
          <a:p>
            <a:endParaRPr lang="sv-SE" dirty="0"/>
          </a:p>
          <a:p>
            <a:r>
              <a:rPr lang="sv-SE" dirty="0"/>
              <a:t>Fall i bostadspriserna stor osäkerhetsfaktor</a:t>
            </a:r>
          </a:p>
        </p:txBody>
      </p:sp>
    </p:spTree>
    <p:extLst>
      <p:ext uri="{BB962C8B-B14F-4D97-AF65-F5344CB8AC3E}">
        <p14:creationId xmlns:p14="http://schemas.microsoft.com/office/powerpoint/2010/main" val="151217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ekonomi fortsätter att utvecklas starkt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254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Bostadsinvesteringar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0498741E-0E38-4C23-B9B6-267558443F4C}"/>
              </a:ext>
            </a:extLst>
          </p:cNvPr>
          <p:cNvSpPr txBox="1">
            <a:spLocks/>
          </p:cNvSpPr>
          <p:nvPr/>
        </p:nvSpPr>
        <p:spPr>
          <a:xfrm>
            <a:off x="4880992" y="27463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Bostadsprisindex för bostadsrätter och villor</a:t>
            </a:r>
            <a:endParaRPr lang="sv-SE" dirty="0"/>
          </a:p>
        </p:txBody>
      </p:sp>
      <p:pic>
        <p:nvPicPr>
          <p:cNvPr id="16" name="Platshållare för innehåll 9">
            <a:extLst>
              <a:ext uri="{FF2B5EF4-FFF2-40B4-BE49-F238E27FC236}">
                <a16:creationId xmlns="" xmlns:a16="http://schemas.microsoft.com/office/drawing/2014/main" id="{EB7B77CA-81CD-4A92-80B9-D70D4E4E3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32" y="1651001"/>
            <a:ext cx="4444999" cy="4444398"/>
          </a:xfrm>
        </p:spPr>
      </p:pic>
      <p:sp>
        <p:nvSpPr>
          <p:cNvPr id="17" name="Platshållare för text 3">
            <a:extLst>
              <a:ext uri="{FF2B5EF4-FFF2-40B4-BE49-F238E27FC236}">
                <a16:creationId xmlns="" xmlns:a16="http://schemas.microsoft.com/office/drawing/2014/main" id="{BCDEE8C3-F383-4268-9897-C0080532D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0991" y="908721"/>
            <a:ext cx="4679951" cy="504056"/>
          </a:xfrm>
        </p:spPr>
        <p:txBody>
          <a:bodyPr/>
          <a:lstStyle/>
          <a:p>
            <a:r>
              <a:rPr lang="sv-SE" dirty="0"/>
              <a:t>Index 2016 kvartal 4=100, kvartalsvärden</a:t>
            </a:r>
          </a:p>
        </p:txBody>
      </p:sp>
      <p:sp>
        <p:nvSpPr>
          <p:cNvPr id="18" name="Underrubrik 4">
            <a:extLst>
              <a:ext uri="{FF2B5EF4-FFF2-40B4-BE49-F238E27FC236}">
                <a16:creationId xmlns="" xmlns:a16="http://schemas.microsoft.com/office/drawing/2014/main" id="{A015EDFE-F136-4894-BBD2-B2D799FE0598}"/>
              </a:ext>
            </a:extLst>
          </p:cNvPr>
          <p:cNvSpPr txBox="1">
            <a:spLocks/>
          </p:cNvSpPr>
          <p:nvPr/>
        </p:nvSpPr>
        <p:spPr>
          <a:xfrm>
            <a:off x="4880993" y="611663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</a:t>
            </a:r>
            <a:r>
              <a:rPr lang="sv-SE" dirty="0" err="1"/>
              <a:t>Valuegard</a:t>
            </a:r>
            <a:r>
              <a:rPr lang="sv-SE" dirty="0"/>
              <a:t>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513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Optimismen större eller mycket större än normalt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Konfidensindikatorer för näringslivet </a:t>
            </a:r>
          </a:p>
          <a:p>
            <a:r>
              <a:rPr lang="sv-SE" sz="1400" dirty="0"/>
              <a:t>Index medelvärde=100,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01723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Konsumentförtroendet positivt i Sverige, USA och euroområdet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Eurostat, Macrobond och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496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23529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indikerar högre än normal tillväxt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10034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Konjunkturåterhämtningen i OECD-länderna nästan fullbordad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 </a:t>
            </a:r>
          </a:p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IMF,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970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utvecklas i måttlig takt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496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22979392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1400</TotalTime>
  <Words>609</Words>
  <Application>Microsoft Office PowerPoint</Application>
  <PresentationFormat>A4 (210 x 297 mm)</PresentationFormat>
  <Paragraphs>163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ExternaPresentationer</vt:lpstr>
      <vt:lpstr>KONJUNKTURINSTITUTET </vt:lpstr>
      <vt:lpstr>Sammanfattning</vt:lpstr>
      <vt:lpstr>Svensk ekonomi fortsätter att utvecklas starkt</vt:lpstr>
      <vt:lpstr>Bostadsinvesteringar</vt:lpstr>
      <vt:lpstr>Optimismen större eller mycket större än normalt</vt:lpstr>
      <vt:lpstr>Konsumentförtroendet positivt i Sverige, USA och euroområdet</vt:lpstr>
      <vt:lpstr>Förtroendeindikatorer för tillverkningsindustrin indikerar högre än normal tillväxt</vt:lpstr>
      <vt:lpstr>Konjunkturåterhämtningen i OECD-länderna nästan fullbordad</vt:lpstr>
      <vt:lpstr>Konsumentpriser utvecklas i måttlig takt</vt:lpstr>
      <vt:lpstr>Industrins omdöme om exportorderstocken</vt:lpstr>
      <vt:lpstr>Maskiner och inventarier tar över som motor i investeringstillväxten</vt:lpstr>
      <vt:lpstr>Export och investeringar ger starkt bidrag till BNP-tillväxten</vt:lpstr>
      <vt:lpstr>Finanspolitiken behöver stramas åt framöver</vt:lpstr>
      <vt:lpstr>Näringslivet vill fortsätta anställa fler</vt:lpstr>
      <vt:lpstr>Brist på arbetskraft</vt:lpstr>
      <vt:lpstr>Brist på arbetskraft inom landsting och staten</vt:lpstr>
      <vt:lpstr>Sysselsättning och arbetslöshet</vt:lpstr>
      <vt:lpstr>KPIF-inflationen nära men under 2 procent</vt:lpstr>
      <vt:lpstr>Riksbanken väntar med att höja reporäntan tills nästa höst</vt:lpstr>
      <vt:lpstr>Osäkerhet i prognosen </vt:lpstr>
      <vt:lpstr>Prognosen i sammandrag (oktober 2017 inom parentes)  Årlig procentuell förändring respektive procent 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YlvaHW</dc:creator>
  <cp:lastModifiedBy>Rosmari</cp:lastModifiedBy>
  <cp:revision>61</cp:revision>
  <cp:lastPrinted>2017-12-21T07:32:20Z</cp:lastPrinted>
  <dcterms:created xsi:type="dcterms:W3CDTF">2017-12-18T07:23:47Z</dcterms:created>
  <dcterms:modified xsi:type="dcterms:W3CDTF">2017-12-21T07:36:45Z</dcterms:modified>
</cp:coreProperties>
</file>