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Prognoser för OMX Stockholm, Konjunkturläget, augusti 2015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1995-12-29=100, kvartalsmedelvärden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81952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Skillnaden i arbetslösheten mellan utrikes och inrikes födda, 20–64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80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Uppehållstillstånd till personer födda utanför EU efter orsak, 2014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94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inrikes födda, 20–64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07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Nationella minimilöner i europeiska länder och kollektivavtalade lägstalöner i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 kronor per månad för heltidsarbetande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5877272"/>
            <a:ext cx="6860995" cy="316931"/>
          </a:xfrm>
        </p:spPr>
        <p:txBody>
          <a:bodyPr/>
          <a:lstStyle/>
          <a:p>
            <a:r>
              <a:rPr lang="sv-SE" dirty="0"/>
              <a:t>Anm. SE1 avser kommunal: minst 19 år utan yrkesvana. </a:t>
            </a:r>
          </a:p>
          <a:p>
            <a:r>
              <a:rPr lang="sv-SE" dirty="0"/>
              <a:t>SE2 avser hotell- och restaurang: minst 20 år utan yrkesvana. </a:t>
            </a:r>
          </a:p>
          <a:p>
            <a:r>
              <a:rPr lang="sv-SE" dirty="0"/>
              <a:t>SE3 avser detaljhandel: minst 20 år utan yrkesvana.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957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Råoljepris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Brentolja, dollar per fat respektive kronor per fat,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89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Bensinprisets delar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Kronor per liter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93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 på råolja och drivmedel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Kronor per liter,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12222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Direkta bidrag från drivmedel till inflationen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37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Indirekt effekt på inflationen om oljepriset faller med 10 procent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KPIF exklusive energi,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2914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Realt pris på råolja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oktober 1985=100,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08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Prognoser för OMX Stockholm, Konjunkturläget, mars 2016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1995-12-29=100, kvartalsmedelvärden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18453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Nettoimport av råolja, kol och petroleum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slutlig inhemsk efterfrågan,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171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 konsumtion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876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355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sektors bruttoskuld (Maastrichtskuld)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351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nettoförmögenhet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008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 vid justerade skatter (nollsparande)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Skatter och avgifter som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Spridning av disponibel inkomst efter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Ginikoefficient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11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20–64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17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20–64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54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Arbetade timmar per sysselsatt (i arbete), </a:t>
            </a:r>
            <a:br>
              <a:rPr lang="sv-SE" dirty="0" smtClean="0"/>
            </a:br>
            <a:r>
              <a:rPr lang="sv-SE" dirty="0" smtClean="0"/>
              <a:t>15–74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Genomsnittligt antal arbetade timmar per vecka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47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 per invånare,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Genomsnittligt antal arbetade timmar per vecka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59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Nominella löner i privat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22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20–64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63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293</Words>
  <Application>Microsoft Office PowerPoint</Application>
  <PresentationFormat>A4 (210 x 297 mm)</PresentationFormat>
  <Paragraphs>60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Office-tema</vt:lpstr>
      <vt:lpstr>Prognoser för OMX Stockholm, Konjunkturläget, augusti 2015</vt:lpstr>
      <vt:lpstr>Prognoser för OMX Stockholm, Konjunkturläget, mars 2016</vt:lpstr>
      <vt:lpstr>Spridning av disponibel inkomst efter skatter</vt:lpstr>
      <vt:lpstr>Arbetskraftsdeltagande</vt:lpstr>
      <vt:lpstr>Sysselsättningsgrad</vt:lpstr>
      <vt:lpstr>Arbetade timmar per sysselsatt (i arbete),  15–74 år</vt:lpstr>
      <vt:lpstr>Arbetade timmar per invånare, 15–74 år</vt:lpstr>
      <vt:lpstr>Nominella löner i privat sektor</vt:lpstr>
      <vt:lpstr>Arbetslöshet</vt:lpstr>
      <vt:lpstr>Skillnaden i arbetslösheten mellan utrikes och inrikes födda, 20–64 år</vt:lpstr>
      <vt:lpstr>Uppehållstillstånd till personer födda utanför EU efter orsak, 2014</vt:lpstr>
      <vt:lpstr>Arbetslöshet inrikes födda, 20–64 år</vt:lpstr>
      <vt:lpstr>Nationella minimilöner i europeiska länder och kollektivavtalade lägstalöner i Sverige</vt:lpstr>
      <vt:lpstr>Råoljepris</vt:lpstr>
      <vt:lpstr>Bensinprisets delar</vt:lpstr>
      <vt:lpstr>Pris på råolja och drivmedel</vt:lpstr>
      <vt:lpstr>Direkta bidrag från drivmedel till inflationen</vt:lpstr>
      <vt:lpstr>Indirekt effekt på inflationen om oljepriset faller med 10 procent</vt:lpstr>
      <vt:lpstr>Realt pris på råolja</vt:lpstr>
      <vt:lpstr>Nettoimport av råolja, kol och petroleum</vt:lpstr>
      <vt:lpstr>Offentlig konsumtion</vt:lpstr>
      <vt:lpstr>Finansiellt sparande i offentlig sektor</vt:lpstr>
      <vt:lpstr>Offentlig sektors bruttoskuld (Maastrichtskuld)</vt:lpstr>
      <vt:lpstr>Offentliga sektorns finansiella nettoförmögenhet</vt:lpstr>
      <vt:lpstr>Skattekvot vid justerade skatter (nollsparande)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45</cp:revision>
  <dcterms:created xsi:type="dcterms:W3CDTF">2013-02-22T10:31:08Z</dcterms:created>
  <dcterms:modified xsi:type="dcterms:W3CDTF">2016-03-22T08:40:37Z</dcterms:modified>
</cp:coreProperties>
</file>