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howGuides="1">
      <p:cViewPr varScale="1">
        <p:scale>
          <a:sx n="125" d="100"/>
          <a:sy n="125" d="100"/>
        </p:scale>
        <p:origin x="2155" y="77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2022-06-20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6FA06C-1348-B6DA-3454-25675F95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Barometerindikatorn och BNP 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EE4341D-24BE-F05F-F895-D5ADD42B27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941EDE1-3673-2F8F-A2AA-EEFF080575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Index medelvärde=100,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7127570-D9C8-3EDA-65CE-64E4C3B1D4D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8587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F98E1-BA0D-E579-A5BB-BC7C91032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 och orderingång i Tysklands tillverkningsindustri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7EC583F-1D0B-F3BB-82AD-6C40AB8470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C84173C-383E-957F-57FF-A4835BCC7E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Index 2015=100,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343320F-CCFC-DA9D-A729-4F5E108D1B9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German Federal Statistical Office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7716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AFF690-D75F-ABF7-4C0F-9DCF4B96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 i USA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8CED841-080D-AB34-98EC-3F273A3BC7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C5E2902-D41F-22CD-ABEB-46E8CD5600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Procent av befolkningen 16 år och äldre respektive procent av arbetskraften 16 år och äldre,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56D0238-2963-4DC3-618D-5FE011C8F2E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Källa: U.S Bureau of Labor Statistics.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3654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890C37-406F-E533-7396-2D2DE6AED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Detaljhandel och industriproduktion i Kina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1C9D5D3-C085-936F-AD15-B2BC8C7CD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CEE65C-B02C-DF19-B25F-6627611942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0623ABC-517B-711A-7F8A-387AEF1A462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National Bureau of Statistics of China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4000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E3C12E-E4A9-3556-2799-1AEBB0597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Styrräntor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5143002-23BC-01AE-912B-8076D72F2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490F2E4-18EE-0D04-5C9C-D29EE2452C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Procent, dags- respektive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9A31873-33BB-F732-6B0B-01DF567C306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Bank of England, Bank of Japan, ECB, Federal Reserve, Norges Bank, Macrobond och Konjunkturinstitutet.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8251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E4A34E-E81C-D9E9-6390-6011B707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Exportorderingång i tillverkningsindustrin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FAB1FFF-B461-6AFB-26B6-7426327484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21DBDA8-2429-E916-5A22-6E95BA2820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Diffusionsindex, nettotal respektive index 2005=100, fasta priser,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F5EBA5E-D3C0-7F01-DB78-2B1B35EA0B3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SwedbankSILF, SCB,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40936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3F4D35-17F9-C8F1-1241-46FA97B5D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omdöme om exportorderstocken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7593F8C-5D47-22FF-5E14-E669C93453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1"/>
            <a:ext cx="8640000" cy="423979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7FFFA3-4055-34C8-8230-CEC1239E36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Standardiserade avvikelser från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3A9818D-F682-0BEB-CC52-B3E628ECD28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048652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6FE640-9E48-6004-AF0D-D06B49A79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investeringar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3C01839-9ED5-25EA-9800-516A14BC8F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8356B9-57F6-81F1-3A43-35DBADB022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Miljarder kronor, fasta priser respektive procent,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1F77F23-A8F9-89D1-E44F-AD7CFABF95D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64733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99EDE8-D4CF-BF82-8723-55D1B4AB7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Offentliga investeringar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1F7C877-EBE6-557C-E11B-D991B6C88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9D7CB1-C3B1-D593-2327-97EB2F8ED6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Miljarder kronor, fasta priser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3078399-7913-878E-671C-596201BBFD9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99022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D15FDB-F40D-4D4F-BA7C-BA5E11DE5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Påbörjade lägenheter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E42B473-80D1-C556-7275-2A26D795EA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2984242-F0F6-53BD-7AC2-CA4521EAE1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Tusental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BA23CBD-4B2B-9648-3AF8-04820395A9A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06771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6C8228D-02D2-AE8F-DD92-B5D74E15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Offentlig konsumtion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83A1B0-C083-6501-C2A6-CC399BDD7E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Miljarder kronor, fasta och löpande priser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BBB8167-E91C-C59D-060A-AF88A42DA5B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FB2A87A1-CDB8-EB63-713A-81C0A8866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0" y="1524000"/>
            <a:ext cx="8640000" cy="4468556"/>
          </a:xfrm>
        </p:spPr>
      </p:pic>
    </p:spTree>
    <p:extLst>
      <p:ext uri="{BB962C8B-B14F-4D97-AF65-F5344CB8AC3E}">
        <p14:creationId xmlns:p14="http://schemas.microsoft.com/office/powerpoint/2010/main" val="3818697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4D30B8-CB4A-5360-B3BE-AB4409000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82103E7-9AC6-9581-CC7F-566DCAB457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Andel ja-svar,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38D99A-20F1-0B48-9573-7BCF610E9B7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Källa: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C7E0CD89-0528-ED35-39E6-C12C9DD85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0" y="1524000"/>
            <a:ext cx="8640000" cy="4468556"/>
          </a:xfrm>
        </p:spPr>
      </p:pic>
    </p:spTree>
    <p:extLst>
      <p:ext uri="{BB962C8B-B14F-4D97-AF65-F5344CB8AC3E}">
        <p14:creationId xmlns:p14="http://schemas.microsoft.com/office/powerpoint/2010/main" val="1263881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E41EEA-444F-B181-48DC-3461835C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Finansiellt och strukturellt sparande i offentlig sektor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FC42FAB-56DF-9BD7-FB21-37FB7DFB3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E3D502-11A5-A58F-640C-F11EB4F85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Procent av BNP respektive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47B0905-4C00-A6AD-A492-6E90CF0E1D7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232930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FEFF61-40BA-01C7-4E5E-FC3462296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Primära inkomster och utgifter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31D4D9D-334B-1ECA-781A-FD5EF996E2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4F98C29-2D35-F776-8ACE-E4E86180B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D86628F-AA32-6D46-66C2-E55DAB0869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239666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21A621-1075-6C45-F338-5024556BB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Orsaker till förändring av det finansiella sparandet i offentlig sektor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AFB81A3-3FCD-4F30-290E-93780A9819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4C8A4C-E64F-3531-2279-F47CA379CC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Procent av BNP respektive potentiell BNP, förändring mellan åren i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002DD4B-EE4B-BEAD-4261-24C7FBB7641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31155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7D4BE9-9BFC-E522-F747-87B4DEB55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Maastrichtskuld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BD9CA09-1CBC-E5C2-E967-30EA32BC29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Miljarder kronor respektive procent av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3DBC8FB-08F0-32C8-5240-43C7ACBE618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406EB0AE-BC0A-AFF4-F8A3-EF6DB97F3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0" y="1524000"/>
            <a:ext cx="8640000" cy="4468556"/>
          </a:xfrm>
        </p:spPr>
      </p:pic>
    </p:spTree>
    <p:extLst>
      <p:ext uri="{BB962C8B-B14F-4D97-AF65-F5344CB8AC3E}">
        <p14:creationId xmlns:p14="http://schemas.microsoft.com/office/powerpoint/2010/main" val="28680148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784DA3-BA85-7DDC-1F6A-B4280C71C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konfidensindikator och hushållens konsumtion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91B0715-8DF0-2018-662C-2E69CD54D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17FD65-56C8-1100-09FD-A0D3BFF57A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Index medelvärde=100, säsongsrensade månadsvärden respektive 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43F4B6B-6D66-893A-F6F4-28892658E3F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990827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475AAB1-BE79-5286-C61C-7261B84D3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Prisbasbelopp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73FB172-F490-5C4B-F56B-8B832DE831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02279A2-1253-EF48-6122-225AFE31B6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Tusentals kronor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13C2C63-2237-7AD9-81EF-CACF769D4A7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00261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B0BC33F-9C15-78D3-0CFF-10F98DB73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konsumtion, real disponibel inkomst och sparande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B813F00-F103-961E-5A2B-4314B293A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1524000"/>
            <a:ext cx="8640000" cy="468091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834BF8-851D-6A3F-B5E4-0316BCD783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Procentuell förändring respektive procent av disponibel inkomst plus kollektivt sparande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368E41E-81AF-DBFF-9B1D-F376672501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57082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05E9CF-5F11-8A7D-CDE4-00C9BBB3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konfidensindikator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5E7E747-AF25-EDC4-9D0C-2D0FB5FAC2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53644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AA6E9CD-BF84-B861-E261-C9CD764706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Frågors bidrag till konfidensindikator,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2AC1ED8-9459-2008-B5D9-08919A6365DE}"/>
              </a:ext>
            </a:extLst>
          </p:cNvPr>
          <p:cNvSpPr>
            <a:spLocks noGrp="1"/>
          </p:cNvSpPr>
          <p:nvPr>
            <p:ph type="subTitle" idx="14"/>
          </p:nvPr>
        </p:nvSpPr>
        <p:spPr>
          <a:xfrm>
            <a:off x="5447928" y="6233269"/>
            <a:ext cx="5975961" cy="624731"/>
          </a:xfrm>
        </p:spPr>
        <p:txBody>
          <a:bodyPr/>
          <a:lstStyle/>
          <a:p>
            <a:endParaRPr lang="sv-SE" dirty="0"/>
          </a:p>
          <a:p>
            <a:r>
              <a:rPr lang="sv-SE" dirty="0"/>
              <a:t>			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943867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02121D-4442-936C-E207-4BDAEDB9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syn på arbetslöshet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B6C4D9B-08A2-4DD6-B7F9-B07330A90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BC7E7FE-E277-9F22-6044-B0AAAD40C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D70ED76-B294-C437-E7AA-40D99E5C6B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5099974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A440A33-556D-DDA5-C41D-682524B3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egen ekonomi om 12 månader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62643C5-E015-558D-7A3A-104D5DDBB7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3C415F7-7A53-E061-1DAC-3F7665C1D1D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Uppdelning efter hushållens inkomst,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C527AA-C133-5839-DC2F-86C4B580128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632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C836B1-2E0B-95CF-E0EB-C842A0AD3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Konfidensindikatorer för näringslivet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3A2A685-CAB0-C56A-0BED-932F6FC806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3A09AC-115E-E4A6-614B-B2973ABF62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Index, medelvärde=100,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A05821B-5729-1AA0-89C9-A61B992561E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0169626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6F7113-83AA-B3FC-3796-B86BA52A6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egen ekonomi om 12 månader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6A5AF74-41D5-655E-4268-2EF023B43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11EFFC0-95BD-DEDD-2EC6-0C76D190E2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Uppdelning efter boendeform,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B291067-E268-1D33-F689-968BFCBD2FB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21426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8FAD51-7B78-7B2B-63C6-C4379AC44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Produktionsvolym i tillverkningsindustrin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AFB879A-FFAC-F397-D8DC-BCDAF5123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012F05-ABF0-796E-FE3A-1E19825A3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Nettotal,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EDFA8EC-122F-306C-E8B2-9EB59F4F94E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99897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CBED840-59D3-3328-A09D-E167BDADF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 i tjänstebranscherna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C71346C-A116-D3DD-5BEA-67B6FF0034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90876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C2513D-9B65-13D8-9037-F2330AEC20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Index 2019 kvartal 4=100,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EAF56D0-EC1E-8368-57DB-F58E2CB72E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2023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A6A260-875F-2697-1E18-C27FBEC8F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Utsikterna på byggmarknaden på ett års sikt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70068E5-DD77-B47C-F83A-9A39FF5E8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FFD892-F282-8594-1FB6-6625B4E65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F2AA868-2BA0-84B3-CCEB-F9563724D00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469083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DEB59CA-BD39-6881-4D63-6B35B4C8C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Produktionsvärdeindex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A8DA295-A269-F9E4-B326-C783F7E17D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Index juni 2021=100,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757648E-A1EB-6811-9B66-1F5BD544E502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SCB.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D9CC8E4D-AE84-A7C8-B4DD-06B6DCF67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0" y="1524000"/>
            <a:ext cx="8640000" cy="4468556"/>
          </a:xfrm>
        </p:spPr>
      </p:pic>
    </p:spTree>
    <p:extLst>
      <p:ext uri="{BB962C8B-B14F-4D97-AF65-F5344CB8AC3E}">
        <p14:creationId xmlns:p14="http://schemas.microsoft.com/office/powerpoint/2010/main" val="16386804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D2E0FA-8FE5-4B33-6FCB-350467BF6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FBFED6D-F19D-49DD-5936-6E4D86B99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EAF68A-12B5-8EDB-B843-F725D88391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115303B-48C7-2F8E-F730-152834E7523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25779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F98AD42-DB35-0910-350E-92881AE5A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362FDF-383E-4A98-6148-314B4B0A5C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Andel ja-svar,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CC2BD68-8390-DC93-8063-430ECE3C42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Källa: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8D1031E1-540E-040C-FBCF-41CDDE76C0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0" y="1524000"/>
            <a:ext cx="8640000" cy="4468556"/>
          </a:xfrm>
        </p:spPr>
      </p:pic>
    </p:spTree>
    <p:extLst>
      <p:ext uri="{BB962C8B-B14F-4D97-AF65-F5344CB8AC3E}">
        <p14:creationId xmlns:p14="http://schemas.microsoft.com/office/powerpoint/2010/main" val="209466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1BB293B-8827-A49A-F445-0DF8DEF2D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Anställningsplaner och brist på arbetskraft i näringslivet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462EF95-041E-269F-F330-2C4AF3FC00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5A197EE-54BD-67E4-EA8B-0AA5016D1B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Nettotal respektive andel ja-svar,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561BE27-EC7E-5102-5E6D-90E68624689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48622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73B457-4503-4784-0BBD-75E022802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Arbetsmarknadssituation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FE26F9E-478D-A2F9-999C-13ECC2AA8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60AB7B-E475-A8E3-DE9D-78D0E0004E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Procent av befolkningen respektive arbetskraft 15–74 år,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FB2DD31-CD6F-DBF7-50D5-B0AC059DE81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503786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9A8D58-53E8-D08B-2899-49CD8D5B1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Sysselsatta och arbetade timmar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F92DDBC-69C3-1DD5-D14C-D4A9278AB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DCC1C4F-11AE-B277-466F-27483A84F6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Index 2001=100,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0F96C2A-C4BF-6BB8-38B6-3C78EEA3883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79356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3AAB02-AF4C-B9F6-341A-2C2CF98A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konfidensindikator och hushållens syn på egen arbetslöshet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B9E0DF2-E72E-0DAB-195F-C3DDE3BF63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Index medelvärde=100 respektive standardiserade avvikelser från medelvärde,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8D9A7FD-E7B2-4949-5798-51F8970BA0E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1BAFA084-2D04-FBDD-8F0C-15CD18CCE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0" y="1524000"/>
            <a:ext cx="8640000" cy="4468556"/>
          </a:xfrm>
        </p:spPr>
      </p:pic>
    </p:spTree>
    <p:extLst>
      <p:ext uri="{BB962C8B-B14F-4D97-AF65-F5344CB8AC3E}">
        <p14:creationId xmlns:p14="http://schemas.microsoft.com/office/powerpoint/2010/main" val="4532729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FE7591-529F-2A83-1065-3207AB9E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Medelarbetstid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3E1187A-D0A3-E5A0-E459-80A37E99A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1"/>
            <a:ext cx="8640000" cy="423979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B0EEA19-A85D-D937-204B-86C27E55D6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Timmar per vecka,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A073304-A9E8-99E0-AA26-9F703DABC17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923495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D882F31-B141-49B9-082B-EE64D8622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BNP-gap, arbetsmarknadsgap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CEA882F-91E4-04DB-A7FB-C01E572FF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17FEFD-2B99-530B-B8A6-F6E5047058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Procent av potentiell BNP respektive potentiellt arbetade timmar,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54FC654-C91F-E89C-594A-368244AA94F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146461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CBFC93-49C8-0708-2D3D-BA8CACE2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10940A3-4DB1-AB8A-6D2E-9D7CC5DCE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44AE81-9C90-11D8-E4DF-7E3E68B6C1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68D2473-960A-72C7-4B33-F1E193D3903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89385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F999C2D-3F77-4A86-4BDC-8C4FD7E24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Reallön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A430120-D274-3AA1-5994-F9A8A22EF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1"/>
            <a:ext cx="8640000" cy="423979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1B36F9-23F5-EDBA-8839-1EA05E16D3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2DE7BF9-8292-285F-3AEB-87D7945D279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01782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EE32F5-C2D0-D7C1-E183-EA006424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Lönsamhet i näringslivet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AB1AA31-52A2-26A3-28B9-044AD85CEA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D3042C-56DE-16B8-7C77-DD489E36CA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Procent, årsvärden respektive nettotal,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EDBCB28-60CA-AD01-5FF3-F823BDAED82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543272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8C9F3A-46EC-646E-8BD2-CD787507B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Justerad enhetsarbetskostnad i näringslivet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ED2D339-F90C-4469-7997-484A7955C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1524000"/>
            <a:ext cx="8640000" cy="4680912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F82621C-E0E5-3EC0-9FF3-A065D99267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C4142FE-87FA-CADF-D2A3-E62C20807A4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609416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BD22848-62C1-D01D-9E3A-23ECE37D4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6E9E0CBC-C98B-2552-F7FE-D3B29718FB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EA4AB0-98C1-4ADC-5D02-0EB020175E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37514D-5345-551E-576B-C84FEE2AAA8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594937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B18533-B80F-52BD-48D4-DD2EA0C9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Bidrag till KPIF-inflationen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F43E9F1-5574-9011-FEAD-7EFDD4D90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90876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529DF9C-E679-2833-BB18-444AE9E648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Procentenheter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52BD911-3AF0-708A-D24C-F940E047901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618545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74366A0-12DF-D4A3-BBB6-B36FB915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Livsmedelspris i KPI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F9EC359-CF00-CD74-A483-2226D1A30C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1"/>
            <a:ext cx="8640000" cy="423979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BD7EEB-BE6F-94EE-E49D-AA8002AE8B3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23F4C4F-6A77-9CB1-AA9A-3F68452481B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279146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F38913-5EDA-8E04-2700-BEAA2D26A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A42511A-703D-5488-248C-D18D8CF05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5C448D-2A2B-E6F1-D5F4-2F39E738B9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977CDAB-C9B3-C062-9D52-E7E9CA51831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43272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3BF9CF-B83B-ADEA-D92B-6279CBFD6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KPIF och styrränta</a:t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6518184-EF9A-2012-F734-21B41A6641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Årlig procentuell förändring, månadsvärden respektive procent,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AE5733D-86B2-A98D-13D3-5D6A92B2AEB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SCB, Nasdaq OMX, Riksbanken, Macrobond och Konjunkturinstitutet.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23B4C779-3607-84DD-CF3A-B3226A6FA6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0" y="1524000"/>
            <a:ext cx="8640000" cy="4468556"/>
          </a:xfrm>
        </p:spPr>
      </p:pic>
    </p:spTree>
    <p:extLst>
      <p:ext uri="{BB962C8B-B14F-4D97-AF65-F5344CB8AC3E}">
        <p14:creationId xmlns:p14="http://schemas.microsoft.com/office/powerpoint/2010/main" val="22418418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829F116-3ED9-50C1-77F5-FBC842793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Styrränta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9144086-9560-571A-1362-5B3FCD5B3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905754E-0E42-625C-34B3-4E878CC1CB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Procent, månads-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C08FABC-0D61-03B1-D0D5-7BD136365A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568646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593C6DC-FAE5-08ED-114C-458C56FD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Tillväxt och inflation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75F7EFB-5A7A-FB68-6D59-5B24F54C9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62F3D04-F107-43B2-D14F-0A80614733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7DEE907-D5F9-840C-5424-5D5F4110255C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137003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5508DD-AF9A-DB5D-5B5B-CD2F6DE7C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ED522BF-D381-3AC2-1E6F-12F607188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99" y="1524000"/>
            <a:ext cx="8640000" cy="4680000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062815-59AB-1867-E808-42D69BB927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29026EC-9D13-BD89-DBD0-396D355584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627120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3AAC44-934B-0A9C-1C1A-0116FE2AF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 och sparkvot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6BDD4B1-3BF8-D425-93A3-2C7D15A50F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7FFE844-5AA3-CD0E-C419-1BF791752C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Procentuell förändring, kalenderkorrigerade värden, respektive procent av disponibel inkomst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7DCA5C4-1E86-18D7-CD98-A24E3F6AA04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221265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F6CC76-FE32-07FF-88D7-CE142F7B1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arbetsmarknadsgap i Sverige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D176902-A4B3-5BA6-AC18-FA75C37076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BF878EE-AF64-C41F-DAD4-A3409A0361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Procent av potentiell BNP respektive potentiellt arbetade timmar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81F9683-FB17-1BB8-2F2E-D65661B1FFE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958054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720052A-B309-18ED-D8E4-7C55224F3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Realränta, KPIF-inflation och BNP-gap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161A9AF-4D92-1923-1AAF-03382148C9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47165E-39D2-F17E-2EB2-8F29E5B4A5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Procent, procent av potentiell BNP respektive 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A179E35-341B-7017-9BE3-8E3756CAB6B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SCB,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62549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650EBE-6692-7B9A-3E62-B38EB814C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Kronans effektiva växelkurs (KIX)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FE88112-03F8-588E-56B4-ABB71DDEF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2759A2-0AB1-BC9C-6410-A512365C60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Index 1992-11-18=100,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1C586A3-A19F-0B2A-2889-F301999D907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755579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AE9DE0-7E56-995C-5D46-150000ED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KPIF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2921EE8-EFA0-51AB-1D7D-8D4638EEF9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B1B5843-7B79-0881-CC6F-D94BFC97F4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915EAC4-830F-09DC-9DA8-8AB33499AED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3460984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4DD7AA-F21A-CD81-CEBB-D849DFF04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263C182-3804-AA53-41C2-3804749875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084C709-DA3E-BF1B-77F1-B59D62BD63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Procentuell förändring,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DE59077-23C3-2258-D3B5-B58BC07DCDE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1818510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204EFE-7FD6-DCA0-651D-93B5C7A88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2913357-0BB5-0B66-FC97-41B78DE33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BB11550-BFDA-7CA9-52C9-B9D0098EA4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C97FA33-B1F7-70A0-DEC5-54DABE1CEE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175754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CA7D1A-37E0-823C-C22D-FAED3DC32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Internationella råvarupriser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95B52E7-CE0F-B9D7-8A90-E025AE44E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7645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5CD75C-F626-05FC-7BB8-19250F48E0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US Dollar, index 2016=100,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A9D3E69-AC4D-AF29-12DB-791AEFA6C14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IMF och Macrobond.</a:t>
            </a:r>
          </a:p>
        </p:txBody>
      </p:sp>
    </p:spTree>
    <p:extLst>
      <p:ext uri="{BB962C8B-B14F-4D97-AF65-F5344CB8AC3E}">
        <p14:creationId xmlns:p14="http://schemas.microsoft.com/office/powerpoint/2010/main" val="2861268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2B32D0-D957-01E0-B91F-02234C25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Konsumentpriser i valda länder och regioner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705F0AF-16C8-E562-79BA-B84ED42FFF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6E85F1F-425F-ED8B-42C6-34F128FF3C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Årlig procentuell förändring,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5819163-7C42-1E1B-B584-0C1FA5A90D4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Eurostat, Bureau </a:t>
            </a:r>
            <a:r>
              <a:rPr lang="sv-SE" dirty="0" err="1"/>
              <a:t>of</a:t>
            </a:r>
            <a:r>
              <a:rPr lang="sv-SE" dirty="0"/>
              <a:t> Labor </a:t>
            </a:r>
            <a:r>
              <a:rPr lang="sv-SE" dirty="0" err="1"/>
              <a:t>Statistics</a:t>
            </a:r>
            <a:r>
              <a:rPr lang="sv-SE" dirty="0"/>
              <a:t>, OECD, Riksbanken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693769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DBC72D-AB9C-90B2-92FE-43356FB24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Global varuhandel och industriproduktion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C12DD2A-1F9E-771D-A6C2-0709D9B76E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B1B9211-E08B-379C-0AF3-373D86C31E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Index 2019=100,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9773F4A-FCFA-E591-1B23-E7F4BF9C6D5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CPB Netherlands Bureau for Economic Policy Analysis och Macrobond.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085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96E348B-10B1-65D3-D6A3-DFFEB2DF4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Konsumentförtroende</a:t>
            </a:r>
            <a:br>
              <a:rPr lang="sv-SE" dirty="0"/>
            </a:b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05BB457-0969-CA18-71F4-6C7C1D96F6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" y="1524000"/>
            <a:ext cx="8640000" cy="446855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3997192-E4BE-7689-A60F-995B7BB909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SE"/>
          </a:p>
          <a:p>
            <a:r>
              <a:rPr lang="sv-SE"/>
              <a:t>Standardiserade avvikelser från medelvärde,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96E6B54-954E-408D-33D0-272B25E348C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/>
              <a:t>Källor: DG Ecfin, Conference board och Macrobond. 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56645680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52</TotalTime>
  <Words>1050</Words>
  <Application>Microsoft Office PowerPoint</Application>
  <PresentationFormat>Bredbild</PresentationFormat>
  <Paragraphs>243</Paragraphs>
  <Slides>59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59</vt:i4>
      </vt:variant>
    </vt:vector>
  </HeadingPairs>
  <TitlesOfParts>
    <vt:vector size="63" baseType="lpstr">
      <vt:lpstr>Arial</vt:lpstr>
      <vt:lpstr>Calibri</vt:lpstr>
      <vt:lpstr>Verdana</vt:lpstr>
      <vt:lpstr>ExternaPresentationer2</vt:lpstr>
      <vt:lpstr>Barometerindikatorn och BNP  </vt:lpstr>
      <vt:lpstr>Brist på arbetskraft </vt:lpstr>
      <vt:lpstr>Konfidensindikatorer för näringslivet </vt:lpstr>
      <vt:lpstr>Hushållens konfidensindikator och hushållens syn på egen arbetslöshet </vt:lpstr>
      <vt:lpstr>KPIF och styrränta </vt:lpstr>
      <vt:lpstr>Internationella råvarupriser </vt:lpstr>
      <vt:lpstr>Konsumentpriser i valda länder och regioner </vt:lpstr>
      <vt:lpstr>Global varuhandel och industriproduktion </vt:lpstr>
      <vt:lpstr>Konsumentförtroende </vt:lpstr>
      <vt:lpstr>Produktion och orderingång i Tysklands tillverkningsindustri </vt:lpstr>
      <vt:lpstr>Arbetsmarknad i USA </vt:lpstr>
      <vt:lpstr>Detaljhandel och industriproduktion i Kina </vt:lpstr>
      <vt:lpstr>Styrräntor </vt:lpstr>
      <vt:lpstr>Exportorderingång i tillverkningsindustrin </vt:lpstr>
      <vt:lpstr>Industrins omdöme om exportorderstocken </vt:lpstr>
      <vt:lpstr>Industrins investeringar </vt:lpstr>
      <vt:lpstr>Offentliga investeringar </vt:lpstr>
      <vt:lpstr>Påbörjade lägenheter </vt:lpstr>
      <vt:lpstr>Offentlig konsumtion </vt:lpstr>
      <vt:lpstr>Finansiellt och strukturellt sparande i offentlig sektor </vt:lpstr>
      <vt:lpstr>Primära inkomster och utgifter </vt:lpstr>
      <vt:lpstr>Orsaker till förändring av det finansiella sparandet i offentlig sektor </vt:lpstr>
      <vt:lpstr>Maastrichtskuld </vt:lpstr>
      <vt:lpstr>Hushållens konfidensindikator och hushållens konsumtion </vt:lpstr>
      <vt:lpstr>Prisbasbelopp </vt:lpstr>
      <vt:lpstr>Hushållens konsumtion, real disponibel inkomst och sparande </vt:lpstr>
      <vt:lpstr>Hushållens konfidensindikator </vt:lpstr>
      <vt:lpstr>Hushållens syn på arbetslöshet </vt:lpstr>
      <vt:lpstr>Hushållens egen ekonomi om 12 månader </vt:lpstr>
      <vt:lpstr>Hushållens egen ekonomi om 12 månader </vt:lpstr>
      <vt:lpstr>Produktionsvolym i tillverkningsindustrin </vt:lpstr>
      <vt:lpstr>Produktion i tjänstebranscherna </vt:lpstr>
      <vt:lpstr>Utsikterna på byggmarknaden på ett års sikt </vt:lpstr>
      <vt:lpstr>Produktionsvärdeindex </vt:lpstr>
      <vt:lpstr>Anställningsplaner </vt:lpstr>
      <vt:lpstr>Brist på arbetskraft </vt:lpstr>
      <vt:lpstr>Anställningsplaner och brist på arbetskraft i näringslivet </vt:lpstr>
      <vt:lpstr>Arbetsmarknadssituation </vt:lpstr>
      <vt:lpstr>Sysselsatta och arbetade timmar </vt:lpstr>
      <vt:lpstr>Medelarbetstid </vt:lpstr>
      <vt:lpstr>BNP-gap, arbetsmarknadsgap </vt:lpstr>
      <vt:lpstr>Timlön </vt:lpstr>
      <vt:lpstr>Reallön </vt:lpstr>
      <vt:lpstr>Lönsamhet i näringslivet </vt:lpstr>
      <vt:lpstr>Justerad enhetsarbetskostnad i näringslivet </vt:lpstr>
      <vt:lpstr>Konsumentpriser </vt:lpstr>
      <vt:lpstr>Bidrag till KPIF-inflationen </vt:lpstr>
      <vt:lpstr>Livsmedelspris i KPI </vt:lpstr>
      <vt:lpstr>Konsumentpriser </vt:lpstr>
      <vt:lpstr>Styrränta </vt:lpstr>
      <vt:lpstr>Tillväxt och inflation </vt:lpstr>
      <vt:lpstr>Importjusterat bidrag till BNP-tillväxten </vt:lpstr>
      <vt:lpstr>Hushållens konsumtion och sparkvot </vt:lpstr>
      <vt:lpstr>BNP-gap och arbetsmarknadsgap i Sverige </vt:lpstr>
      <vt:lpstr>Realränta, KPIF-inflation och BNP-gap </vt:lpstr>
      <vt:lpstr>Kronans effektiva växelkurs (KIX) </vt:lpstr>
      <vt:lpstr>KPIF </vt:lpstr>
      <vt:lpstr>Hushållens konsumtion </vt:lpstr>
      <vt:lpstr>Arbetslöshet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Johan Samuelsson</dc:creator>
  <cp:lastModifiedBy>Rosmarie Andersson</cp:lastModifiedBy>
  <cp:revision>9</cp:revision>
  <dcterms:created xsi:type="dcterms:W3CDTF">2022-06-18T05:29:49Z</dcterms:created>
  <dcterms:modified xsi:type="dcterms:W3CDTF">2022-06-20T13:52:49Z</dcterms:modified>
</cp:coreProperties>
</file>