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9" r:id="rId31"/>
    <p:sldId id="318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smtClean="0"/>
              <a:t>Index medelvärde=100, månadsvärden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70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Realt och finansiellt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BNI,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913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Realt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Investeringar, andel av BNI,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68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BNI,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8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90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16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44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Migrationsverket.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36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motorfordonsindustrin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2010=100, säsongsrensade månadsvärden enligt industriproduktionsindex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84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i olika 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402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Miljoner personer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46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 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54625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Miljoner timmar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02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07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av antal anställda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59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i industri, byggverksamhet, detaljhandel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1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491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05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Subventionerade anställningar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sysselsatta,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Arbetsförmedlingen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531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Brist på arbetskraft i olika delar av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65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740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tusental,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90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av tjänster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2007=100, fasta priser,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356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2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err="1" smtClean="0"/>
              <a:t>Beveridgekurvan</a:t>
            </a:r>
            <a:r>
              <a:rPr lang="sv-SE" dirty="0" smtClean="0"/>
              <a:t> med lediga jobb från SCB, </a:t>
            </a:r>
            <a:br>
              <a:rPr lang="sv-SE" dirty="0" smtClean="0"/>
            </a:br>
            <a:r>
              <a:rPr lang="sv-SE" dirty="0" smtClean="0"/>
              <a:t>2001-2017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484784"/>
            <a:ext cx="4752528" cy="4768808"/>
          </a:xfrm>
        </p:spPr>
      </p:pic>
    </p:spTree>
    <p:extLst>
      <p:ext uri="{BB962C8B-B14F-4D97-AF65-F5344CB8AC3E}">
        <p14:creationId xmlns:p14="http://schemas.microsoft.com/office/powerpoint/2010/main" val="19911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Jobbchans och arbetsmarknadsläge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arbetslösa,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1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6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potentiell arbetskraft,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6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som högst kan öka produktionen med 10 procent utan att nyrekrytera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halvårssvärden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8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PCA-indikatorn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och normaliserade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Källa: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59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2001=100,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7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Medelarbetstid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Arbetade timmar per vecka och sysselsatt 15–74 år, trend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6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Sammansättningsjusterad medelarbetstid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Medelarbetstid, faktisk och justerad efter sammansättningen av sysselsatta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4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Antal arbetsdagar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Vardagar utom allmänna helgdagar samt midsommarafton, julafton och nyårsafton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 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56864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Medelarbetstid, kvinnor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Timmar per vecka och sysselsatt 15−74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99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Medelarbetstid, män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Timmar per vecka och sysselsatt 15−74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Centralt avtalade löner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3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6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1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Konsumentreallön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9878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och arbetskostnad per timme enligt nationalräkenskaperna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41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Arbetsgivaravgifter i näringslivet uppdelade efter lagstadgade och avtalade avgifter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lönesumman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4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Enhetsarbetskostnad i näringslivet, anställda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110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Nominella löner i utvalda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OECD.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2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7012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Reallöner i utvalda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OECD.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3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utvalda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OECD.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5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5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Export- och importpriser för tillverkade varor, enligt producentprisindex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Index 2005=100,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9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Olika inflationsmått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3-månaders glidande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8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Energipriser, direkt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3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Företagens prisförväntningar på tre månaders sikt, handeln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5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Företagens inflationsförväntningar på ett års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2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Boende exklusive räntekostnader och energi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6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2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omdöme om exportorderstocken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0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Påbörjade lägenheter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31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investeringstillväxten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61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 respektive procent av disponibel inkomst,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37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892</Words>
  <Application>Microsoft Office PowerPoint</Application>
  <PresentationFormat>A4 (210 x 297 mm)</PresentationFormat>
  <Paragraphs>185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59</vt:i4>
      </vt:variant>
    </vt:vector>
  </HeadingPairs>
  <TitlesOfParts>
    <vt:vector size="60" baseType="lpstr">
      <vt:lpstr>Office-tema</vt:lpstr>
      <vt:lpstr>Barometerindikatorn och BNP</vt:lpstr>
      <vt:lpstr>Offentlig konsumtion</vt:lpstr>
      <vt:lpstr>Export av tjänster</vt:lpstr>
      <vt:lpstr>Antal arbetsdagar</vt:lpstr>
      <vt:lpstr>Importjusterat bidrag till BNP-tillväxten</vt:lpstr>
      <vt:lpstr>Industrins omdöme om exportorderstocken</vt:lpstr>
      <vt:lpstr>Påbörjade lägenheter</vt:lpstr>
      <vt:lpstr>Bidrag till investeringstillväxten</vt:lpstr>
      <vt:lpstr>Hushållens konsumtion och sparande</vt:lpstr>
      <vt:lpstr>Realt och finansiellt sparande</vt:lpstr>
      <vt:lpstr>Realt sparande</vt:lpstr>
      <vt:lpstr>Finansiellt sparande</vt:lpstr>
      <vt:lpstr>Import</vt:lpstr>
      <vt:lpstr>Import och efterfrågan</vt:lpstr>
      <vt:lpstr>Produktion i näringslivet</vt:lpstr>
      <vt:lpstr>Asylsökande</vt:lpstr>
      <vt:lpstr>Produktion i motorfordonsindustrin</vt:lpstr>
      <vt:lpstr>Konfidensindikatorer i olika branscher</vt:lpstr>
      <vt:lpstr>Sysselsättning</vt:lpstr>
      <vt:lpstr>Arbetade timmar</vt:lpstr>
      <vt:lpstr>Anställningsplaner i näringslivet</vt:lpstr>
      <vt:lpstr>Sysselsatta</vt:lpstr>
      <vt:lpstr>Anställningsplaner i industri, byggverksamhet, detaljhandel och privata tjänstenäringar</vt:lpstr>
      <vt:lpstr>Bidrag till sysselsättningstillväxten </vt:lpstr>
      <vt:lpstr>Sysselsättningsgrad</vt:lpstr>
      <vt:lpstr>Subventionerade anställningar</vt:lpstr>
      <vt:lpstr>Brist på arbetskraft i olika delar av näringslivet</vt:lpstr>
      <vt:lpstr>Brist på arbetskraft</vt:lpstr>
      <vt:lpstr>Befolkning, 15–74 år</vt:lpstr>
      <vt:lpstr>Arbetskraftsdeltagande</vt:lpstr>
      <vt:lpstr>Beveridgekurvan med lediga jobb från SCB,  2001-2017 </vt:lpstr>
      <vt:lpstr>Jobbchans och arbetsmarknadsläge</vt:lpstr>
      <vt:lpstr>Arbetslöshet bland inrikes och utrikes födda</vt:lpstr>
      <vt:lpstr>Arbetslöshet</vt:lpstr>
      <vt:lpstr>Andel arbetsställen som högst kan öka produktionen med 10 procent utan att nyrekrytera</vt:lpstr>
      <vt:lpstr>BNP-gap och PCA-indikatorn</vt:lpstr>
      <vt:lpstr>Sysselsatta och arbetade timmar</vt:lpstr>
      <vt:lpstr>Medelarbetstid</vt:lpstr>
      <vt:lpstr>Sammansättningsjusterad medelarbetstid</vt:lpstr>
      <vt:lpstr>Medelarbetstid, kvinnor</vt:lpstr>
      <vt:lpstr>Medelarbetstid, män</vt:lpstr>
      <vt:lpstr>Centralt avtalade löner i hela ekonomin</vt:lpstr>
      <vt:lpstr>Arbetsmarknadsgap och timlön i näringslivet</vt:lpstr>
      <vt:lpstr>Timlön i näringsliv, kommunal sektor och statlig sektor</vt:lpstr>
      <vt:lpstr>Konsumentreallön</vt:lpstr>
      <vt:lpstr>Timlön och arbetskostnad per timme enligt nationalräkenskaperna</vt:lpstr>
      <vt:lpstr>Arbetsgivaravgifter i näringslivet uppdelade efter lagstadgade och avtalade avgifter</vt:lpstr>
      <vt:lpstr>Enhetsarbetskostnad i näringslivet, anställda</vt:lpstr>
      <vt:lpstr>Nominella löner i utvalda länder</vt:lpstr>
      <vt:lpstr>Reallöner i utvalda länder</vt:lpstr>
      <vt:lpstr>Produktivitet i utvalda länder</vt:lpstr>
      <vt:lpstr>Lönsamhet i näringslivet</vt:lpstr>
      <vt:lpstr>Export- och importpriser för tillverkade varor, enligt producentprisindex</vt:lpstr>
      <vt:lpstr>Olika inflationsmått</vt:lpstr>
      <vt:lpstr>Energipriser, direkt bidrag till KPI-inflation</vt:lpstr>
      <vt:lpstr>Företagens prisförväntningar på tre månaders sikt, handeln</vt:lpstr>
      <vt:lpstr>Företagens inflationsförväntningar på ett års sikt</vt:lpstr>
      <vt:lpstr>Boende exklusive räntekostnader och energi</vt:lpstr>
      <vt:lpstr>Konsumentpriser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49</cp:revision>
  <dcterms:created xsi:type="dcterms:W3CDTF">2013-02-22T10:31:08Z</dcterms:created>
  <dcterms:modified xsi:type="dcterms:W3CDTF">2017-06-20T07:11:56Z</dcterms:modified>
</cp:coreProperties>
</file>