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</a:t>
            </a:r>
            <a:r>
              <a:rPr lang="sv-SE" smtClean="0"/>
              <a:t>och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Källor: SCB och Konjunkturinstitutet.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57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Anställningsplaner i industri, byggverksamhet, detaljhandel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91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Brist på arbetskraft i olika delar av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ja-svar,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00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50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och löner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kvartals- respektive 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Medlingsinstitutet,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15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Nasdaq OMX,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45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741645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32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734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50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13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6860995" cy="552723"/>
          </a:xfrm>
        </p:spPr>
        <p:txBody>
          <a:bodyPr/>
          <a:lstStyle/>
          <a:p>
            <a:r>
              <a:rPr lang="sv-SE" dirty="0" smtClean="0"/>
              <a:t>Källor: </a:t>
            </a:r>
            <a:r>
              <a:rPr lang="sv-SE" dirty="0" err="1" smtClean="0"/>
              <a:t>Institute</a:t>
            </a:r>
            <a:r>
              <a:rPr lang="sv-SE" dirty="0" smtClean="0"/>
              <a:t> for </a:t>
            </a:r>
            <a:r>
              <a:rPr lang="sv-SE" dirty="0" err="1" smtClean="0"/>
              <a:t>Supply</a:t>
            </a:r>
            <a:r>
              <a:rPr lang="sv-SE" dirty="0" smtClean="0"/>
              <a:t> Management, Europeiska kommissionen och </a:t>
            </a:r>
            <a:r>
              <a:rPr lang="sv-SE" dirty="0" err="1" smtClean="0"/>
              <a:t>Macrobond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774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2005=100, veckovärden respektive dollar per fat,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Källor: Economist och </a:t>
            </a:r>
            <a:r>
              <a:rPr lang="sv-SE" dirty="0" err="1" smtClean="0"/>
              <a:t>Macrobond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556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84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6860995" cy="480715"/>
          </a:xfrm>
        </p:spPr>
        <p:txBody>
          <a:bodyPr/>
          <a:lstStyle/>
          <a:p>
            <a:r>
              <a:rPr lang="sv-SE" dirty="0" smtClean="0"/>
              <a:t>Källor: ECB, Federal </a:t>
            </a:r>
            <a:r>
              <a:rPr lang="sv-SE" dirty="0" err="1" smtClean="0"/>
              <a:t>Reserve</a:t>
            </a:r>
            <a:r>
              <a:rPr lang="sv-SE" dirty="0" smtClean="0"/>
              <a:t>, Riksbanken, </a:t>
            </a:r>
            <a:r>
              <a:rPr lang="sv-SE" dirty="0" err="1" smtClean="0"/>
              <a:t>Macrobond</a:t>
            </a:r>
            <a:r>
              <a:rPr lang="sv-SE" dirty="0" smtClean="0"/>
              <a:t> och Konjunkturinstitutet.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9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8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investeringstillväxten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93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12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sparkvot och eget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kalenderkorrigerade värden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34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304</Words>
  <Application>Microsoft Office PowerPoint</Application>
  <PresentationFormat>A4 (210 x 297 mm)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Barometerindikatorn och BNP</vt:lpstr>
      <vt:lpstr>Förtroendeindikatorer för tillverkningsindustrin i USA, euroområdet och Storbritannien</vt:lpstr>
      <vt:lpstr>Råvarupriser</vt:lpstr>
      <vt:lpstr>Konsumentpriser</vt:lpstr>
      <vt:lpstr>Styrräntor</vt:lpstr>
      <vt:lpstr>Importjusterat bidrag till BNP-tillväxten</vt:lpstr>
      <vt:lpstr>Bidrag till investeringstillväxten</vt:lpstr>
      <vt:lpstr>Bostadsinvesteringar</vt:lpstr>
      <vt:lpstr>Hushållens konsumtion, sparkvot och eget sparande</vt:lpstr>
      <vt:lpstr>Anställningsplaner i industri, byggverksamhet, detaljhandel och privata tjänstenäringar</vt:lpstr>
      <vt:lpstr>Brist på arbetskraft i olika delar av näringslivet</vt:lpstr>
      <vt:lpstr>Arbetslöshet och jämviktsarbetslöshet</vt:lpstr>
      <vt:lpstr>Konsumentpriser och löner</vt:lpstr>
      <vt:lpstr>Reporänta</vt:lpstr>
      <vt:lpstr>Finansiellt sparande och strukturellt sparande i offentlig sektor</vt:lpstr>
      <vt:lpstr>Hushållens konsumtion</vt:lpstr>
      <vt:lpstr>Jämviktsarbetslöshet</vt:lpstr>
      <vt:lpstr>KPIF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49</cp:revision>
  <dcterms:created xsi:type="dcterms:W3CDTF">2013-02-22T10:31:08Z</dcterms:created>
  <dcterms:modified xsi:type="dcterms:W3CDTF">2017-06-20T07:09:01Z</dcterms:modified>
</cp:coreProperties>
</file>