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72" r:id="rId2"/>
    <p:sldId id="473" r:id="rId3"/>
    <p:sldId id="474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489" r:id="rId19"/>
  </p:sldIdLst>
  <p:sldSz cx="9906000" cy="6858000" type="A4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5050"/>
    <a:srgbClr val="C0C0C0"/>
    <a:srgbClr val="02619C"/>
    <a:srgbClr val="006096"/>
    <a:srgbClr val="006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5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-612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62A4AD45-4564-4C49-A99A-41CDFC2F879B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754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8350"/>
            <a:ext cx="554355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C51F49BB-C73B-4D01-9074-7C1BAA90E69C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3337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54000" y="254000"/>
            <a:ext cx="6796088" cy="496888"/>
          </a:xfrm>
        </p:spPr>
        <p:txBody>
          <a:bodyPr/>
          <a:lstStyle>
            <a:lvl1pPr>
              <a:spcAft>
                <a:spcPct val="50000"/>
              </a:spcAft>
              <a:defRPr/>
            </a:lvl1pPr>
          </a:lstStyle>
          <a:p>
            <a:pPr lvl="0"/>
            <a:r>
              <a:rPr lang="sv-SE" noProof="0" smtClean="0"/>
              <a:t>Klicka här för att skriva Huvudrubrik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254000" y="719138"/>
            <a:ext cx="6769100" cy="647700"/>
          </a:xfrm>
        </p:spPr>
        <p:txBody>
          <a:bodyPr lIns="90000" tIns="46800" rIns="90000" bIns="46800"/>
          <a:lstStyle>
            <a:lvl1pPr marL="0" indent="0">
              <a:spcBef>
                <a:spcPct val="0"/>
              </a:spcBef>
              <a:buFontTx/>
              <a:buNone/>
              <a:defRPr>
                <a:solidFill>
                  <a:srgbClr val="006096"/>
                </a:solidFill>
              </a:defRPr>
            </a:lvl1pPr>
          </a:lstStyle>
          <a:p>
            <a:pPr lvl="0"/>
            <a:r>
              <a:rPr lang="sv-SE" noProof="0" smtClean="0"/>
              <a:t>Klicka här för att skriva Underrubrik</a:t>
            </a:r>
          </a:p>
        </p:txBody>
      </p:sp>
      <p:grpSp>
        <p:nvGrpSpPr>
          <p:cNvPr id="4149" name="Group 53"/>
          <p:cNvGrpSpPr>
            <a:grpSpLocks/>
          </p:cNvGrpSpPr>
          <p:nvPr/>
        </p:nvGrpSpPr>
        <p:grpSpPr bwMode="auto">
          <a:xfrm>
            <a:off x="7213600" y="0"/>
            <a:ext cx="2692400" cy="6343650"/>
            <a:chOff x="4544" y="0"/>
            <a:chExt cx="1696" cy="3996"/>
          </a:xfrm>
        </p:grpSpPr>
        <p:grpSp>
          <p:nvGrpSpPr>
            <p:cNvPr id="4150" name="Group 54"/>
            <p:cNvGrpSpPr>
              <a:grpSpLocks/>
            </p:cNvGrpSpPr>
            <p:nvPr userDrawn="1"/>
          </p:nvGrpSpPr>
          <p:grpSpPr bwMode="auto">
            <a:xfrm>
              <a:off x="5729" y="3091"/>
              <a:ext cx="367" cy="905"/>
              <a:chOff x="5252" y="2160"/>
              <a:chExt cx="818" cy="2018"/>
            </a:xfrm>
          </p:grpSpPr>
          <p:pic>
            <p:nvPicPr>
              <p:cNvPr id="4151" name="Picture 55" descr="Konjlaget mindr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2" y="2160"/>
                <a:ext cx="818" cy="11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52" name="Picture 56" descr="Miljoekonom_liteni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0" y="4005"/>
                <a:ext cx="120" cy="1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53" name="Picture 57" descr="Analysunderla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7" y="3449"/>
                <a:ext cx="121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54" name="Picture 58" descr="Barometernliten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5" y="3440"/>
                <a:ext cx="126" cy="1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55" name="Picture 59" descr="Konjlaget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2" y="3440"/>
                <a:ext cx="120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56" name="Picture 60" descr="Lonebildn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2" y="4005"/>
                <a:ext cx="121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57" name="Picture 61" descr="Specialstudier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7" y="3726"/>
                <a:ext cx="121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58" name="Picture 62" descr="SwedishEconomy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2" y="3726"/>
                <a:ext cx="121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59" name="Picture 63" descr="WageFormation2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7" y="4005"/>
                <a:ext cx="121" cy="1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60" name="Picture 64" descr="Workingpaper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9" y="3726"/>
                <a:ext cx="122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161" name="Picture 65" descr="sv logotyp 8 cm 6% beskruren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" y="0"/>
              <a:ext cx="1696" cy="1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058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387975" y="254000"/>
            <a:ext cx="1711325" cy="61579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4000" y="254000"/>
            <a:ext cx="4981575" cy="61579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03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134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0166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6425" y="1265238"/>
            <a:ext cx="3163888" cy="514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922713" y="1265238"/>
            <a:ext cx="3165475" cy="514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98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857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898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12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7688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445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23" Type="http://schemas.openxmlformats.org/officeDocument/2006/relationships/image" Target="../media/image1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Relationship Id="rId22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" y="254000"/>
            <a:ext cx="68453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och skriva Huvudrubrik.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6425" y="1265238"/>
            <a:ext cx="6481763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februari 2008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8266113" y="6491288"/>
            <a:ext cx="163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sz="1800">
              <a:latin typeface="Arial" charset="0"/>
            </a:endParaRPr>
          </a:p>
        </p:txBody>
      </p:sp>
      <p:grpSp>
        <p:nvGrpSpPr>
          <p:cNvPr id="1102" name="Group 78"/>
          <p:cNvGrpSpPr>
            <a:grpSpLocks/>
          </p:cNvGrpSpPr>
          <p:nvPr/>
        </p:nvGrpSpPr>
        <p:grpSpPr bwMode="auto">
          <a:xfrm>
            <a:off x="7213600" y="0"/>
            <a:ext cx="2692400" cy="6343650"/>
            <a:chOff x="4544" y="0"/>
            <a:chExt cx="1696" cy="3996"/>
          </a:xfrm>
        </p:grpSpPr>
        <p:grpSp>
          <p:nvGrpSpPr>
            <p:cNvPr id="1087" name="Group 63"/>
            <p:cNvGrpSpPr>
              <a:grpSpLocks/>
            </p:cNvGrpSpPr>
            <p:nvPr userDrawn="1"/>
          </p:nvGrpSpPr>
          <p:grpSpPr bwMode="auto">
            <a:xfrm>
              <a:off x="5729" y="3091"/>
              <a:ext cx="367" cy="905"/>
              <a:chOff x="5252" y="2160"/>
              <a:chExt cx="818" cy="2018"/>
            </a:xfrm>
          </p:grpSpPr>
          <p:pic>
            <p:nvPicPr>
              <p:cNvPr id="1088" name="Picture 64" descr="Konjlaget mindre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2" y="2160"/>
                <a:ext cx="818" cy="11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9" name="Picture 65" descr="Miljoekonom_liteni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0" y="4005"/>
                <a:ext cx="120" cy="1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0" name="Picture 66" descr="Analysunderlag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7" y="3449"/>
                <a:ext cx="121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1" name="Picture 67" descr="Barometernliten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5" y="3440"/>
                <a:ext cx="126" cy="1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2" name="Picture 68" descr="Konjlaget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2" y="3440"/>
                <a:ext cx="120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3" name="Picture 69" descr="Lonebildn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2" y="4005"/>
                <a:ext cx="121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4" name="Picture 70" descr="Specialstudier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7" y="3726"/>
                <a:ext cx="121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5" name="Picture 71" descr="SwedishEconomy2"/>
              <p:cNvPicPr>
                <a:picLocks noChangeAspect="1" noChangeArrowheads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2" y="3726"/>
                <a:ext cx="121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6" name="Picture 72" descr="WageFormation2"/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7" y="4005"/>
                <a:ext cx="121" cy="1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7" name="Picture 73" descr="Workingpaper2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9" y="3726"/>
                <a:ext cx="122" cy="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100" name="Picture 76" descr="sv logotyp 8 cm 6% beskruren"/>
            <p:cNvPicPr>
              <a:picLocks noChangeAspect="1" noChangeArrowheads="1"/>
            </p:cNvPicPr>
            <p:nvPr userDrawn="1"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" y="0"/>
              <a:ext cx="1696" cy="1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100000"/>
        </a:spcAft>
        <a:defRPr b="1">
          <a:solidFill>
            <a:srgbClr val="00609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100000"/>
        </a:spcAft>
        <a:defRPr b="1">
          <a:solidFill>
            <a:srgbClr val="006096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100000"/>
        </a:spcAft>
        <a:defRPr b="1">
          <a:solidFill>
            <a:srgbClr val="006096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100000"/>
        </a:spcAft>
        <a:defRPr b="1">
          <a:solidFill>
            <a:srgbClr val="006096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100000"/>
        </a:spcAft>
        <a:defRPr b="1">
          <a:solidFill>
            <a:srgbClr val="00609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100000"/>
        </a:spcAft>
        <a:defRPr b="1">
          <a:solidFill>
            <a:srgbClr val="00609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100000"/>
        </a:spcAft>
        <a:defRPr b="1">
          <a:solidFill>
            <a:srgbClr val="00609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100000"/>
        </a:spcAft>
        <a:defRPr b="1">
          <a:solidFill>
            <a:srgbClr val="00609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100000"/>
        </a:spcAft>
        <a:defRPr b="1">
          <a:solidFill>
            <a:srgbClr val="006096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BNP i OECD 2012 vid olika tidpunkter</a:t>
            </a:r>
            <a:endParaRPr lang="sv-SE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586756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586757" name="Picture 5" descr="UTV_1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628775"/>
            <a:ext cx="7315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BNP 2012 gjorda 2011 och 2012 av KI, regeringen och andra prognosinstitut</a:t>
            </a:r>
            <a:endParaRPr lang="sv-SE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</a:p>
          <a:p>
            <a:endParaRPr lang="sv-SE" dirty="0"/>
          </a:p>
        </p:txBody>
      </p:sp>
      <p:sp>
        <p:nvSpPr>
          <p:cNvPr id="595972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628775"/>
            <a:ext cx="7316603" cy="457244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Justerat </a:t>
            </a:r>
            <a:r>
              <a:rPr lang="sv-SE" dirty="0" err="1" smtClean="0"/>
              <a:t>medelabsolutfel</a:t>
            </a:r>
            <a:r>
              <a:rPr lang="sv-SE" dirty="0" smtClean="0"/>
              <a:t> och </a:t>
            </a:r>
            <a:r>
              <a:rPr lang="sv-SE" dirty="0" err="1" smtClean="0"/>
              <a:t>medelkvadratfel</a:t>
            </a:r>
            <a:r>
              <a:rPr lang="sv-SE" dirty="0" smtClean="0"/>
              <a:t> för BNP-tillväxt 2012</a:t>
            </a:r>
            <a:endParaRPr lang="sv-SE" dirty="0"/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596996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628775"/>
            <a:ext cx="7316603" cy="457244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Justerat </a:t>
            </a:r>
            <a:r>
              <a:rPr lang="sv-SE" dirty="0" err="1" smtClean="0"/>
              <a:t>medelabsolutfel</a:t>
            </a:r>
            <a:r>
              <a:rPr lang="sv-SE" dirty="0" smtClean="0"/>
              <a:t> och </a:t>
            </a:r>
            <a:r>
              <a:rPr lang="sv-SE" dirty="0" err="1" smtClean="0"/>
              <a:t>medelkvadratfel</a:t>
            </a:r>
            <a:r>
              <a:rPr lang="sv-SE" dirty="0" smtClean="0"/>
              <a:t> för arbetslöshet 2012</a:t>
            </a:r>
            <a:endParaRPr lang="sv-SE" dirty="0"/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598020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628775"/>
            <a:ext cx="7316603" cy="457244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Justerat </a:t>
            </a:r>
            <a:r>
              <a:rPr lang="sv-SE" dirty="0" err="1" smtClean="0"/>
              <a:t>medelabsolutfel</a:t>
            </a:r>
            <a:r>
              <a:rPr lang="sv-SE" dirty="0" smtClean="0"/>
              <a:t> och </a:t>
            </a:r>
            <a:r>
              <a:rPr lang="sv-SE" dirty="0" err="1" smtClean="0"/>
              <a:t>medelkvadratfel</a:t>
            </a:r>
            <a:r>
              <a:rPr lang="sv-SE" dirty="0" smtClean="0"/>
              <a:t> för KPI-inflation 2012</a:t>
            </a:r>
            <a:endParaRPr lang="sv-SE" dirty="0"/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599044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628775"/>
            <a:ext cx="7316603" cy="457244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Justerat </a:t>
            </a:r>
            <a:r>
              <a:rPr lang="sv-SE" dirty="0" err="1" smtClean="0"/>
              <a:t>medelabsolutfel</a:t>
            </a:r>
            <a:r>
              <a:rPr lang="sv-SE" dirty="0" smtClean="0"/>
              <a:t> och </a:t>
            </a:r>
            <a:r>
              <a:rPr lang="sv-SE" dirty="0" err="1" smtClean="0"/>
              <a:t>medelkvadratfel</a:t>
            </a:r>
            <a:r>
              <a:rPr lang="sv-SE" dirty="0" smtClean="0"/>
              <a:t> för BNP-tillväxt, 1997-2012</a:t>
            </a:r>
            <a:endParaRPr lang="sv-SE" dirty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600068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628775"/>
            <a:ext cx="7316603" cy="457244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Justerat </a:t>
            </a:r>
            <a:r>
              <a:rPr lang="sv-SE" dirty="0" err="1" smtClean="0"/>
              <a:t>medelabsolutfel</a:t>
            </a:r>
            <a:r>
              <a:rPr lang="sv-SE" dirty="0" smtClean="0"/>
              <a:t> och </a:t>
            </a:r>
            <a:r>
              <a:rPr lang="sv-SE" dirty="0" err="1" smtClean="0"/>
              <a:t>medelkvadratfel</a:t>
            </a:r>
            <a:r>
              <a:rPr lang="sv-SE" dirty="0" smtClean="0"/>
              <a:t> för arbetslöshet, 1997-2012</a:t>
            </a:r>
            <a:endParaRPr lang="sv-SE" dirty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601092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628775"/>
            <a:ext cx="7316603" cy="457244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Justerat </a:t>
            </a:r>
            <a:r>
              <a:rPr lang="sv-SE" dirty="0" err="1" smtClean="0"/>
              <a:t>medelabsolutfel</a:t>
            </a:r>
            <a:r>
              <a:rPr lang="sv-SE" dirty="0" smtClean="0"/>
              <a:t> och </a:t>
            </a:r>
            <a:r>
              <a:rPr lang="sv-SE" dirty="0" err="1" smtClean="0"/>
              <a:t>medelkvadratfel</a:t>
            </a:r>
            <a:r>
              <a:rPr lang="sv-SE" dirty="0" smtClean="0"/>
              <a:t> för KPI-inflation, 1997-2012</a:t>
            </a:r>
            <a:endParaRPr lang="sv-SE" dirty="0"/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Avvikelse från medelvärdet, procentenheter</a:t>
            </a:r>
            <a:endParaRPr lang="sv-SE" dirty="0"/>
          </a:p>
        </p:txBody>
      </p:sp>
      <p:sp>
        <p:nvSpPr>
          <p:cNvPr id="602116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628775"/>
            <a:ext cx="7316603" cy="457244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BNP 2007 gjorda 2006 och 2007 av KI, regeringen och andra prognosinstitut</a:t>
            </a:r>
            <a:endParaRPr lang="sv-SE" dirty="0"/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628775"/>
            <a:ext cx="7316603" cy="457244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BNP 2008 gjorda 2007 och 2008 av KI, regeringen och andra prognosinstitut</a:t>
            </a:r>
            <a:endParaRPr lang="sv-SE" dirty="0"/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604164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628775"/>
            <a:ext cx="7316603" cy="45724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export av varor och tjänster 2012 vid olika tidpunkter</a:t>
            </a:r>
            <a:endParaRPr lang="sv-SE" dirty="0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587780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587781" name="Picture 5" descr="UTV_1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628775"/>
            <a:ext cx="7315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BNP 2012 vid olika tidpunkter</a:t>
            </a:r>
            <a:endParaRPr lang="sv-SE" dirty="0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588804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588805" name="Picture 5" descr="UTV_1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628775"/>
            <a:ext cx="7315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hushållens konsumtion 2012 vid olika tidpunkter</a:t>
            </a:r>
            <a:endParaRPr lang="sv-SE" dirty="0"/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589828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589829" name="Picture 5" descr="UTV_1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628775"/>
            <a:ext cx="7315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sysselsättning 2012 vid olika tidpunkter</a:t>
            </a:r>
            <a:endParaRPr lang="sv-SE" dirty="0"/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Procentuell förändring</a:t>
            </a:r>
            <a:endParaRPr lang="sv-SE" dirty="0"/>
          </a:p>
        </p:txBody>
      </p:sp>
      <p:sp>
        <p:nvSpPr>
          <p:cNvPr id="590852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590853" name="Picture 5" descr="UTV_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628775"/>
            <a:ext cx="7315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arbetslöshet 2012 vid olika tidpunkter</a:t>
            </a:r>
            <a:endParaRPr lang="sv-SE" dirty="0"/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Procent av arbetskraften</a:t>
            </a:r>
            <a:endParaRPr lang="sv-SE" dirty="0"/>
          </a:p>
        </p:txBody>
      </p:sp>
      <p:sp>
        <p:nvSpPr>
          <p:cNvPr id="591876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591877" name="Picture 5" descr="UTV_1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628775"/>
            <a:ext cx="7315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KPIF-inflation 2012 vid olika tidpunkter</a:t>
            </a:r>
            <a:endParaRPr lang="sv-SE" dirty="0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Procent</a:t>
            </a:r>
            <a:endParaRPr lang="sv-SE" dirty="0"/>
          </a:p>
        </p:txBody>
      </p:sp>
      <p:sp>
        <p:nvSpPr>
          <p:cNvPr id="592900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592901" name="Picture 5" descr="UTV_1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628775"/>
            <a:ext cx="7315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reporäntan 2012 vid olika tidpunkter (slutet av året)</a:t>
            </a:r>
            <a:endParaRPr lang="sv-SE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Procent</a:t>
            </a:r>
            <a:endParaRPr lang="sv-SE" dirty="0"/>
          </a:p>
        </p:txBody>
      </p:sp>
      <p:sp>
        <p:nvSpPr>
          <p:cNvPr id="593924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593925" name="Picture 5" descr="UTV_1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628775"/>
            <a:ext cx="7315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Prognoser för offentligt finansiellt sparande 2012 vid olika tidpunkter</a:t>
            </a:r>
            <a:endParaRPr lang="sv-SE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Procent av BNP</a:t>
            </a:r>
            <a:endParaRPr lang="sv-SE" dirty="0"/>
          </a:p>
        </p:txBody>
      </p:sp>
      <p:sp>
        <p:nvSpPr>
          <p:cNvPr id="594948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v-SE"/>
          </a:p>
        </p:txBody>
      </p:sp>
      <p:pic>
        <p:nvPicPr>
          <p:cNvPr id="594949" name="Picture 5" descr="UTV_1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628775"/>
            <a:ext cx="7315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srelease mall till KI 20 feb 2008">
  <a:themeElements>
    <a:clrScheme name="Pressrelease mall till KI 20 feb 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srelease mall till KI 20 feb 2008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srelease mall till KI 20 feb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srelease mall till KI 20 feb 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srelease mall till KI 20 feb 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srelease mall till KI 20 feb 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srelease mall till KI 20 feb 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srelease mall till KI 20 feb 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srelease mall till KI 20 feb 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srelease mall till KI 20 feb 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srelease mall till KI 20 feb 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srelease mall till KI 20 feb 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srelease mall till KI 20 feb 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srelease mall till KI 20 feb 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221</Words>
  <Application>Microsoft Office PowerPoint</Application>
  <PresentationFormat>A4 (210 x 297 mm)</PresentationFormat>
  <Paragraphs>53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19" baseType="lpstr">
      <vt:lpstr>Pressrelease mall till KI 20 feb 2008</vt:lpstr>
      <vt:lpstr>Prognoser för BNP i OECD 2012 vid olika tidpunkter</vt:lpstr>
      <vt:lpstr>Prognoser för export av varor och tjänster 2012 vid olika tidpunkter</vt:lpstr>
      <vt:lpstr>Prognoser för BNP 2012 vid olika tidpunkter</vt:lpstr>
      <vt:lpstr>Prognoser för hushållens konsumtion 2012 vid olika tidpunkter</vt:lpstr>
      <vt:lpstr>Prognoser för sysselsättning 2012 vid olika tidpunkter</vt:lpstr>
      <vt:lpstr>Prognoser för arbetslöshet 2012 vid olika tidpunkter</vt:lpstr>
      <vt:lpstr>Prognoser för KPIF-inflation 2012 vid olika tidpunkter</vt:lpstr>
      <vt:lpstr>Prognoser för reporäntan 2012 vid olika tidpunkter (slutet av året)</vt:lpstr>
      <vt:lpstr>Prognoser för offentligt finansiellt sparande 2012 vid olika tidpunkter</vt:lpstr>
      <vt:lpstr>Prognoser för BNP 2012 gjorda 2011 och 2012 av KI, regeringen och andra prognosinstitut</vt:lpstr>
      <vt:lpstr>Justerat medelabsolutfel och medelkvadratfel för BNP-tillväxt 2012</vt:lpstr>
      <vt:lpstr>Justerat medelabsolutfel och medelkvadratfel för arbetslöshet 2012</vt:lpstr>
      <vt:lpstr>Justerat medelabsolutfel och medelkvadratfel för KPI-inflation 2012</vt:lpstr>
      <vt:lpstr>Justerat medelabsolutfel och medelkvadratfel för BNP-tillväxt, 1997-2012</vt:lpstr>
      <vt:lpstr>Justerat medelabsolutfel och medelkvadratfel för arbetslöshet, 1997-2012</vt:lpstr>
      <vt:lpstr>Justerat medelabsolutfel och medelkvadratfel för KPI-inflation, 1997-2012</vt:lpstr>
      <vt:lpstr>Prognoser för BNP 2007 gjorda 2006 och 2007 av KI, regeringen och andra prognosinstitut</vt:lpstr>
      <vt:lpstr>Prognoser för BNP 2008 gjorda 2007 och 2008 av KI, regeringen och andra prognosinstitut</vt:lpstr>
    </vt:vector>
  </TitlesOfParts>
  <Company>Erbenius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Användarinstruktioner presskonferens</dc:title>
  <dc:creator>Eva Erbenius</dc:creator>
  <cp:lastModifiedBy>Rosmarie Andersson</cp:lastModifiedBy>
  <cp:revision>56</cp:revision>
  <dcterms:created xsi:type="dcterms:W3CDTF">2008-02-29T13:26:53Z</dcterms:created>
  <dcterms:modified xsi:type="dcterms:W3CDTF">2013-03-26T08:46:18Z</dcterms:modified>
</cp:coreProperties>
</file>