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9"/>
  </p:handoutMasterIdLst>
  <p:sldIdLst>
    <p:sldId id="256" r:id="rId2"/>
    <p:sldId id="259" r:id="rId3"/>
    <p:sldId id="260" r:id="rId4"/>
    <p:sldId id="261" r:id="rId5"/>
    <p:sldId id="262" r:id="rId6"/>
    <p:sldId id="291" r:id="rId7"/>
    <p:sldId id="282" r:id="rId8"/>
    <p:sldId id="283" r:id="rId9"/>
    <p:sldId id="292" r:id="rId10"/>
    <p:sldId id="293" r:id="rId11"/>
    <p:sldId id="277" r:id="rId12"/>
    <p:sldId id="278" r:id="rId13"/>
    <p:sldId id="281" r:id="rId14"/>
    <p:sldId id="290" r:id="rId15"/>
    <p:sldId id="263" r:id="rId16"/>
    <p:sldId id="266" r:id="rId17"/>
    <p:sldId id="265" r:id="rId18"/>
    <p:sldId id="267" r:id="rId19"/>
    <p:sldId id="271" r:id="rId20"/>
    <p:sldId id="268" r:id="rId21"/>
    <p:sldId id="269" r:id="rId22"/>
    <p:sldId id="272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</p:sldIdLst>
  <p:sldSz cx="9906000" cy="6858000" type="A4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2748" y="-1434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CS_VOL1_SERVER\VOL1\PRO\Hof\S2\Diagram\Rapportdiagram\Rapportdiagram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sv-SE" sz="1200"/>
              <a:t>Offentlig konsumtion per person</a:t>
            </a:r>
          </a:p>
          <a:p>
            <a:pPr algn="l">
              <a:defRPr/>
            </a:pPr>
            <a:r>
              <a:rPr lang="sv-SE" sz="1200" b="0"/>
              <a:t>Kronor</a:t>
            </a:r>
            <a:r>
              <a:rPr lang="sv-SE" sz="1200" b="0" baseline="0"/>
              <a:t> respektive procent av BNP per capita, 2005</a:t>
            </a:r>
            <a:endParaRPr lang="sv-SE" sz="1200" b="0"/>
          </a:p>
        </c:rich>
      </c:tx>
      <c:layout>
        <c:manualLayout>
          <c:xMode val="edge"/>
          <c:yMode val="edge"/>
          <c:x val="1.5249088473198546E-2"/>
          <c:y val="1.2307692307692308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4"/>
          <c:order val="4"/>
          <c:invertIfNegative val="0"/>
          <c:cat>
            <c:strRef>
              <c:f>'Pres-Excel'!$A$4:$A$6</c:f>
              <c:strCache>
                <c:ptCount val="3"/>
                <c:pt idx="0">
                  <c:v>Offentlig konsumtion</c:v>
                </c:pt>
                <c:pt idx="1">
                  <c:v>Sociala transfereringar</c:v>
                </c:pt>
                <c:pt idx="2">
                  <c:v>Övrigt</c:v>
                </c:pt>
              </c:strCache>
            </c:strRef>
          </c:cat>
          <c:val>
            <c:numRef>
              <c:f>'Pres-Excel'!$B$4:$B$6</c:f>
              <c:numCache>
                <c:formatCode>0.0</c:formatCode>
                <c:ptCount val="3"/>
                <c:pt idx="0">
                  <c:v>27.469723975991499</c:v>
                </c:pt>
                <c:pt idx="1">
                  <c:v>15.2250691587098</c:v>
                </c:pt>
                <c:pt idx="2">
                  <c:v>7.6</c:v>
                </c:pt>
              </c:numCache>
            </c:numRef>
          </c:val>
        </c:ser>
        <c:ser>
          <c:idx val="0"/>
          <c:order val="0"/>
          <c:tx>
            <c:strRef>
              <c:f>Exceldiagram!$A$4</c:f>
              <c:strCache>
                <c:ptCount val="1"/>
                <c:pt idx="0">
                  <c:v>Hälso- och sjukvård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Exceldiagram!$B$2:$U$2</c:f>
              <c:strCache>
                <c:ptCount val="20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</c:v>
                </c:pt>
              </c:strCache>
            </c:strRef>
          </c:cat>
          <c:val>
            <c:numRef>
              <c:f>Exceldiagram!$B$4:$U$4</c:f>
              <c:numCache>
                <c:formatCode>#,##0</c:formatCode>
                <c:ptCount val="20"/>
                <c:pt idx="0">
                  <c:v>10014.749</c:v>
                </c:pt>
                <c:pt idx="1">
                  <c:v>5027.2640000000001</c:v>
                </c:pt>
                <c:pt idx="2">
                  <c:v>5938.0810000000001</c:v>
                </c:pt>
                <c:pt idx="3">
                  <c:v>7054.0220000000008</c:v>
                </c:pt>
                <c:pt idx="4">
                  <c:v>9259.4929999999986</c:v>
                </c:pt>
                <c:pt idx="5">
                  <c:v>9335.2560000000012</c:v>
                </c:pt>
                <c:pt idx="6">
                  <c:v>11096.915999999999</c:v>
                </c:pt>
                <c:pt idx="7">
                  <c:v>10610.982</c:v>
                </c:pt>
                <c:pt idx="8">
                  <c:v>11952.125</c:v>
                </c:pt>
                <c:pt idx="9">
                  <c:v>12352.422</c:v>
                </c:pt>
                <c:pt idx="10">
                  <c:v>15124.471000000001</c:v>
                </c:pt>
                <c:pt idx="11">
                  <c:v>15319.907999999999</c:v>
                </c:pt>
                <c:pt idx="12">
                  <c:v>19182.976999999999</c:v>
                </c:pt>
                <c:pt idx="13">
                  <c:v>27906.89</c:v>
                </c:pt>
                <c:pt idx="14">
                  <c:v>31943.53</c:v>
                </c:pt>
                <c:pt idx="15">
                  <c:v>35420.36</c:v>
                </c:pt>
                <c:pt idx="16">
                  <c:v>38009.599999999999</c:v>
                </c:pt>
                <c:pt idx="17">
                  <c:v>45467.203999999998</c:v>
                </c:pt>
                <c:pt idx="18">
                  <c:v>35372.336000000003</c:v>
                </c:pt>
                <c:pt idx="19">
                  <c:v>47291.741999999998</c:v>
                </c:pt>
              </c:numCache>
            </c:numRef>
          </c:val>
        </c:ser>
        <c:ser>
          <c:idx val="1"/>
          <c:order val="1"/>
          <c:tx>
            <c:strRef>
              <c:f>Exceldiagram!$A$5</c:f>
              <c:strCache>
                <c:ptCount val="1"/>
                <c:pt idx="0">
                  <c:v>Utbildning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Exceldiagram!$B$2:$U$2</c:f>
              <c:strCache>
                <c:ptCount val="20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</c:v>
                </c:pt>
              </c:strCache>
            </c:strRef>
          </c:cat>
          <c:val>
            <c:numRef>
              <c:f>Exceldiagram!$B$5:$U$5</c:f>
              <c:numCache>
                <c:formatCode>#,##0</c:formatCode>
                <c:ptCount val="20"/>
                <c:pt idx="0">
                  <c:v>48629.83</c:v>
                </c:pt>
                <c:pt idx="1">
                  <c:v>77344.38</c:v>
                </c:pt>
                <c:pt idx="2">
                  <c:v>76013.052000000011</c:v>
                </c:pt>
                <c:pt idx="3">
                  <c:v>65376.476200000005</c:v>
                </c:pt>
                <c:pt idx="4">
                  <c:v>19896.130230000002</c:v>
                </c:pt>
                <c:pt idx="5">
                  <c:v>10588.3917</c:v>
                </c:pt>
                <c:pt idx="6">
                  <c:v>5426.3694999999998</c:v>
                </c:pt>
                <c:pt idx="7">
                  <c:v>4127.3909999999996</c:v>
                </c:pt>
                <c:pt idx="8">
                  <c:v>2435.6844999999998</c:v>
                </c:pt>
                <c:pt idx="9">
                  <c:v>2017.8847700000001</c:v>
                </c:pt>
                <c:pt idx="10">
                  <c:v>880.23181999999986</c:v>
                </c:pt>
                <c:pt idx="11">
                  <c:v>530.57498999999996</c:v>
                </c:pt>
                <c:pt idx="12">
                  <c:v>460.86869999999993</c:v>
                </c:pt>
                <c:pt idx="13">
                  <c:v>124.9479</c:v>
                </c:pt>
                <c:pt idx="14">
                  <c:v>46.045090000000002</c:v>
                </c:pt>
                <c:pt idx="15">
                  <c:v>30.783940000000001</c:v>
                </c:pt>
                <c:pt idx="16">
                  <c:v>33.084800000000001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2"/>
          <c:order val="2"/>
          <c:tx>
            <c:strRef>
              <c:f>Exceldiagram!$A$6</c:f>
              <c:strCache>
                <c:ptCount val="1"/>
                <c:pt idx="0">
                  <c:v>Socialt skydd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Exceldiagram!$B$2:$U$2</c:f>
              <c:strCache>
                <c:ptCount val="20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</c:v>
                </c:pt>
              </c:strCache>
            </c:strRef>
          </c:cat>
          <c:val>
            <c:numRef>
              <c:f>Exceldiagram!$B$6:$U$6</c:f>
              <c:numCache>
                <c:formatCode>#,##0</c:formatCode>
                <c:ptCount val="20"/>
                <c:pt idx="0">
                  <c:v>4359.6923000000006</c:v>
                </c:pt>
                <c:pt idx="1">
                  <c:v>19741.202300000001</c:v>
                </c:pt>
                <c:pt idx="2">
                  <c:v>5955.5049999999992</c:v>
                </c:pt>
                <c:pt idx="3">
                  <c:v>4065.4480000000003</c:v>
                </c:pt>
                <c:pt idx="4">
                  <c:v>3617.7303999999999</c:v>
                </c:pt>
                <c:pt idx="5">
                  <c:v>3523.3167000000003</c:v>
                </c:pt>
                <c:pt idx="6">
                  <c:v>4014.5567000000001</c:v>
                </c:pt>
                <c:pt idx="7">
                  <c:v>3907.8928000000001</c:v>
                </c:pt>
                <c:pt idx="8">
                  <c:v>4589.4005999999999</c:v>
                </c:pt>
                <c:pt idx="9">
                  <c:v>3756.7847999999999</c:v>
                </c:pt>
                <c:pt idx="10">
                  <c:v>5496.0360000000001</c:v>
                </c:pt>
                <c:pt idx="11">
                  <c:v>5729.31</c:v>
                </c:pt>
                <c:pt idx="12">
                  <c:v>5310.7650000000003</c:v>
                </c:pt>
                <c:pt idx="13">
                  <c:v>7025.0439999999999</c:v>
                </c:pt>
                <c:pt idx="14">
                  <c:v>9425.6949999999997</c:v>
                </c:pt>
                <c:pt idx="15">
                  <c:v>26349.277000000002</c:v>
                </c:pt>
                <c:pt idx="16">
                  <c:v>58350.89</c:v>
                </c:pt>
                <c:pt idx="17">
                  <c:v>110962.40000000001</c:v>
                </c:pt>
                <c:pt idx="18">
                  <c:v>156193.47999999998</c:v>
                </c:pt>
                <c:pt idx="19">
                  <c:v>167292.43000000002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88608"/>
        <c:axId val="25206784"/>
      </c:barChart>
      <c:barChart>
        <c:barDir val="col"/>
        <c:grouping val="stacked"/>
        <c:varyColors val="0"/>
        <c:ser>
          <c:idx val="3"/>
          <c:order val="3"/>
          <c:tx>
            <c:strRef>
              <c:f>Exceldiagram!$A$7</c:f>
              <c:strCache>
                <c:ptCount val="1"/>
                <c:pt idx="0">
                  <c:v>Andel av BNP/cap</c:v>
                </c:pt>
              </c:strCache>
            </c:strRef>
          </c:tx>
          <c:spPr>
            <a:solidFill>
              <a:srgbClr val="000000">
                <a:alpha val="0"/>
              </a:srgbClr>
            </a:solidFill>
          </c:spPr>
          <c:invertIfNegative val="0"/>
          <c:cat>
            <c:strRef>
              <c:f>Exceldiagram!$B$2:$U$2</c:f>
              <c:strCache>
                <c:ptCount val="20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</c:v>
                </c:pt>
              </c:strCache>
            </c:strRef>
          </c:cat>
          <c:val>
            <c:numRef>
              <c:f>Exceldiagram!$B$7:$U$7</c:f>
              <c:numCache>
                <c:formatCode>0</c:formatCode>
                <c:ptCount val="20"/>
                <c:pt idx="0">
                  <c:v>20.538869948025322</c:v>
                </c:pt>
                <c:pt idx="1">
                  <c:v>33.287941069773133</c:v>
                </c:pt>
                <c:pt idx="2">
                  <c:v>28.656834976363594</c:v>
                </c:pt>
                <c:pt idx="3">
                  <c:v>24.937044078675694</c:v>
                </c:pt>
                <c:pt idx="4">
                  <c:v>10.683841493254658</c:v>
                </c:pt>
                <c:pt idx="5">
                  <c:v>7.6435159482207933</c:v>
                </c:pt>
                <c:pt idx="6">
                  <c:v>6.6951662364336597</c:v>
                </c:pt>
                <c:pt idx="7">
                  <c:v>6.0785280169173603</c:v>
                </c:pt>
                <c:pt idx="8">
                  <c:v>6.1864131141891745</c:v>
                </c:pt>
                <c:pt idx="9">
                  <c:v>5.9092815234603977</c:v>
                </c:pt>
                <c:pt idx="10">
                  <c:v>7.0090625492313148</c:v>
                </c:pt>
                <c:pt idx="11">
                  <c:v>7.0348335530533879</c:v>
                </c:pt>
                <c:pt idx="12">
                  <c:v>8.1349961390776571</c:v>
                </c:pt>
                <c:pt idx="13">
                  <c:v>11.428252771925687</c:v>
                </c:pt>
                <c:pt idx="14">
                  <c:v>13.501034591615902</c:v>
                </c:pt>
                <c:pt idx="15">
                  <c:v>20.146424714222206</c:v>
                </c:pt>
                <c:pt idx="16">
                  <c:v>31.423505990814487</c:v>
                </c:pt>
                <c:pt idx="17">
                  <c:v>50.994753629935275</c:v>
                </c:pt>
                <c:pt idx="18">
                  <c:v>62.448867356574731</c:v>
                </c:pt>
                <c:pt idx="19">
                  <c:v>69.952660520854195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209856"/>
        <c:axId val="25208320"/>
      </c:barChart>
      <c:catAx>
        <c:axId val="25188608"/>
        <c:scaling>
          <c:orientation val="minMax"/>
        </c:scaling>
        <c:delete val="0"/>
        <c:axPos val="b"/>
        <c:majorTickMark val="out"/>
        <c:minorTickMark val="none"/>
        <c:tickLblPos val="nextTo"/>
        <c:crossAx val="25206784"/>
        <c:crosses val="autoZero"/>
        <c:auto val="1"/>
        <c:lblAlgn val="ctr"/>
        <c:lblOffset val="100"/>
        <c:noMultiLvlLbl val="0"/>
      </c:catAx>
      <c:valAx>
        <c:axId val="2520678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25188608"/>
        <c:crosses val="autoZero"/>
        <c:crossBetween val="between"/>
      </c:valAx>
      <c:valAx>
        <c:axId val="25208320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crossAx val="25209856"/>
        <c:crosses val="max"/>
        <c:crossBetween val="between"/>
      </c:valAx>
      <c:catAx>
        <c:axId val="25209856"/>
        <c:scaling>
          <c:orientation val="minMax"/>
        </c:scaling>
        <c:delete val="1"/>
        <c:axPos val="b"/>
        <c:majorTickMark val="out"/>
        <c:minorTickMark val="none"/>
        <c:tickLblPos val="nextTo"/>
        <c:crossAx val="25208320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0"/>
        <c:delete val="1"/>
      </c:legendEntry>
      <c:legendEntry>
        <c:idx val="4"/>
        <c:delete val="1"/>
      </c:legendEntry>
      <c:layout/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Verdana" pitchFamily="34" charset="0"/>
          <a:ea typeface="Verdana" pitchFamily="34" charset="0"/>
          <a:cs typeface="Verdana" pitchFamily="34" charset="0"/>
        </a:defRPr>
      </a:pPr>
      <a:endParaRPr lang="sv-S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A5742-F6F3-47B5-A9E2-EC1AB9946AA4}" type="datetimeFigureOut">
              <a:rPr lang="sv-SE" smtClean="0"/>
              <a:t>2014-03-26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B2881-C7F4-4E63-8999-1B315CBFE1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165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2014-03-26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G:\PRO\Hof\S2\Diagram\Rapportdiagram\Emf\pre01skto1460.emf" TargetMode="External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G:\PRO\Hof\S2\Diagram\Rapportdiagram\Emf\pres02stoh.emf" TargetMode="External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G:\PRO\Hof\S2\Diagram\Rapportdiagram\Emf\pres04forskvot.emf" TargetMode="External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G:\PRO\Hof\S2\Diagram\Rapportdiagram\Emf\pres05forskvot2.emf" TargetMode="External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G:\PRO\Hof\S2\Diagram\Rapportdiagram\Emf\pres12nkoolbnpb.emf" TargetMode="External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G:\PRO\Hof\S2\Diagram\Rapportdiagram\Emf\pres15putotb.emf" TargetMode="External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G:\PRO\Hof\S2\Diagram\Rapportdiagram\Emf\pres09fso.emf" TargetMode="External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G:\PRO\Hof\S2\Diagram\Rapportdiagram\Emf\pres11sktob.emf" TargetMode="External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Jesper Hansson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KONJUNKTURINSTITUTET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26 mars 2014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344488" y="198884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i="1" dirty="0" smtClean="0"/>
              <a:t>Konjunkturläget</a:t>
            </a:r>
            <a:r>
              <a:rPr lang="sv-SE" sz="3600" dirty="0" smtClean="0"/>
              <a:t>, mars 2014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280907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Lugnt på finansmarknader trots osäkert </a:t>
            </a:r>
            <a:r>
              <a:rPr lang="sv-SE" dirty="0" smtClean="0"/>
              <a:t>världsläge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Börskurser, index 2006-12-29=100, dagsvärden, 5-dagars glidande medelvärde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15790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Exporten från Sverige har nu tydligt vänt upp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556792"/>
            <a:ext cx="6913416" cy="4320480"/>
          </a:xfrm>
        </p:spPr>
      </p:pic>
    </p:spTree>
    <p:extLst>
      <p:ext uri="{BB962C8B-B14F-4D97-AF65-F5344CB8AC3E}">
        <p14:creationId xmlns:p14="http://schemas.microsoft.com/office/powerpoint/2010/main" val="300688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Exportorderingång till industrin ökar rejält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Nettotal, säsongsrensade månads- respektive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46067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1" y="274638"/>
            <a:ext cx="6768181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Gradvis snabbare ökning av hushållens konsumtion och normalisering av sparkvot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1700808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kalenderkorrigerade värden, respektive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487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Högre BNP-tillväxt innebär fortsatt ökad sysselsättning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052736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Procentuell förändring,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628800"/>
            <a:ext cx="6798194" cy="4248472"/>
          </a:xfrm>
        </p:spPr>
      </p:pic>
    </p:spTree>
    <p:extLst>
      <p:ext uri="{BB962C8B-B14F-4D97-AF65-F5344CB8AC3E}">
        <p14:creationId xmlns:p14="http://schemas.microsoft.com/office/powerpoint/2010/main" val="23462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128222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Arbetslösheten börjar falla, men jämvikt på arbetsmarknaden dröjer till 2017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052736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814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128222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Låg inflation i stora delar av världen – stiger långsamt när konjunkturen förstärks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556791"/>
            <a:ext cx="7344816" cy="459007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Årlig procentuell förändring,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92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056214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Fortsatt låga styrräntor – inga höjningar från stora centralbanker det kommande året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412776"/>
            <a:ext cx="7057479" cy="4410511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Procent, dagsvärden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756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Riksbanken senarelägger första höjningen av reporäntan till tredje kvartalet 2015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628800"/>
            <a:ext cx="6913416" cy="4320480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052736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Reporänta, procent, dagsvärden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269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Inflationen blir troligen lägre än i Riksbankens senaste prognos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556792"/>
            <a:ext cx="6840760" cy="4275074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052736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KPIF,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730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Sammanfattning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Trevande återhämtning i konjunkturen</a:t>
            </a:r>
            <a:endParaRPr lang="sv-SE" dirty="0"/>
          </a:p>
          <a:p>
            <a:endParaRPr lang="sv-SE" dirty="0"/>
          </a:p>
          <a:p>
            <a:r>
              <a:rPr lang="sv-SE" dirty="0" smtClean="0"/>
              <a:t>Hög tillväxt fjärde kvartalet följs av lugnare utveckling i början av 2014</a:t>
            </a:r>
          </a:p>
          <a:p>
            <a:endParaRPr lang="sv-SE" dirty="0" smtClean="0"/>
          </a:p>
          <a:p>
            <a:r>
              <a:rPr lang="sv-SE" dirty="0" smtClean="0"/>
              <a:t>Allt högre tillväxt hos våra viktigaste handelspartners</a:t>
            </a:r>
          </a:p>
          <a:p>
            <a:endParaRPr lang="sv-SE" dirty="0"/>
          </a:p>
          <a:p>
            <a:r>
              <a:rPr lang="sv-SE" dirty="0" smtClean="0"/>
              <a:t>Arbetslösheten faller enligt normala mönster</a:t>
            </a:r>
            <a:endParaRPr lang="sv-SE" dirty="0"/>
          </a:p>
          <a:p>
            <a:endParaRPr lang="sv-SE" dirty="0"/>
          </a:p>
          <a:p>
            <a:r>
              <a:rPr lang="sv-SE" dirty="0" smtClean="0"/>
              <a:t>Inflationen har blivit ännu lägre</a:t>
            </a:r>
            <a:endParaRPr lang="sv-SE" dirty="0"/>
          </a:p>
          <a:p>
            <a:endParaRPr lang="sv-SE" dirty="0"/>
          </a:p>
          <a:p>
            <a:r>
              <a:rPr lang="sv-SE" dirty="0" smtClean="0"/>
              <a:t>Riksbanken höjer inte förrän tredje kvartalet 2015</a:t>
            </a:r>
            <a:endParaRPr lang="sv-SE" dirty="0"/>
          </a:p>
          <a:p>
            <a:endParaRPr lang="sv-SE" dirty="0"/>
          </a:p>
          <a:p>
            <a:r>
              <a:rPr lang="sv-SE" dirty="0" smtClean="0"/>
              <a:t>Skattehöjningar krävs för att nå överskottsmålet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450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Inflationsförväntningarna under 2 procent på alla horisonter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 smtClean="0"/>
              <a:t>Anm. Medelvärde för </a:t>
            </a:r>
            <a:r>
              <a:rPr lang="sv-SE" dirty="0"/>
              <a:t>a</a:t>
            </a:r>
            <a:r>
              <a:rPr lang="sv-SE" dirty="0" smtClean="0"/>
              <a:t>lla aktörer i TNS Sifo </a:t>
            </a:r>
            <a:r>
              <a:rPr lang="sv-SE" dirty="0" err="1" smtClean="0"/>
              <a:t>Prosperas</a:t>
            </a:r>
            <a:r>
              <a:rPr lang="sv-SE" dirty="0" smtClean="0"/>
              <a:t> undersökning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351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/>
              <a:t>Offentligfinansiellt sparande långt från </a:t>
            </a:r>
            <a:r>
              <a:rPr lang="sv-SE" dirty="0" smtClean="0"/>
              <a:t>målet – åtstramning krävs 2015-2018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1700808"/>
            <a:ext cx="6696744" cy="4185073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836712"/>
            <a:ext cx="6984207" cy="936104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/>
              <a:t>Faktiskt och konjunkturjusterat finansiellt sparande, </a:t>
            </a:r>
            <a:r>
              <a:rPr lang="sv-SE" dirty="0" smtClean="0"/>
              <a:t>procent av BNP respektive 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019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704286" cy="994122"/>
          </a:xfrm>
        </p:spPr>
        <p:txBody>
          <a:bodyPr>
            <a:normAutofit/>
          </a:bodyPr>
          <a:lstStyle/>
          <a:p>
            <a:r>
              <a:rPr lang="sv-SE" dirty="0" smtClean="0"/>
              <a:t>Skatter behöver höjas med ca 100 mdkr om </a:t>
            </a:r>
            <a:r>
              <a:rPr lang="sv-SE" dirty="0" err="1" smtClean="0"/>
              <a:t>över-skottsmålet</a:t>
            </a:r>
            <a:r>
              <a:rPr lang="sv-SE" dirty="0" smtClean="0"/>
              <a:t> ska nås med bibehållet offentligt åtagande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24744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Skatteintäkter i offentlig sektor, 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999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8937" y="260648"/>
            <a:ext cx="6912198" cy="706090"/>
          </a:xfrm>
        </p:spPr>
        <p:txBody>
          <a:bodyPr/>
          <a:lstStyle/>
          <a:p>
            <a:r>
              <a:rPr lang="sv-SE" dirty="0" smtClean="0"/>
              <a:t>Prognosen i sammandrag</a:t>
            </a:r>
            <a:br>
              <a:rPr lang="sv-SE" dirty="0" smtClean="0"/>
            </a:br>
            <a:r>
              <a:rPr lang="sv-SE" b="0" dirty="0" smtClean="0"/>
              <a:t>(december 2013 inom parentes)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380303" y="1052736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Årlig procentuell förändring respektive 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272480" y="6159649"/>
            <a:ext cx="6860995" cy="316931"/>
          </a:xfrm>
        </p:spPr>
        <p:txBody>
          <a:bodyPr/>
          <a:lstStyle/>
          <a:p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arbetskraften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Vid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årets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slut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BNP</a:t>
            </a:r>
          </a:p>
          <a:p>
            <a:endParaRPr lang="sv-SE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88937" y="1519238"/>
            <a:ext cx="7372375" cy="4618037"/>
            <a:chOff x="75" y="1001"/>
            <a:chExt cx="4630" cy="2909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712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0,8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(-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1,0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 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720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2,0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(-1,6)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728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1,3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(-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1,2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75" y="342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Offentligt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finansiellt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sparande</a:t>
              </a:r>
              <a:r>
                <a:rPr lang="en-GB" sz="1800" baseline="300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712" y="294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1,25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(1,75)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720" y="294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0,75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(1,00)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728" y="294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0,75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0,75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75" y="2949"/>
              <a:ext cx="1653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Reporänta</a:t>
              </a:r>
              <a:r>
                <a:rPr lang="en-GB" sz="1800" baseline="300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712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1,4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(1,6)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720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0,7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1,0)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1728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0,9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0,8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75" y="246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KPIF</a:t>
              </a: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3712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,3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7,3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720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7,9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7,7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1728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8,0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(8,0)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75" y="1989"/>
              <a:ext cx="1653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Arbetslöshet</a:t>
              </a:r>
              <a:r>
                <a:rPr lang="en-GB" sz="1800" baseline="300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3712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3,2 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(3,1)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2720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2,6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2,4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1728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1,0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75" y="150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BNP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3712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2015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2720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2014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1728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2013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75" y="1001"/>
              <a:ext cx="1653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75" y="1001"/>
              <a:ext cx="1653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75" y="3909"/>
              <a:ext cx="4629" cy="1"/>
            </a:xfrm>
            <a:prstGeom prst="line">
              <a:avLst/>
            </a:prstGeom>
            <a:noFill/>
            <a:ln w="12600">
              <a:solidFill>
                <a:srgbClr val="DDDDD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75" y="1001"/>
              <a:ext cx="1" cy="5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4704" y="1001"/>
              <a:ext cx="1" cy="5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1728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75" y="150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2720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>
              <a:off x="3712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4704" y="150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75" y="198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4704" y="198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75" y="246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4704" y="246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75" y="294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>
              <a:off x="4704" y="294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>
              <a:off x="75" y="342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auto">
            <a:xfrm>
              <a:off x="4704" y="342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8211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Erik Jonasson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KONJUNKTURINSTITUTET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26 mars 2014</a:t>
            </a:r>
            <a:endParaRPr lang="sv-SE" dirty="0"/>
          </a:p>
        </p:txBody>
      </p:sp>
      <p:sp>
        <p:nvSpPr>
          <p:cNvPr id="5" name="Rubrik 6"/>
          <p:cNvSpPr txBox="1">
            <a:spLocks/>
          </p:cNvSpPr>
          <p:nvPr/>
        </p:nvSpPr>
        <p:spPr>
          <a:xfrm>
            <a:off x="272480" y="2866926"/>
            <a:ext cx="6860995" cy="27943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Är ett bibehållet offentligt åtagande </a:t>
            </a:r>
          </a:p>
          <a:p>
            <a:r>
              <a:rPr lang="sv-SE" dirty="0"/>
              <a:t>ett hållbart åtagande?</a:t>
            </a:r>
          </a:p>
          <a:p>
            <a:endParaRPr lang="sv-SE" dirty="0"/>
          </a:p>
          <a:p>
            <a:r>
              <a:rPr lang="sv-SE" b="0" i="1" dirty="0"/>
              <a:t>Utvärdering av den långsiktiga hållbarheten </a:t>
            </a:r>
          </a:p>
          <a:p>
            <a:r>
              <a:rPr lang="sv-SE" b="0" i="1" dirty="0"/>
              <a:t>i de offentliga </a:t>
            </a:r>
            <a:r>
              <a:rPr lang="sv-SE" b="0" i="1" dirty="0" smtClean="0"/>
              <a:t>finanserna</a:t>
            </a:r>
          </a:p>
          <a:p>
            <a:endParaRPr lang="sv-SE" b="0" i="1" dirty="0"/>
          </a:p>
          <a:p>
            <a:endParaRPr lang="sv-SE" sz="1000" b="0" dirty="0" smtClean="0"/>
          </a:p>
          <a:p>
            <a:r>
              <a:rPr lang="sv-SE" sz="1000" b="0" dirty="0" smtClean="0"/>
              <a:t>SPECIALSTUDIE NR 39, MARS 2014</a:t>
            </a:r>
          </a:p>
          <a:p>
            <a:endParaRPr lang="sv-SE" b="0" i="1" dirty="0"/>
          </a:p>
        </p:txBody>
      </p:sp>
    </p:spTree>
    <p:extLst>
      <p:ext uri="{BB962C8B-B14F-4D97-AF65-F5344CB8AC3E}">
        <p14:creationId xmlns:p14="http://schemas.microsoft.com/office/powerpoint/2010/main" val="393747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7902576" cy="4774083"/>
          </a:xfrm>
        </p:spPr>
        <p:txBody>
          <a:bodyPr>
            <a:normAutofit/>
          </a:bodyPr>
          <a:lstStyle/>
          <a:p>
            <a:r>
              <a:rPr lang="sv-SE" sz="1600" b="1" dirty="0" smtClean="0"/>
              <a:t>Långsiktig hållbarhet</a:t>
            </a:r>
            <a:r>
              <a:rPr lang="sv-SE" sz="1600" dirty="0" smtClean="0"/>
              <a:t> i de offentliga finanserna: långsiktig balans mellan utgifts- och inkomstflöden i offentlig sektor, givet nuvarande skattesystem och nuvarande offentliga åtagande.</a:t>
            </a:r>
            <a:br>
              <a:rPr lang="sv-SE" sz="1600" dirty="0" smtClean="0"/>
            </a:br>
            <a:endParaRPr lang="sv-SE" sz="1600" dirty="0" smtClean="0"/>
          </a:p>
          <a:p>
            <a:r>
              <a:rPr lang="sv-SE" sz="1600" b="1" dirty="0"/>
              <a:t>Långsiktiga framskrivningar: </a:t>
            </a:r>
            <a:r>
              <a:rPr lang="sv-SE" sz="1600" dirty="0"/>
              <a:t>I studien görs framskrivningar av offentliga sektorns inkomster och utgifter till </a:t>
            </a:r>
            <a:r>
              <a:rPr lang="sv-SE" sz="1600" dirty="0" smtClean="0"/>
              <a:t>2060, baserade på oförändrade skattesatser och ett bibehållet offentligt åtagande på dagens nivå. Därmed inte någon prognos.</a:t>
            </a:r>
            <a:endParaRPr lang="sv-SE" sz="1600" dirty="0"/>
          </a:p>
          <a:p>
            <a:endParaRPr lang="sv-SE" sz="1600" b="1" dirty="0" smtClean="0"/>
          </a:p>
          <a:p>
            <a:r>
              <a:rPr lang="sv-SE" sz="1600" b="1" dirty="0" smtClean="0"/>
              <a:t>Hitta obalanser i ett tidigt skede</a:t>
            </a:r>
            <a:r>
              <a:rPr lang="sv-SE" sz="1600" b="1" i="1" dirty="0"/>
              <a:t> </a:t>
            </a:r>
            <a:r>
              <a:rPr lang="sv-SE" sz="1600" dirty="0" smtClean="0"/>
              <a:t>och ge indikationer på vilka förändringar på inkomst- och/eller utgiftssidan som krävs för att återskapa långsiktig hållbarhet.</a:t>
            </a:r>
            <a:br>
              <a:rPr lang="sv-SE" sz="1600" dirty="0" smtClean="0"/>
            </a:br>
            <a:endParaRPr lang="sv-SE" sz="1600" dirty="0" smtClean="0"/>
          </a:p>
          <a:p>
            <a:r>
              <a:rPr lang="sv-SE" sz="1600" b="1" dirty="0" smtClean="0"/>
              <a:t>Många förenklade antaganden:</a:t>
            </a:r>
            <a:r>
              <a:rPr lang="sv-SE" sz="1600" dirty="0" smtClean="0"/>
              <a:t> oförändrad pensionsålder, oförändrat arbetsmarknadsbeteende, normalt resursutnyttjande i ekonomin.</a:t>
            </a:r>
            <a:br>
              <a:rPr lang="sv-SE" sz="1600" dirty="0" smtClean="0"/>
            </a:br>
            <a:endParaRPr lang="sv-SE" sz="1600" dirty="0"/>
          </a:p>
          <a:p>
            <a:r>
              <a:rPr lang="sv-SE" sz="1600" b="1" dirty="0" smtClean="0"/>
              <a:t>Bland slutsatserna:</a:t>
            </a:r>
            <a:r>
              <a:rPr lang="sv-SE" sz="1600" dirty="0" smtClean="0"/>
              <a:t> bibehållen personaltäthet i välfärdstjänsterna på lång sikt kräver skattehöjning på 1,5-2 procent av BNP.</a:t>
            </a:r>
            <a:endParaRPr lang="sv-SE" sz="1600" dirty="0"/>
          </a:p>
        </p:txBody>
      </p:sp>
      <p:sp>
        <p:nvSpPr>
          <p:cNvPr id="4" name="Underrubrik 3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509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b="1" dirty="0" smtClean="0"/>
              <a:t>Inkomstsidan</a:t>
            </a:r>
            <a:endParaRPr lang="sv-SE" b="1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600" dirty="0" smtClean="0"/>
              <a:t>Oförändrade skattesatser innebär i stort sett konstant skattekvot – skatteintäkterna växer i takt med BNP.</a:t>
            </a:r>
            <a:endParaRPr lang="sv-SE" sz="16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2171188"/>
            <a:ext cx="7200000" cy="44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6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992" y="1698923"/>
            <a:ext cx="5318281" cy="3240360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b="1" dirty="0" smtClean="0"/>
              <a:t>Utgiftssidan</a:t>
            </a:r>
            <a:endParaRPr lang="sv-SE" b="1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4" b="2525"/>
          <a:stretch/>
        </p:blipFill>
        <p:spPr bwMode="auto">
          <a:xfrm>
            <a:off x="-159568" y="1700808"/>
            <a:ext cx="4896544" cy="350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78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692E-6 1.48148E-6 L -0.19616 -0.00185 " pathEditMode="relative" rAng="0" ptsTypes="AA">
                                      <p:cBhvr>
                                        <p:cTn id="8" dur="1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8" y="-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2520" y="1340768"/>
            <a:ext cx="7705552" cy="4774083"/>
          </a:xfrm>
        </p:spPr>
        <p:txBody>
          <a:bodyPr>
            <a:normAutofit/>
          </a:bodyPr>
          <a:lstStyle/>
          <a:p>
            <a:r>
              <a:rPr lang="sv-SE" sz="1600" dirty="0" smtClean="0"/>
              <a:t>Nästan tre fjärdedelar av offentlig konsumtion utgörs av individbaserade tjänster; resterande del ”gemensam”.</a:t>
            </a:r>
            <a:endParaRPr lang="sv-SE" sz="160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Offentlig konsumtion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7" b="5150"/>
          <a:stretch/>
        </p:blipFill>
        <p:spPr bwMode="auto">
          <a:xfrm>
            <a:off x="463006" y="2202269"/>
            <a:ext cx="5490120" cy="422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22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8209608" cy="4774083"/>
          </a:xfrm>
        </p:spPr>
        <p:txBody>
          <a:bodyPr>
            <a:normAutofit/>
          </a:bodyPr>
          <a:lstStyle/>
          <a:p>
            <a:r>
              <a:rPr lang="sv-SE" sz="1600" dirty="0" smtClean="0"/>
              <a:t>Individbaserad offentlig konsumtion i hög grad åldersberoende.</a:t>
            </a:r>
            <a:endParaRPr lang="sv-SE" sz="160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3363"/>
              </p:ext>
            </p:extLst>
          </p:nvPr>
        </p:nvGraphicFramePr>
        <p:xfrm>
          <a:off x="367273" y="2036250"/>
          <a:ext cx="8295154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389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8937" y="260648"/>
            <a:ext cx="6912198" cy="706090"/>
          </a:xfrm>
        </p:spPr>
        <p:txBody>
          <a:bodyPr/>
          <a:lstStyle/>
          <a:p>
            <a:r>
              <a:rPr lang="sv-SE" dirty="0" smtClean="0"/>
              <a:t>Prognosen i sammandrag</a:t>
            </a:r>
            <a:br>
              <a:rPr lang="sv-SE" dirty="0" smtClean="0"/>
            </a:br>
            <a:r>
              <a:rPr lang="sv-SE" b="0" dirty="0" smtClean="0"/>
              <a:t>(december 2013 inom parentes)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380303" y="1052736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Årlig procentuell förändring respektive 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272480" y="6159649"/>
            <a:ext cx="6860995" cy="316931"/>
          </a:xfrm>
        </p:spPr>
        <p:txBody>
          <a:bodyPr/>
          <a:lstStyle/>
          <a:p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arbetskraften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Vid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årets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slut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BNP</a:t>
            </a:r>
          </a:p>
          <a:p>
            <a:endParaRPr lang="sv-SE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88937" y="1519238"/>
            <a:ext cx="7372375" cy="4618037"/>
            <a:chOff x="75" y="1001"/>
            <a:chExt cx="4630" cy="2909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712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0,8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(-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1,0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 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720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2,0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(-1,6)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728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1,3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(-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1,2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75" y="342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Offentligt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finansiellt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sparande</a:t>
              </a:r>
              <a:r>
                <a:rPr lang="en-GB" sz="1800" baseline="300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712" y="294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1,25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(1,75)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720" y="294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0,75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(1,00)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728" y="294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0,75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0,75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75" y="2949"/>
              <a:ext cx="1653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Reporänta</a:t>
              </a:r>
              <a:r>
                <a:rPr lang="en-GB" sz="1800" baseline="300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712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1,4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(1,6)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720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0,7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1,0)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1728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0,9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0,8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75" y="246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KPIF</a:t>
              </a: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3712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,3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7,3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720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7,9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7,7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1728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8,0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(8,0)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75" y="1989"/>
              <a:ext cx="1653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Arbetslöshet</a:t>
              </a:r>
              <a:r>
                <a:rPr lang="en-GB" sz="1800" baseline="300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3712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3,2 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(3,1)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2720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2,6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2,4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1728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1,0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75" y="150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BNP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3712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2015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2720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2014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1728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2013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75" y="1001"/>
              <a:ext cx="1653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75" y="1001"/>
              <a:ext cx="1653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75" y="3909"/>
              <a:ext cx="4629" cy="1"/>
            </a:xfrm>
            <a:prstGeom prst="line">
              <a:avLst/>
            </a:prstGeom>
            <a:noFill/>
            <a:ln w="12600">
              <a:solidFill>
                <a:srgbClr val="DDDDD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75" y="1001"/>
              <a:ext cx="1" cy="5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4704" y="1001"/>
              <a:ext cx="1" cy="5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1728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75" y="150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2720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>
              <a:off x="3712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4704" y="150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75" y="198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4704" y="198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75" y="246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4704" y="246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75" y="294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>
              <a:off x="4704" y="294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>
              <a:off x="75" y="342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auto">
            <a:xfrm>
              <a:off x="4704" y="342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54122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7705552" cy="4774083"/>
          </a:xfrm>
        </p:spPr>
        <p:txBody>
          <a:bodyPr>
            <a:normAutofit/>
          </a:bodyPr>
          <a:lstStyle/>
          <a:p>
            <a:r>
              <a:rPr lang="sv-SE" sz="1600" dirty="0" smtClean="0"/>
              <a:t>Den demografiska försörjningskvoten har börjat stiga…</a:t>
            </a:r>
            <a:endParaRPr lang="sv-SE" sz="160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b="1" dirty="0" smtClean="0"/>
              <a:t>Demografisk utveckling</a:t>
            </a:r>
            <a:endParaRPr lang="sv-SE" b="1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632520" y="5848373"/>
            <a:ext cx="6860995" cy="316931"/>
          </a:xfrm>
        </p:spPr>
        <p:txBody>
          <a:bodyPr/>
          <a:lstStyle/>
          <a:p>
            <a:r>
              <a:rPr lang="sv-SE" sz="1000" dirty="0" smtClean="0">
                <a:solidFill>
                  <a:schemeClr val="tx1"/>
                </a:solidFill>
              </a:rPr>
              <a:t>Anm. Arbetsför ålder: 20-64 år</a:t>
            </a:r>
            <a:endParaRPr lang="sv-SE" sz="1000" dirty="0">
              <a:solidFill>
                <a:schemeClr val="tx1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0" y="1988840"/>
            <a:ext cx="7200000" cy="439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4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8641656" cy="4774083"/>
          </a:xfrm>
        </p:spPr>
        <p:txBody>
          <a:bodyPr>
            <a:normAutofit/>
          </a:bodyPr>
          <a:lstStyle/>
          <a:p>
            <a:r>
              <a:rPr lang="sv-SE" sz="1600" dirty="0" smtClean="0"/>
              <a:t>… och förklaras av att andelen äldre ökar.</a:t>
            </a:r>
            <a:endParaRPr lang="sv-SE" sz="160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1988840"/>
            <a:ext cx="7200000" cy="439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1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7292976" cy="4774083"/>
          </a:xfrm>
        </p:spPr>
        <p:txBody>
          <a:bodyPr>
            <a:noAutofit/>
          </a:bodyPr>
          <a:lstStyle/>
          <a:p>
            <a:r>
              <a:rPr lang="sv-SE" sz="1600" dirty="0" smtClean="0"/>
              <a:t>Konstant </a:t>
            </a:r>
            <a:r>
              <a:rPr lang="sv-SE" sz="1600" i="1" dirty="0" smtClean="0"/>
              <a:t>volym </a:t>
            </a:r>
            <a:r>
              <a:rPr lang="sv-SE" sz="1600" dirty="0" smtClean="0"/>
              <a:t>per brukare ─ ”oförändrad standard”.</a:t>
            </a:r>
          </a:p>
          <a:p>
            <a:endParaRPr lang="sv-SE" sz="1600" dirty="0"/>
          </a:p>
          <a:p>
            <a:r>
              <a:rPr lang="sv-SE" sz="1600" dirty="0" smtClean="0"/>
              <a:t>Konstant </a:t>
            </a:r>
            <a:r>
              <a:rPr lang="sv-SE" sz="1600" i="1" dirty="0" smtClean="0"/>
              <a:t>personaltäthet </a:t>
            </a:r>
            <a:br>
              <a:rPr lang="sv-SE" sz="1600" i="1" dirty="0" smtClean="0"/>
            </a:br>
            <a:r>
              <a:rPr lang="sv-SE" sz="1600" dirty="0" smtClean="0"/>
              <a:t>─ konstant antal personaltimmar per brukare </a:t>
            </a:r>
            <a:br>
              <a:rPr lang="sv-SE" sz="1600" dirty="0" smtClean="0"/>
            </a:br>
            <a:r>
              <a:rPr lang="sv-SE" sz="1600" dirty="0" smtClean="0"/>
              <a:t>─ ökad </a:t>
            </a:r>
            <a:r>
              <a:rPr lang="sv-SE" sz="1600" dirty="0"/>
              <a:t>volym per </a:t>
            </a:r>
            <a:r>
              <a:rPr lang="sv-SE" sz="1600" dirty="0" smtClean="0"/>
              <a:t>brukare, givet </a:t>
            </a:r>
            <a:r>
              <a:rPr lang="sv-SE" sz="1600" dirty="0"/>
              <a:t>viss produktivitetsutveckling</a:t>
            </a: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/>
              <a:t>─ </a:t>
            </a:r>
            <a:r>
              <a:rPr lang="sv-SE" sz="1600" dirty="0" smtClean="0"/>
              <a:t>”ökad standard”</a:t>
            </a:r>
            <a:br>
              <a:rPr lang="sv-SE" sz="1600" dirty="0" smtClean="0"/>
            </a:br>
            <a:endParaRPr lang="sv-SE" sz="1600" dirty="0" smtClean="0"/>
          </a:p>
          <a:p>
            <a:endParaRPr lang="sv-SE" sz="160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Bibehållet åtagande för offentlig konsumtion?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95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7417520" cy="4774083"/>
          </a:xfrm>
        </p:spPr>
        <p:txBody>
          <a:bodyPr>
            <a:normAutofit/>
          </a:bodyPr>
          <a:lstStyle/>
          <a:p>
            <a:r>
              <a:rPr lang="sv-SE" sz="1600" dirty="0" smtClean="0"/>
              <a:t>Ökande utgiftsandel för offentlig konsumtion vid bibehållen personaltäthet i välfärdstjänsterna…</a:t>
            </a:r>
            <a:endParaRPr lang="sv-SE" sz="160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0" y="2157946"/>
            <a:ext cx="7200000" cy="443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9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0" y="1988840"/>
            <a:ext cx="7200000" cy="4412981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innehåll 2"/>
          <p:cNvSpPr txBox="1">
            <a:spLocks/>
          </p:cNvSpPr>
          <p:nvPr/>
        </p:nvSpPr>
        <p:spPr>
          <a:xfrm>
            <a:off x="631824" y="1319213"/>
            <a:ext cx="7417520" cy="477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 smtClean="0"/>
              <a:t>…leder till offentliga utgifter som överskrider inkomsterna…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08927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innehåll 2"/>
          <p:cNvSpPr txBox="1">
            <a:spLocks/>
          </p:cNvSpPr>
          <p:nvPr/>
        </p:nvSpPr>
        <p:spPr>
          <a:xfrm>
            <a:off x="631824" y="1319213"/>
            <a:ext cx="7417520" cy="477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pic>
        <p:nvPicPr>
          <p:cNvPr id="10" name="Platshållare för innehåll 9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3" y="1989333"/>
            <a:ext cx="7200000" cy="4412988"/>
          </a:xfrm>
        </p:spPr>
      </p:pic>
      <p:sp>
        <p:nvSpPr>
          <p:cNvPr id="12" name="Platshållare för innehåll 2"/>
          <p:cNvSpPr txBox="1">
            <a:spLocks/>
          </p:cNvSpPr>
          <p:nvPr/>
        </p:nvSpPr>
        <p:spPr>
          <a:xfrm>
            <a:off x="632520" y="1319213"/>
            <a:ext cx="7417520" cy="477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 smtClean="0"/>
              <a:t>… och skapar ett växande underskott i de offentliga finanserna.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80663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innehåll 2"/>
          <p:cNvSpPr txBox="1">
            <a:spLocks/>
          </p:cNvSpPr>
          <p:nvPr/>
        </p:nvSpPr>
        <p:spPr>
          <a:xfrm>
            <a:off x="631824" y="1319213"/>
            <a:ext cx="7417520" cy="477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 smtClean="0"/>
              <a:t>Med bibehållen personaltäthet i välfärdstjänsterna behövs en omgående och permanent skattehöjning på ca 2 procent av BNP för att uppnå långsiktig hållbarhet i de offentliga finanserna. </a:t>
            </a:r>
            <a:endParaRPr lang="sv-SE" sz="1600" dirty="0"/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2654733"/>
            <a:ext cx="7020000" cy="4302659"/>
          </a:xfrm>
        </p:spPr>
      </p:pic>
    </p:spTree>
    <p:extLst>
      <p:ext uri="{BB962C8B-B14F-4D97-AF65-F5344CB8AC3E}">
        <p14:creationId xmlns:p14="http://schemas.microsoft.com/office/powerpoint/2010/main" val="56576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8340726" cy="4774083"/>
          </a:xfrm>
        </p:spPr>
        <p:txBody>
          <a:bodyPr>
            <a:normAutofit/>
          </a:bodyPr>
          <a:lstStyle/>
          <a:p>
            <a:r>
              <a:rPr lang="sv-SE" sz="1600" dirty="0" smtClean="0"/>
              <a:t>Inga alarmerande obalanser i de offentliga finanserna som indikerar långsiktig ohållbarhet.</a:t>
            </a:r>
            <a:br>
              <a:rPr lang="sv-SE" sz="1600" dirty="0" smtClean="0"/>
            </a:br>
            <a:endParaRPr lang="sv-SE" sz="1600" dirty="0" smtClean="0"/>
          </a:p>
          <a:p>
            <a:r>
              <a:rPr lang="sv-SE" sz="1600" dirty="0" smtClean="0"/>
              <a:t>Begränsad omfattning på behovet av skattehöjningar vid </a:t>
            </a:r>
            <a:r>
              <a:rPr lang="sv-SE" sz="1600" dirty="0"/>
              <a:t>b</a:t>
            </a:r>
            <a:r>
              <a:rPr lang="sv-SE" sz="1600" dirty="0" smtClean="0"/>
              <a:t>ibehållen personaltäthet i välfärdstjänsterna, vilket är en förhållandevis ambitiös tolkning av ett bibehållet offentligt åtagande.</a:t>
            </a:r>
          </a:p>
          <a:p>
            <a:endParaRPr lang="sv-SE" sz="1600" dirty="0" smtClean="0"/>
          </a:p>
          <a:p>
            <a:r>
              <a:rPr lang="sv-SE" sz="1600" dirty="0" smtClean="0"/>
              <a:t>Höjd pensionsålder skulle minska behovet av skattehöjningar för att finansiera bibehållen personaltäthet i välfärdstjänsterna.</a:t>
            </a:r>
            <a:br>
              <a:rPr lang="sv-SE" sz="1600" dirty="0" smtClean="0"/>
            </a:br>
            <a:endParaRPr lang="sv-SE" sz="1600" dirty="0" smtClean="0"/>
          </a:p>
          <a:p>
            <a:r>
              <a:rPr lang="sv-SE" sz="1600" dirty="0" smtClean="0"/>
              <a:t>Förbättrad hälsa i högre ålder skulle minska utgiftstrycket.</a:t>
            </a:r>
          </a:p>
          <a:p>
            <a:endParaRPr lang="sv-SE" sz="1600" dirty="0"/>
          </a:p>
          <a:p>
            <a:r>
              <a:rPr lang="sv-SE" sz="1600" dirty="0" smtClean="0"/>
              <a:t>Däremot skulle sämre sysselsättningsutveckling och/eller långsammare utveckling av antalet arbetade timmar öka </a:t>
            </a:r>
            <a:r>
              <a:rPr lang="sv-SE" sz="1600" dirty="0" smtClean="0"/>
              <a:t>behovet </a:t>
            </a:r>
            <a:r>
              <a:rPr lang="sv-SE" sz="1600" dirty="0" smtClean="0"/>
              <a:t>av skattehöjningar för att bibehålla personaltätheten i välfärdstjänsterna.</a:t>
            </a:r>
            <a:endParaRPr lang="sv-SE" sz="160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b="1" dirty="0" smtClean="0"/>
              <a:t>Sammanfattande slutsatser</a:t>
            </a:r>
            <a:endParaRPr lang="sv-SE" b="1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756301" y="5877272"/>
            <a:ext cx="6860995" cy="316931"/>
          </a:xfrm>
        </p:spPr>
        <p:txBody>
          <a:bodyPr/>
          <a:lstStyle/>
          <a:p>
            <a:r>
              <a:rPr lang="sv-SE" sz="1200" i="1" dirty="0" smtClean="0"/>
              <a:t>Se även </a:t>
            </a:r>
            <a:r>
              <a:rPr lang="sv-SE" sz="1200" i="1" dirty="0"/>
              <a:t>fördjupningen </a:t>
            </a:r>
            <a:r>
              <a:rPr lang="sv-SE" sz="1200" i="1" dirty="0" smtClean="0"/>
              <a:t>”Den </a:t>
            </a:r>
            <a:r>
              <a:rPr lang="sv-SE" sz="1200" i="1" dirty="0"/>
              <a:t>långsiktiga hållbarheten i de offentliga </a:t>
            </a:r>
            <a:r>
              <a:rPr lang="sv-SE" sz="1200" i="1" dirty="0" smtClean="0"/>
              <a:t>finanserna” i Konjunkturläget, mars 2014.</a:t>
            </a:r>
            <a:endParaRPr lang="sv-SE" sz="1200" i="1" dirty="0"/>
          </a:p>
        </p:txBody>
      </p:sp>
    </p:spTree>
    <p:extLst>
      <p:ext uri="{BB962C8B-B14F-4D97-AF65-F5344CB8AC3E}">
        <p14:creationId xmlns:p14="http://schemas.microsoft.com/office/powerpoint/2010/main" val="146474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Fördjupningar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i="1" dirty="0"/>
              <a:t>Folkmängdsförändring spelar roll vid </a:t>
            </a:r>
            <a:r>
              <a:rPr lang="sv-SE" i="1" dirty="0" smtClean="0"/>
              <a:t>tillväxtjämförelser</a:t>
            </a:r>
          </a:p>
          <a:p>
            <a:endParaRPr lang="sv-SE" i="1" dirty="0"/>
          </a:p>
          <a:p>
            <a:r>
              <a:rPr lang="sv-SE" i="1" dirty="0"/>
              <a:t>Arbetskraftsdeltagandet har </a:t>
            </a:r>
            <a:r>
              <a:rPr lang="sv-SE" i="1" dirty="0" smtClean="0"/>
              <a:t>ökat</a:t>
            </a:r>
          </a:p>
          <a:p>
            <a:endParaRPr lang="sv-SE" i="1" dirty="0" smtClean="0"/>
          </a:p>
          <a:p>
            <a:r>
              <a:rPr lang="sv-SE" i="1" dirty="0" smtClean="0"/>
              <a:t>Den </a:t>
            </a:r>
            <a:r>
              <a:rPr lang="sv-SE" i="1" dirty="0"/>
              <a:t>långsiktiga hållbarheten i de offentliga </a:t>
            </a:r>
            <a:r>
              <a:rPr lang="sv-SE" i="1" dirty="0" smtClean="0"/>
              <a:t>finanserna</a:t>
            </a:r>
          </a:p>
          <a:p>
            <a:endParaRPr lang="sv-SE" i="1" dirty="0"/>
          </a:p>
          <a:p>
            <a:r>
              <a:rPr lang="sv-SE" dirty="0" smtClean="0"/>
              <a:t>Kapitel: ”Utvärdering av prognoserna för 2013 samt 1997-2013”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774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Stark tillväxt fjärde kvartalet i fjol men delvis driven av  tillfälligheter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628800"/>
            <a:ext cx="7028640" cy="4392488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7632279" cy="791617"/>
          </a:xfrm>
        </p:spPr>
        <p:txBody>
          <a:bodyPr>
            <a:normAutofit fontScale="92500"/>
          </a:bodyPr>
          <a:lstStyle/>
          <a:p>
            <a:r>
              <a:rPr lang="sv-SE" dirty="0"/>
              <a:t>Barometerindikatorn och </a:t>
            </a:r>
            <a:r>
              <a:rPr lang="sv-SE" dirty="0" smtClean="0"/>
              <a:t>BNP, medelvärde=100, månadsvärden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410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488262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Hushållens </a:t>
            </a:r>
            <a:r>
              <a:rPr lang="sv-SE" dirty="0"/>
              <a:t>tillförsikt om </a:t>
            </a:r>
            <a:r>
              <a:rPr lang="sv-SE" dirty="0" smtClean="0"/>
              <a:t>den </a:t>
            </a:r>
            <a:r>
              <a:rPr lang="sv-SE" dirty="0"/>
              <a:t>ekonomiska </a:t>
            </a:r>
            <a:r>
              <a:rPr lang="sv-SE" dirty="0" smtClean="0"/>
              <a:t>utvecklingen </a:t>
            </a:r>
            <a:r>
              <a:rPr lang="sv-SE" dirty="0"/>
              <a:t>på genomsnittlig </a:t>
            </a:r>
            <a:r>
              <a:rPr lang="sv-SE" dirty="0" smtClean="0"/>
              <a:t>nivå – företagens något högre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24744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Index medelvärde=100,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8182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Ljusare utsikter även i USA och euroområdet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484783"/>
            <a:ext cx="7128792" cy="4455078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sv-SE" dirty="0" smtClean="0"/>
              <a:t>BNP,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92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Arbetslösheten ser ut att ha toppat i euroområdet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07381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Ingen dramatik i </a:t>
            </a:r>
            <a:r>
              <a:rPr lang="sv-SE" dirty="0"/>
              <a:t>förtroendeindikatorer </a:t>
            </a:r>
            <a:r>
              <a:rPr lang="sv-SE" dirty="0" smtClean="0"/>
              <a:t>för industrin – svagt fall de senaste månaderna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912199" cy="107964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Inköpschefsindex i tillverkningsindustrin, diffusionsindex,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700808"/>
            <a:ext cx="6912768" cy="4320075"/>
          </a:xfrm>
        </p:spPr>
      </p:pic>
    </p:spTree>
    <p:extLst>
      <p:ext uri="{BB962C8B-B14F-4D97-AF65-F5344CB8AC3E}">
        <p14:creationId xmlns:p14="http://schemas.microsoft.com/office/powerpoint/2010/main" val="592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2360</TotalTime>
  <Words>831</Words>
  <Application>Microsoft Office PowerPoint</Application>
  <PresentationFormat>A4 (210 x 297 mm)</PresentationFormat>
  <Paragraphs>165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37</vt:i4>
      </vt:variant>
    </vt:vector>
  </HeadingPairs>
  <TitlesOfParts>
    <vt:vector size="38" baseType="lpstr">
      <vt:lpstr>Office-tema</vt:lpstr>
      <vt:lpstr>KONJUNKTURINSTITUTET</vt:lpstr>
      <vt:lpstr>Sammanfattning</vt:lpstr>
      <vt:lpstr>Prognosen i sammandrag (december 2013 inom parentes)</vt:lpstr>
      <vt:lpstr>Fördjupningar</vt:lpstr>
      <vt:lpstr>Stark tillväxt fjärde kvartalet i fjol men delvis driven av  tillfälligheter</vt:lpstr>
      <vt:lpstr>Hushållens tillförsikt om den ekonomiska utvecklingen på genomsnittlig nivå – företagens något högre</vt:lpstr>
      <vt:lpstr>Ljusare utsikter även i USA och euroområdet</vt:lpstr>
      <vt:lpstr>Arbetslösheten ser ut att ha toppat i euroområdet</vt:lpstr>
      <vt:lpstr>Ingen dramatik i förtroendeindikatorer för industrin – svagt fall de senaste månaderna</vt:lpstr>
      <vt:lpstr>Lugnt på finansmarknader trots osäkert världsläge</vt:lpstr>
      <vt:lpstr>Exporten från Sverige har nu tydligt vänt upp</vt:lpstr>
      <vt:lpstr>Exportorderingång till industrin ökar rejält</vt:lpstr>
      <vt:lpstr>Gradvis snabbare ökning av hushållens konsumtion och normalisering av sparkvot</vt:lpstr>
      <vt:lpstr>Högre BNP-tillväxt innebär fortsatt ökad sysselsättning</vt:lpstr>
      <vt:lpstr>Arbetslösheten börjar falla, men jämvikt på arbetsmarknaden dröjer till 2017</vt:lpstr>
      <vt:lpstr>Låg inflation i stora delar av världen – stiger långsamt när konjunkturen förstärks</vt:lpstr>
      <vt:lpstr>Fortsatt låga styrräntor – inga höjningar från stora centralbanker det kommande året</vt:lpstr>
      <vt:lpstr>Riksbanken senarelägger första höjningen av reporäntan till tredje kvartalet 2015</vt:lpstr>
      <vt:lpstr>Inflationen blir troligen lägre än i Riksbankens senaste prognos</vt:lpstr>
      <vt:lpstr>Inflationsförväntningarna under 2 procent på alla horisonter</vt:lpstr>
      <vt:lpstr>Offentligfinansiellt sparande långt från målet – åtstramning krävs 2015-2018</vt:lpstr>
      <vt:lpstr>Skatter behöver höjas med ca 100 mdkr om över-skottsmålet ska nås med bibehållet offentligt åtagande</vt:lpstr>
      <vt:lpstr>Prognosen i sammandrag (december 2013 inom parentes)</vt:lpstr>
      <vt:lpstr>KONJUNKTURINSTITUTET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55</cp:revision>
  <cp:lastPrinted>2014-03-25T14:58:21Z</cp:lastPrinted>
  <dcterms:created xsi:type="dcterms:W3CDTF">2013-02-22T10:31:08Z</dcterms:created>
  <dcterms:modified xsi:type="dcterms:W3CDTF">2014-03-26T07:38:18Z</dcterms:modified>
</cp:coreProperties>
</file>