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howGuides="1">
      <p:cViewPr varScale="1">
        <p:scale>
          <a:sx n="123" d="100"/>
          <a:sy n="123" d="100"/>
        </p:scale>
        <p:origin x="108" y="27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2019-06-18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7BB76E-0CAA-4244-988E-B34ED81D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Befolkning, 15–74 år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704BEE3-A1BB-4F12-A14F-84B251CFB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6077E0-C369-4986-A5B0-DD925ACCF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FF862D-50C5-473F-9B19-3259AE5C2E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761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7F3F2E-87FC-4C4F-B5C1-8D126EE4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 och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80D1A87-87B2-498E-9FFF-79C8DD467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7CBB88-8809-4F03-99A6-072138804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FB2085A-1F2A-4126-B015-9CAA112AEE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176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1957D4-EF54-4C6F-B52F-E5AD832D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ACD99C-6867-4D2D-ABF8-4C04FF396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E1BE70-DA80-45D8-9A18-FAAD1F89C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04B8DF-6693-4A79-9533-8173FAEBE6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37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502A27-F1F9-490A-8335-68C98541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Demografisk framskrivning av arbetskraften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145799A-CDDB-41C6-A984-0DF3E806F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EBF7C5-2661-4B67-952B-33389A352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74E739-8868-44C6-B23B-C67DFEDFEB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2012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252AD3-3612-4C11-9C8E-EFB98A43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722B71-4B5D-4E87-B0DC-4FFA244BD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B8C451-F236-4B57-ADBE-8FA3D3CBB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8FADE9-F470-4495-8ADC-8DC78578C0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709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5003E2-8AF0-44EC-9AB0-BB5F7936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Potentiell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4A64492-F348-4111-A32B-2395931AF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4C3465-796E-4390-8990-4D6AC193A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78DC61-E7D6-4CA1-8CB1-ADA226CB49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1103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97021-B660-4094-9986-0E2CE190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3C395E-4905-467E-92FE-DC7E9BA50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A783F9-5ACF-45F0-A4D1-6021A0A92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BF5DD5-0188-4F04-ADA9-4201003711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4847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23474-140A-4DF1-B092-02B91BAF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AFC1657-CA26-4931-91B2-F0D86699B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05BE32-2A9B-427B-8112-D0E0CF33B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DA1423-24B4-4E9B-BF3A-A883FB635C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904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8DFED3-55E8-402A-B8ED-F0CE440A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Bedömningar 2012–2019 avseende strukturellt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971526D-9C6A-46C0-9D02-DA5ABA6EF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346492"/>
            <a:ext cx="4680520" cy="476968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A130B2-8B9B-453D-A2E5-B77DF006C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263534-4F54-43DD-B9A6-A53B1D91C7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76165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08FB95-93C9-49BA-8D9E-BB510F83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Bedömningar 2012–2019 avseende finansiellt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F248EAA-FFA3-4317-B5C5-6A629D396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00" y="1342800"/>
            <a:ext cx="4680826" cy="477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F0CAD6-E092-45C9-9B27-37A06CBBD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6BEF04-66FC-4DCD-AD8A-BF2C25511B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281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1A5259-7F0A-4B6B-B84D-C3A3E569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Bedömningar 2012–2019 avseende konjunkturens påverkan på finansiellt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4CDE1B0-092D-43FD-BBB4-CEAAD8A89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00" y="1397000"/>
            <a:ext cx="4680826" cy="477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415525-0C5A-4777-BBF1-35F89F25EF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och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53E41B-E5B4-4DDD-8325-9390552B8F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967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3DB12-BE2F-4655-B658-01952AC1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Befolkning, 15–74 år och totalt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44FA7BC-FB5F-4D51-9811-0850920C0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BEC5E3-6D73-45B1-953B-FA80440A94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6928C5-748B-4EF0-9375-FFE8DF1699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09682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F206B5-C552-482C-BAA1-7298A900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Konjunkturell påverkan på finansiellt sparande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70DC216-54B9-4AB4-935D-C9900D141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00" y="1346400"/>
            <a:ext cx="4766319" cy="477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19BE45-6A02-4D94-B752-F9F8D3BA7B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och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1EC7B7-B0F3-4253-941F-6C43958F4A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91497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CDD0FF-0BF0-4ECE-8FD5-0F608DA6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Utgifter för arbetsmarknadsrelaterade transfereringar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F83456-6749-4758-B41F-6525EA357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B41335-EEE2-4B44-B34D-7E8BD6BDC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C22EB3-FC1D-4427-87E6-D564EC0D61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7974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E525F-9707-41A0-A7C4-FB3E36BE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Scenario med lägre 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8286E9-B9D5-4BDB-A572-3F0A79368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00" y="1346400"/>
            <a:ext cx="4809068" cy="477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A8217E-F233-48C7-AFE9-C8E785853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099E21-7C98-4982-853F-AA0065CB5D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14207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339317-05EC-49F6-BE20-588B020F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med lägre jämviktsarbetslöshet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83DED1-6710-42F5-B94F-85BE2B84F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00" y="1346400"/>
            <a:ext cx="4894562" cy="477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7FED4D-823E-41BD-95E3-8A2C73AF2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F30A60-6967-46F8-AE7D-9333C6B367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298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6DB142-8E43-4B66-9525-11868FF7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beräknat med olika metoder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63AF6D-124C-4041-A05E-E3A48BFB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3F32D2-766C-434F-9AF7-AB13CB7DE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ACF362-3CD9-4BAB-99D1-568DF09CBF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10926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272D17-6EEF-4FEB-80D6-D9165E92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BNP-tillväxten 2018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94FDD24-9EAD-498C-8388-2871C90A8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FB4FCF-3F33-495E-9BDB-E29CDD075F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7D4CDF-B7EA-46AA-8E20-3946410FC6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9218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CD99F5-F38D-4F66-A673-C654715A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arbetslösheten 2018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E877D5-AF40-45BA-870B-28039E4FA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4D3CD7-1DEA-47CC-976C-69DCAAA26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AA3A03-2A2D-4011-9041-7A89EFD42D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0781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CAC26F-AD37-4328-B033-8135C91E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KPIF-inflationen 2018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7F8B058-0CF6-4EC6-ADEF-AAD6AFE09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E5DD56-563C-441C-9C97-A2B9DA8BE5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1DE459-B0C3-4298-969A-AA2D02F5A9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71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03BFB9-6A8C-4691-94AF-C7C1C239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Prognoser för reporäntan i slutet av 2018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509621-A278-40A0-9572-C2E9D181B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F0580D-37D3-42FC-B197-35666A165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1A557A-8280-4A34-8CE9-B8C6F5BA3C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2227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54CA58-AA2D-4B16-A52B-BBD49914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Internationell handel som andel av global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B65454A-2CC2-449A-A915-52601BDB6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8A0FD0-3567-4279-B8F2-C98113B5F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AE3C3D3-209D-43E3-994B-699CC6EE20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Världsbanken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3295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08F8E6-90FB-43E5-B3F4-17DF9627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 15–74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AE76E2-D8E4-4558-AEFC-FFA9FC6B7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9747FA-A7D5-4C02-B71F-8A9E1F290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Tusentals personer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65506F-EF60-4AC6-A2CB-D9F4A83158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62784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23BFD-367B-42CD-9525-A44A2640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WTO-medlemmar och genomsnittlig tullsats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15345F-BDF7-45FA-8925-5A7FF08F9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4AE7AE-289F-489E-8DA6-285BFF166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respektive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B5ADD6-08CF-457D-95C7-5E1A1CAA8E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WTO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3160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464315-39AB-4C06-958F-B85A48F6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Utsläpp av koldioxid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9DB49D1-289A-416B-9E4F-40D76C8A0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CA97CA-C1CE-44AE-96FD-FF049E581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1990=100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98BF46-364B-44DE-ACDB-1490BCDCED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WTO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3730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23499B-4FBC-4C75-97BB-1186D73E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Utsläpp av koldioxid, 2015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1F02AC5-BBF2-45D8-90F5-054C79777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5AD144-E064-4E85-9561-96AC66DAF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Biljoner ton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77C19D-8852-450A-A563-9A780802DD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WTO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02597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5DB021-9A2C-4873-9491-2AEB0850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Koldioxidutsläpp för olika transportslag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BD25F5C-CB6F-4631-B09B-D71EEB201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564FE2-7ED0-43A7-ADAC-A361DAA3E2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Gram koldioxid per tonkilometer (tonkm)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9F41C0-6703-49E1-8479-15ED53C284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UNFCCC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013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03DCBA-11E7-4965-B787-134EEEBC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Befolkningsförändring, 15–74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7BA8D5-CEBF-44FF-9BA7-EA47F75EB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Tusentals personer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82B3AF-D567-4E1E-92C6-A7E36C1BF5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3C60328-1435-49D7-869D-BECE6FA40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170612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7A7329-CB0A-4159-A1E1-3718ADF7C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Asylsökande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AC36857-5E90-40AE-8A71-E30569FCF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436BD3-3511-47D6-8557-475EDB2B8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Tusentals personer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9B80B5-E975-41C3-ABD4-5A7B03B98F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Migrationsverket.</a:t>
            </a:r>
          </a:p>
        </p:txBody>
      </p:sp>
    </p:spTree>
    <p:extLst>
      <p:ext uri="{BB962C8B-B14F-4D97-AF65-F5344CB8AC3E}">
        <p14:creationId xmlns:p14="http://schemas.microsoft.com/office/powerpoint/2010/main" val="434414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FB3A07-34C7-4A05-9B93-561F98B6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Befolkning, utrikes födda, 15–74 år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FA78E7-1288-4653-9E97-4AAF59C00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4449D7-9CD3-40E0-A531-D57C86A24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4D2F4B-D84B-4596-9286-9A2919B981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97578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687661-DF41-4689-8573-37462096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Befolkningsförändring, 15–74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0CFEE0A-8DFC-47DA-8719-CDBA78804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E825CD-B475-4802-ABDE-67015E03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182A7D-DCA4-4263-A702-A96E5319A5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50021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0399C8-E4A7-446C-A7B0-960EB3BD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Befolkning, arbetskraft och arbetskraftsdeltagande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ACCCA5A-4944-4A02-A080-FBBDC859D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2B8DA1-11E2-48DD-8FDB-E079B9736B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befolkningen,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95A793-3E4A-408C-9E07-675B11A96F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815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594D54-BA18-40EB-971B-52AA6A3E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3A23F3-A05D-4332-BAD9-A0365B992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2E615D-AAAA-429F-92E4-EB9038DF5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03F074-90F0-4645-8333-79CAD280D0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833046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274</TotalTime>
  <Words>415</Words>
  <Application>Microsoft Office PowerPoint</Application>
  <PresentationFormat>Bredbild</PresentationFormat>
  <Paragraphs>99</Paragraphs>
  <Slides>33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7" baseType="lpstr">
      <vt:lpstr>Arial</vt:lpstr>
      <vt:lpstr>Calibri</vt:lpstr>
      <vt:lpstr>Verdana</vt:lpstr>
      <vt:lpstr>ExternaPresentationer2</vt:lpstr>
      <vt:lpstr>Befolkning, 15–74 år </vt:lpstr>
      <vt:lpstr>Befolkning, 15–74 år och totalt</vt:lpstr>
      <vt:lpstr>Befolkning 15–74 år</vt:lpstr>
      <vt:lpstr>Befolkningsförändring, 15–74 år</vt:lpstr>
      <vt:lpstr>Asylsökande</vt:lpstr>
      <vt:lpstr>Befolkning, utrikes födda, 15–74 år </vt:lpstr>
      <vt:lpstr>Befolkningsförändring, 15–74 år</vt:lpstr>
      <vt:lpstr>Befolkning, arbetskraft och arbetskraftsdeltagande </vt:lpstr>
      <vt:lpstr>Arbetskraftsdeltagande</vt:lpstr>
      <vt:lpstr>Befolkning och arbetskraft</vt:lpstr>
      <vt:lpstr>Arbetskraftsdeltagande</vt:lpstr>
      <vt:lpstr>Demografisk framskrivning av arbetskraften</vt:lpstr>
      <vt:lpstr>Arbetskraftsdeltagande</vt:lpstr>
      <vt:lpstr>Potentiell arbetskraft</vt:lpstr>
      <vt:lpstr>Jämviktsarbetslöshet</vt:lpstr>
      <vt:lpstr>Finansiellt och strukturellt sparande</vt:lpstr>
      <vt:lpstr>Bedömningar 2012–2019 avseende strukturellt sparande</vt:lpstr>
      <vt:lpstr>Bedömningar 2012–2019 avseende finansiellt sparande</vt:lpstr>
      <vt:lpstr>Bedömningar 2012–2019 avseende konjunkturens påverkan på finansiellt sparande</vt:lpstr>
      <vt:lpstr>Konjunkturell påverkan på finansiellt sparande och BNP-gap</vt:lpstr>
      <vt:lpstr>Utgifter för arbetsmarknadsrelaterade transfereringar</vt:lpstr>
      <vt:lpstr>Scenario med lägre jämviktsarbetslöshet</vt:lpstr>
      <vt:lpstr>Strukturellt sparande med lägre jämviktsarbetslöshet</vt:lpstr>
      <vt:lpstr>Strukturellt sparande beräknat med olika metoder</vt:lpstr>
      <vt:lpstr>Prognoser för BNP-tillväxten 2018</vt:lpstr>
      <vt:lpstr>Prognoser för arbetslösheten 2018</vt:lpstr>
      <vt:lpstr>Prognoser för KPIF-inflationen 2018</vt:lpstr>
      <vt:lpstr>Prognoser för reporäntan i slutet av 2018</vt:lpstr>
      <vt:lpstr>Internationell handel som andel av global BNP</vt:lpstr>
      <vt:lpstr>WTO-medlemmar och genomsnittlig tullsats</vt:lpstr>
      <vt:lpstr>Utsläpp av koldioxid</vt:lpstr>
      <vt:lpstr>Utsläpp av koldioxid, 2015</vt:lpstr>
      <vt:lpstr>Koldioxidutsläpp för olika transportslag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31</cp:revision>
  <dcterms:created xsi:type="dcterms:W3CDTF">2019-06-15T08:21:20Z</dcterms:created>
  <dcterms:modified xsi:type="dcterms:W3CDTF">2019-06-18T11:08:43Z</dcterms:modified>
</cp:coreProperties>
</file>