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  <p:sldMasterId id="2147483697" r:id="rId6"/>
    <p:sldMasterId id="2147483712" r:id="rId7"/>
    <p:sldMasterId id="2147483726" r:id="rId8"/>
  </p:sldMasterIdLst>
  <p:notesMasterIdLst>
    <p:notesMasterId r:id="rId52"/>
  </p:notesMasterIdLst>
  <p:sldIdLst>
    <p:sldId id="277" r:id="rId9"/>
    <p:sldId id="278" r:id="rId10"/>
    <p:sldId id="294" r:id="rId11"/>
    <p:sldId id="651" r:id="rId12"/>
    <p:sldId id="655" r:id="rId13"/>
    <p:sldId id="652" r:id="rId14"/>
    <p:sldId id="656" r:id="rId15"/>
    <p:sldId id="649" r:id="rId16"/>
    <p:sldId id="572" r:id="rId17"/>
    <p:sldId id="657" r:id="rId18"/>
    <p:sldId id="658" r:id="rId19"/>
    <p:sldId id="659" r:id="rId20"/>
    <p:sldId id="641" r:id="rId21"/>
    <p:sldId id="650" r:id="rId22"/>
    <p:sldId id="660" r:id="rId23"/>
    <p:sldId id="664" r:id="rId24"/>
    <p:sldId id="665" r:id="rId25"/>
    <p:sldId id="666" r:id="rId26"/>
    <p:sldId id="654" r:id="rId27"/>
    <p:sldId id="668" r:id="rId28"/>
    <p:sldId id="669" r:id="rId29"/>
    <p:sldId id="670" r:id="rId30"/>
    <p:sldId id="671" r:id="rId31"/>
    <p:sldId id="653" r:id="rId32"/>
    <p:sldId id="672" r:id="rId33"/>
    <p:sldId id="673" r:id="rId34"/>
    <p:sldId id="674" r:id="rId35"/>
    <p:sldId id="675" r:id="rId36"/>
    <p:sldId id="676" r:id="rId37"/>
    <p:sldId id="677" r:id="rId38"/>
    <p:sldId id="678" r:id="rId39"/>
    <p:sldId id="679" r:id="rId40"/>
    <p:sldId id="681" r:id="rId41"/>
    <p:sldId id="682" r:id="rId42"/>
    <p:sldId id="316" r:id="rId43"/>
    <p:sldId id="274" r:id="rId44"/>
    <p:sldId id="257" r:id="rId45"/>
    <p:sldId id="282" r:id="rId46"/>
    <p:sldId id="284" r:id="rId47"/>
    <p:sldId id="288" r:id="rId48"/>
    <p:sldId id="262" r:id="rId49"/>
    <p:sldId id="264" r:id="rId50"/>
    <p:sldId id="683" r:id="rId51"/>
  </p:sldIdLst>
  <p:sldSz cx="12192000" cy="6858000"/>
  <p:notesSz cx="6799263" cy="9929813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64849-510C-5DA3-C248-F958AA16EE90}" name="Björn Carlén" initials="BC" userId="S::BjornC@konj.se::2055cdda-046f-416d-b33f-878d4a21755a" providerId="AD"/>
  <p188:author id="{8658D98B-63A9-EC44-6876-CF3B33262B7C}" name="Camilla Andersson" initials="CA" userId="S::camand@konj.se::75d4cc47-70bc-4c1d-aa1d-2eed4ad2488e" providerId="AD"/>
  <p188:author id="{3DDAECA7-EF8A-0905-83B2-4EB956D6FB80}" name="Charlotte Berg" initials="CB" userId="S::chaber@konj.se::5215b381-dd98-463c-b1f0-cbb8c09cb87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von Below" initials="DvB" lastIdx="1" clrIdx="0">
    <p:extLst>
      <p:ext uri="{19B8F6BF-5375-455C-9EA6-DF929625EA0E}">
        <p15:presenceInfo xmlns:p15="http://schemas.microsoft.com/office/powerpoint/2012/main" userId="S::DavidB@konj.se::47fe27cd-4833-4f1e-a0ab-fa05c09c922c" providerId="AD"/>
      </p:ext>
    </p:extLst>
  </p:cmAuthor>
  <p:cmAuthor id="2" name="Björn Carlén" initials="BC" lastIdx="5" clrIdx="1">
    <p:extLst>
      <p:ext uri="{19B8F6BF-5375-455C-9EA6-DF929625EA0E}">
        <p15:presenceInfo xmlns:p15="http://schemas.microsoft.com/office/powerpoint/2012/main" userId="S::BjornC@konj.se::2055cdda-046f-416d-b33f-878d4a2175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11"/>
    <a:srgbClr val="00709E"/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D07DE-AF4E-4C31-B03A-7DDAD8DD2648}" v="487" dt="2022-12-06T13:34:57.976"/>
    <p1510:client id="{EB25ADE6-9367-434F-9B2E-29C25F295A7E}" v="7" dt="2022-12-06T09:47:11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3126" y="13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7956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90EBE-1D2B-4859-89D4-708086F1ECB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911D03-B27F-40D6-90C0-8AE209728634}">
      <dgm:prSet/>
      <dgm:spPr/>
      <dgm:t>
        <a:bodyPr/>
        <a:lstStyle/>
        <a:p>
          <a:r>
            <a:rPr lang="en-US" dirty="0"/>
            <a:t>Prof Runar Brännlund</a:t>
          </a:r>
        </a:p>
        <a:p>
          <a:r>
            <a:rPr lang="en-US" dirty="0"/>
            <a:t>(</a:t>
          </a:r>
          <a:r>
            <a:rPr lang="en-US" dirty="0" err="1"/>
            <a:t>ordförande</a:t>
          </a:r>
          <a:r>
            <a:rPr lang="en-US" dirty="0"/>
            <a:t>)</a:t>
          </a:r>
        </a:p>
        <a:p>
          <a:r>
            <a:rPr lang="en-US" dirty="0" err="1"/>
            <a:t>Umeå</a:t>
          </a:r>
          <a:r>
            <a:rPr lang="en-US" dirty="0"/>
            <a:t> </a:t>
          </a:r>
          <a:r>
            <a:rPr lang="en-US" dirty="0" err="1"/>
            <a:t>Universitet</a:t>
          </a:r>
          <a:endParaRPr lang="en-US" dirty="0"/>
        </a:p>
      </dgm:t>
    </dgm:pt>
    <dgm:pt modelId="{3C76197C-9313-4D69-A2E1-B047BB3C88A3}" type="parTrans" cxnId="{154D293A-3AE6-458B-BD75-4B09F9414F65}">
      <dgm:prSet/>
      <dgm:spPr/>
      <dgm:t>
        <a:bodyPr/>
        <a:lstStyle/>
        <a:p>
          <a:endParaRPr lang="en-US"/>
        </a:p>
      </dgm:t>
    </dgm:pt>
    <dgm:pt modelId="{07B302F2-1404-414F-B052-7D1DEA05159F}" type="sibTrans" cxnId="{154D293A-3AE6-458B-BD75-4B09F9414F65}">
      <dgm:prSet/>
      <dgm:spPr/>
      <dgm:t>
        <a:bodyPr/>
        <a:lstStyle/>
        <a:p>
          <a:endParaRPr lang="en-US"/>
        </a:p>
      </dgm:t>
    </dgm:pt>
    <dgm:pt modelId="{3ED958DF-58B3-48CE-A8D1-9AD9B0E8C802}">
      <dgm:prSet/>
      <dgm:spPr/>
      <dgm:t>
        <a:bodyPr/>
        <a:lstStyle/>
        <a:p>
          <a:r>
            <a:rPr lang="en-US" dirty="0"/>
            <a:t>Prof Anni </a:t>
          </a:r>
          <a:r>
            <a:rPr lang="en-US" dirty="0" err="1"/>
            <a:t>Huhtala</a:t>
          </a:r>
          <a:endParaRPr lang="en-US" dirty="0"/>
        </a:p>
        <a:p>
          <a:r>
            <a:rPr lang="en-US" dirty="0" err="1"/>
            <a:t>Statens</a:t>
          </a:r>
          <a:r>
            <a:rPr lang="en-US" dirty="0"/>
            <a:t> </a:t>
          </a:r>
          <a:r>
            <a:rPr lang="en-US" dirty="0" err="1"/>
            <a:t>ekonomiska</a:t>
          </a:r>
          <a:r>
            <a:rPr lang="en-US" dirty="0"/>
            <a:t> </a:t>
          </a:r>
          <a:r>
            <a:rPr lang="en-US" dirty="0" err="1"/>
            <a:t>forskningscentral</a:t>
          </a:r>
          <a:r>
            <a:rPr lang="en-US" dirty="0"/>
            <a:t>, Finland</a:t>
          </a:r>
        </a:p>
      </dgm:t>
    </dgm:pt>
    <dgm:pt modelId="{F7623942-6140-4235-9F92-582582943F65}" type="parTrans" cxnId="{0E3BBB57-CD7D-4531-B8FC-6DFCBBFA7EFA}">
      <dgm:prSet/>
      <dgm:spPr/>
      <dgm:t>
        <a:bodyPr/>
        <a:lstStyle/>
        <a:p>
          <a:endParaRPr lang="en-US"/>
        </a:p>
      </dgm:t>
    </dgm:pt>
    <dgm:pt modelId="{D2D5A1C6-CDCE-4BF5-B97F-0F5857D573E9}" type="sibTrans" cxnId="{0E3BBB57-CD7D-4531-B8FC-6DFCBBFA7EFA}">
      <dgm:prSet/>
      <dgm:spPr/>
      <dgm:t>
        <a:bodyPr/>
        <a:lstStyle/>
        <a:p>
          <a:endParaRPr lang="en-US"/>
        </a:p>
      </dgm:t>
    </dgm:pt>
    <dgm:pt modelId="{5EED8D34-7632-4B63-BC72-DAC0FC4F685D}">
      <dgm:prSet/>
      <dgm:spPr/>
      <dgm:t>
        <a:bodyPr/>
        <a:lstStyle/>
        <a:p>
          <a:r>
            <a:rPr lang="en-US" dirty="0"/>
            <a:t>Prof Caroline Leck</a:t>
          </a:r>
        </a:p>
        <a:p>
          <a:r>
            <a:rPr lang="en-US" dirty="0" err="1"/>
            <a:t>Stockholms</a:t>
          </a:r>
          <a:r>
            <a:rPr lang="en-US" dirty="0"/>
            <a:t> </a:t>
          </a:r>
          <a:r>
            <a:rPr lang="en-US" dirty="0" err="1"/>
            <a:t>Universitet</a:t>
          </a:r>
          <a:endParaRPr lang="en-US" dirty="0"/>
        </a:p>
      </dgm:t>
    </dgm:pt>
    <dgm:pt modelId="{683F8A4C-5AC9-4C10-A53E-D45EC881D10E}" type="parTrans" cxnId="{113B7406-1D09-4DD0-9085-2A657E3FC2C8}">
      <dgm:prSet/>
      <dgm:spPr/>
      <dgm:t>
        <a:bodyPr/>
        <a:lstStyle/>
        <a:p>
          <a:endParaRPr lang="en-US"/>
        </a:p>
      </dgm:t>
    </dgm:pt>
    <dgm:pt modelId="{D1CC504D-3E3E-482A-BD1D-1FCBE0E6D994}" type="sibTrans" cxnId="{113B7406-1D09-4DD0-9085-2A657E3FC2C8}">
      <dgm:prSet/>
      <dgm:spPr/>
      <dgm:t>
        <a:bodyPr/>
        <a:lstStyle/>
        <a:p>
          <a:endParaRPr lang="en-US"/>
        </a:p>
      </dgm:t>
    </dgm:pt>
    <dgm:pt modelId="{DD8B2D16-5645-4CB2-A222-D186713CE2AC}">
      <dgm:prSet/>
      <dgm:spPr/>
      <dgm:t>
        <a:bodyPr/>
        <a:lstStyle/>
        <a:p>
          <a:r>
            <a:rPr lang="en-US" dirty="0"/>
            <a:t>Prof Thomas Aronsson</a:t>
          </a:r>
        </a:p>
        <a:p>
          <a:r>
            <a:rPr lang="en-US" dirty="0"/>
            <a:t> </a:t>
          </a:r>
          <a:r>
            <a:rPr lang="en-US" dirty="0" err="1"/>
            <a:t>Umeå</a:t>
          </a:r>
          <a:r>
            <a:rPr lang="en-US" dirty="0"/>
            <a:t> </a:t>
          </a:r>
          <a:r>
            <a:rPr lang="en-US" dirty="0" err="1"/>
            <a:t>Universitet</a:t>
          </a:r>
          <a:endParaRPr lang="en-US" dirty="0"/>
        </a:p>
      </dgm:t>
    </dgm:pt>
    <dgm:pt modelId="{A40076DF-319C-427B-8900-1EBDFB55B20F}" type="parTrans" cxnId="{59D4979D-0D7D-46F4-A961-833882344518}">
      <dgm:prSet/>
      <dgm:spPr/>
      <dgm:t>
        <a:bodyPr/>
        <a:lstStyle/>
        <a:p>
          <a:endParaRPr lang="en-US"/>
        </a:p>
      </dgm:t>
    </dgm:pt>
    <dgm:pt modelId="{774A232E-23A0-460B-B9CE-6B32526C5FED}" type="sibTrans" cxnId="{59D4979D-0D7D-46F4-A961-833882344518}">
      <dgm:prSet/>
      <dgm:spPr/>
      <dgm:t>
        <a:bodyPr/>
        <a:lstStyle/>
        <a:p>
          <a:endParaRPr lang="en-US"/>
        </a:p>
      </dgm:t>
    </dgm:pt>
    <dgm:pt modelId="{6E249F07-6540-4A51-9344-2B876D2C7F1F}">
      <dgm:prSet/>
      <dgm:spPr/>
      <dgm:t>
        <a:bodyPr/>
        <a:lstStyle/>
        <a:p>
          <a:r>
            <a:rPr lang="en-US" dirty="0"/>
            <a:t>Prof Annica </a:t>
          </a:r>
          <a:r>
            <a:rPr lang="en-US" dirty="0" err="1"/>
            <a:t>Sandström</a:t>
          </a:r>
          <a:endParaRPr lang="en-US" dirty="0"/>
        </a:p>
        <a:p>
          <a:r>
            <a:rPr lang="en-US" dirty="0" err="1"/>
            <a:t>Luleå</a:t>
          </a:r>
          <a:r>
            <a:rPr lang="en-US" dirty="0"/>
            <a:t> </a:t>
          </a:r>
          <a:r>
            <a:rPr lang="en-US" dirty="0" err="1"/>
            <a:t>Tekniska</a:t>
          </a:r>
          <a:r>
            <a:rPr lang="en-US" dirty="0"/>
            <a:t> </a:t>
          </a:r>
          <a:r>
            <a:rPr lang="en-US" dirty="0" err="1"/>
            <a:t>Universitet</a:t>
          </a:r>
          <a:endParaRPr lang="en-US" dirty="0"/>
        </a:p>
      </dgm:t>
    </dgm:pt>
    <dgm:pt modelId="{6D4EA5F9-D9B2-4200-AEEF-C36409B2651A}" type="parTrans" cxnId="{6B04A38F-D3B1-47B1-AB56-690C0B6C627C}">
      <dgm:prSet/>
      <dgm:spPr/>
      <dgm:t>
        <a:bodyPr/>
        <a:lstStyle/>
        <a:p>
          <a:endParaRPr lang="en-US"/>
        </a:p>
      </dgm:t>
    </dgm:pt>
    <dgm:pt modelId="{A4F04634-5153-4E98-9FC1-8B5A28CA8C48}" type="sibTrans" cxnId="{6B04A38F-D3B1-47B1-AB56-690C0B6C627C}">
      <dgm:prSet/>
      <dgm:spPr/>
      <dgm:t>
        <a:bodyPr/>
        <a:lstStyle/>
        <a:p>
          <a:endParaRPr lang="en-US"/>
        </a:p>
      </dgm:t>
    </dgm:pt>
    <dgm:pt modelId="{EC18969A-5568-4122-A082-100B2E6FC10D}">
      <dgm:prSet/>
      <dgm:spPr/>
      <dgm:t>
        <a:bodyPr/>
        <a:lstStyle/>
        <a:p>
          <a:r>
            <a:rPr lang="en-US" dirty="0"/>
            <a:t>Prof </a:t>
          </a:r>
          <a:r>
            <a:rPr lang="en-US" dirty="0" err="1"/>
            <a:t>Patrik</a:t>
          </a:r>
          <a:r>
            <a:rPr lang="en-US" dirty="0"/>
            <a:t> </a:t>
          </a:r>
          <a:r>
            <a:rPr lang="en-US" dirty="0" err="1"/>
            <a:t>Söderholm</a:t>
          </a:r>
          <a:endParaRPr lang="en-US" dirty="0"/>
        </a:p>
        <a:p>
          <a:r>
            <a:rPr lang="en-US" dirty="0" err="1"/>
            <a:t>Luleå</a:t>
          </a:r>
          <a:r>
            <a:rPr lang="en-US" dirty="0"/>
            <a:t> </a:t>
          </a:r>
          <a:r>
            <a:rPr lang="en-US" dirty="0" err="1"/>
            <a:t>Tekniska</a:t>
          </a:r>
          <a:r>
            <a:rPr lang="en-US" dirty="0"/>
            <a:t> </a:t>
          </a:r>
          <a:r>
            <a:rPr lang="en-US" dirty="0" err="1"/>
            <a:t>Universitet</a:t>
          </a:r>
          <a:endParaRPr lang="en-US" dirty="0"/>
        </a:p>
      </dgm:t>
    </dgm:pt>
    <dgm:pt modelId="{9D52E6B0-040E-4663-B453-A66B78139F00}" type="parTrans" cxnId="{CC1A024D-9793-48AC-81CA-30B04252867A}">
      <dgm:prSet/>
      <dgm:spPr/>
      <dgm:t>
        <a:bodyPr/>
        <a:lstStyle/>
        <a:p>
          <a:endParaRPr lang="en-US"/>
        </a:p>
      </dgm:t>
    </dgm:pt>
    <dgm:pt modelId="{B59DCCE2-3A32-41BE-BB3D-FD720B3223E9}" type="sibTrans" cxnId="{CC1A024D-9793-48AC-81CA-30B04252867A}">
      <dgm:prSet/>
      <dgm:spPr/>
      <dgm:t>
        <a:bodyPr/>
        <a:lstStyle/>
        <a:p>
          <a:endParaRPr lang="en-US"/>
        </a:p>
      </dgm:t>
    </dgm:pt>
    <dgm:pt modelId="{35CE3B9E-C852-42E2-B766-C60B182F5781}" type="pres">
      <dgm:prSet presAssocID="{DAA90EBE-1D2B-4859-89D4-708086F1ECBF}" presName="diagram" presStyleCnt="0">
        <dgm:presLayoutVars>
          <dgm:dir/>
          <dgm:resizeHandles val="exact"/>
        </dgm:presLayoutVars>
      </dgm:prSet>
      <dgm:spPr/>
    </dgm:pt>
    <dgm:pt modelId="{ED600BC7-0F11-41A5-805E-9F2BD64C262E}" type="pres">
      <dgm:prSet presAssocID="{1F911D03-B27F-40D6-90C0-8AE209728634}" presName="node" presStyleLbl="node1" presStyleIdx="0" presStyleCnt="6">
        <dgm:presLayoutVars>
          <dgm:bulletEnabled val="1"/>
        </dgm:presLayoutVars>
      </dgm:prSet>
      <dgm:spPr/>
    </dgm:pt>
    <dgm:pt modelId="{58F4A708-3C62-4F08-9C4D-C3FD09413CE4}" type="pres">
      <dgm:prSet presAssocID="{07B302F2-1404-414F-B052-7D1DEA05159F}" presName="sibTrans" presStyleCnt="0"/>
      <dgm:spPr/>
    </dgm:pt>
    <dgm:pt modelId="{93A8E06B-A207-40E9-9B33-59B8C2E9405C}" type="pres">
      <dgm:prSet presAssocID="{3ED958DF-58B3-48CE-A8D1-9AD9B0E8C802}" presName="node" presStyleLbl="node1" presStyleIdx="1" presStyleCnt="6" custLinFactX="-10000" custLinFactY="17080" custLinFactNeighborX="-100000" custLinFactNeighborY="100000">
        <dgm:presLayoutVars>
          <dgm:bulletEnabled val="1"/>
        </dgm:presLayoutVars>
      </dgm:prSet>
      <dgm:spPr/>
    </dgm:pt>
    <dgm:pt modelId="{BD24368D-91BE-4200-860B-0332F836F205}" type="pres">
      <dgm:prSet presAssocID="{D2D5A1C6-CDCE-4BF5-B97F-0F5857D573E9}" presName="sibTrans" presStyleCnt="0"/>
      <dgm:spPr/>
    </dgm:pt>
    <dgm:pt modelId="{BE1B949B-9BC6-487F-A1B7-BF9559D63DB9}" type="pres">
      <dgm:prSet presAssocID="{5EED8D34-7632-4B63-BC72-DAC0FC4F685D}" presName="node" presStyleLbl="node1" presStyleIdx="2" presStyleCnt="6">
        <dgm:presLayoutVars>
          <dgm:bulletEnabled val="1"/>
        </dgm:presLayoutVars>
      </dgm:prSet>
      <dgm:spPr/>
    </dgm:pt>
    <dgm:pt modelId="{A38E8973-2A5B-4A8A-9C45-CEF6234E40A1}" type="pres">
      <dgm:prSet presAssocID="{D1CC504D-3E3E-482A-BD1D-1FCBE0E6D994}" presName="sibTrans" presStyleCnt="0"/>
      <dgm:spPr/>
    </dgm:pt>
    <dgm:pt modelId="{206B47E9-2C86-4862-A70F-9068DF5F4213}" type="pres">
      <dgm:prSet presAssocID="{DD8B2D16-5645-4CB2-A222-D186713CE2AC}" presName="node" presStyleLbl="node1" presStyleIdx="3" presStyleCnt="6" custLinFactX="10184" custLinFactY="-16278" custLinFactNeighborX="100000" custLinFactNeighborY="-100000">
        <dgm:presLayoutVars>
          <dgm:bulletEnabled val="1"/>
        </dgm:presLayoutVars>
      </dgm:prSet>
      <dgm:spPr/>
    </dgm:pt>
    <dgm:pt modelId="{6E14E676-647D-453F-A1A9-216C25C4BD2A}" type="pres">
      <dgm:prSet presAssocID="{774A232E-23A0-460B-B9CE-6B32526C5FED}" presName="sibTrans" presStyleCnt="0"/>
      <dgm:spPr/>
    </dgm:pt>
    <dgm:pt modelId="{5F1DBAA5-8632-4FAD-9354-C0971C0AD9AD}" type="pres">
      <dgm:prSet presAssocID="{6E249F07-6540-4A51-9344-2B876D2C7F1F}" presName="node" presStyleLbl="node1" presStyleIdx="4" presStyleCnt="6">
        <dgm:presLayoutVars>
          <dgm:bulletEnabled val="1"/>
        </dgm:presLayoutVars>
      </dgm:prSet>
      <dgm:spPr/>
    </dgm:pt>
    <dgm:pt modelId="{A35E0242-66F9-4B61-9EE2-7D8230CF8F2B}" type="pres">
      <dgm:prSet presAssocID="{A4F04634-5153-4E98-9FC1-8B5A28CA8C48}" presName="sibTrans" presStyleCnt="0"/>
      <dgm:spPr/>
    </dgm:pt>
    <dgm:pt modelId="{3A12C9A7-BB4A-485B-B40F-0F1A4D76B894}" type="pres">
      <dgm:prSet presAssocID="{EC18969A-5568-4122-A082-100B2E6FC10D}" presName="node" presStyleLbl="node1" presStyleIdx="5" presStyleCnt="6">
        <dgm:presLayoutVars>
          <dgm:bulletEnabled val="1"/>
        </dgm:presLayoutVars>
      </dgm:prSet>
      <dgm:spPr/>
    </dgm:pt>
  </dgm:ptLst>
  <dgm:cxnLst>
    <dgm:cxn modelId="{113B7406-1D09-4DD0-9085-2A657E3FC2C8}" srcId="{DAA90EBE-1D2B-4859-89D4-708086F1ECBF}" destId="{5EED8D34-7632-4B63-BC72-DAC0FC4F685D}" srcOrd="2" destOrd="0" parTransId="{683F8A4C-5AC9-4C10-A53E-D45EC881D10E}" sibTransId="{D1CC504D-3E3E-482A-BD1D-1FCBE0E6D994}"/>
    <dgm:cxn modelId="{2AD62A26-D6E1-45E0-A9FA-AF7DB29E3A84}" type="presOf" srcId="{6E249F07-6540-4A51-9344-2B876D2C7F1F}" destId="{5F1DBAA5-8632-4FAD-9354-C0971C0AD9AD}" srcOrd="0" destOrd="0" presId="urn:microsoft.com/office/officeart/2005/8/layout/default"/>
    <dgm:cxn modelId="{154D293A-3AE6-458B-BD75-4B09F9414F65}" srcId="{DAA90EBE-1D2B-4859-89D4-708086F1ECBF}" destId="{1F911D03-B27F-40D6-90C0-8AE209728634}" srcOrd="0" destOrd="0" parTransId="{3C76197C-9313-4D69-A2E1-B047BB3C88A3}" sibTransId="{07B302F2-1404-414F-B052-7D1DEA05159F}"/>
    <dgm:cxn modelId="{8AC8395F-D389-4527-B029-92F3399D12AC}" type="presOf" srcId="{3ED958DF-58B3-48CE-A8D1-9AD9B0E8C802}" destId="{93A8E06B-A207-40E9-9B33-59B8C2E9405C}" srcOrd="0" destOrd="0" presId="urn:microsoft.com/office/officeart/2005/8/layout/default"/>
    <dgm:cxn modelId="{27118365-12CA-4524-9C85-317F6CEC00A3}" type="presOf" srcId="{5EED8D34-7632-4B63-BC72-DAC0FC4F685D}" destId="{BE1B949B-9BC6-487F-A1B7-BF9559D63DB9}" srcOrd="0" destOrd="0" presId="urn:microsoft.com/office/officeart/2005/8/layout/default"/>
    <dgm:cxn modelId="{CC1A024D-9793-48AC-81CA-30B04252867A}" srcId="{DAA90EBE-1D2B-4859-89D4-708086F1ECBF}" destId="{EC18969A-5568-4122-A082-100B2E6FC10D}" srcOrd="5" destOrd="0" parTransId="{9D52E6B0-040E-4663-B453-A66B78139F00}" sibTransId="{B59DCCE2-3A32-41BE-BB3D-FD720B3223E9}"/>
    <dgm:cxn modelId="{2052C170-10B7-4C13-A2C3-4A5303E9915F}" type="presOf" srcId="{1F911D03-B27F-40D6-90C0-8AE209728634}" destId="{ED600BC7-0F11-41A5-805E-9F2BD64C262E}" srcOrd="0" destOrd="0" presId="urn:microsoft.com/office/officeart/2005/8/layout/default"/>
    <dgm:cxn modelId="{B7F89E77-1606-4C71-A7AB-3CF4F1EB216E}" type="presOf" srcId="{EC18969A-5568-4122-A082-100B2E6FC10D}" destId="{3A12C9A7-BB4A-485B-B40F-0F1A4D76B894}" srcOrd="0" destOrd="0" presId="urn:microsoft.com/office/officeart/2005/8/layout/default"/>
    <dgm:cxn modelId="{0E3BBB57-CD7D-4531-B8FC-6DFCBBFA7EFA}" srcId="{DAA90EBE-1D2B-4859-89D4-708086F1ECBF}" destId="{3ED958DF-58B3-48CE-A8D1-9AD9B0E8C802}" srcOrd="1" destOrd="0" parTransId="{F7623942-6140-4235-9F92-582582943F65}" sibTransId="{D2D5A1C6-CDCE-4BF5-B97F-0F5857D573E9}"/>
    <dgm:cxn modelId="{6B04A38F-D3B1-47B1-AB56-690C0B6C627C}" srcId="{DAA90EBE-1D2B-4859-89D4-708086F1ECBF}" destId="{6E249F07-6540-4A51-9344-2B876D2C7F1F}" srcOrd="4" destOrd="0" parTransId="{6D4EA5F9-D9B2-4200-AEEF-C36409B2651A}" sibTransId="{A4F04634-5153-4E98-9FC1-8B5A28CA8C48}"/>
    <dgm:cxn modelId="{59D4979D-0D7D-46F4-A961-833882344518}" srcId="{DAA90EBE-1D2B-4859-89D4-708086F1ECBF}" destId="{DD8B2D16-5645-4CB2-A222-D186713CE2AC}" srcOrd="3" destOrd="0" parTransId="{A40076DF-319C-427B-8900-1EBDFB55B20F}" sibTransId="{774A232E-23A0-460B-B9CE-6B32526C5FED}"/>
    <dgm:cxn modelId="{43205AD6-A0D2-4111-85A1-E343A4CBEE33}" type="presOf" srcId="{DAA90EBE-1D2B-4859-89D4-708086F1ECBF}" destId="{35CE3B9E-C852-42E2-B766-C60B182F5781}" srcOrd="0" destOrd="0" presId="urn:microsoft.com/office/officeart/2005/8/layout/default"/>
    <dgm:cxn modelId="{87A5FFF8-07B5-41A1-82A0-A7E2979AF78D}" type="presOf" srcId="{DD8B2D16-5645-4CB2-A222-D186713CE2AC}" destId="{206B47E9-2C86-4862-A70F-9068DF5F4213}" srcOrd="0" destOrd="0" presId="urn:microsoft.com/office/officeart/2005/8/layout/default"/>
    <dgm:cxn modelId="{1199667E-3C92-4F4B-B511-C0CAF7A1FF89}" type="presParOf" srcId="{35CE3B9E-C852-42E2-B766-C60B182F5781}" destId="{ED600BC7-0F11-41A5-805E-9F2BD64C262E}" srcOrd="0" destOrd="0" presId="urn:microsoft.com/office/officeart/2005/8/layout/default"/>
    <dgm:cxn modelId="{8A4999A0-C80C-4D8E-B44E-52D172407F65}" type="presParOf" srcId="{35CE3B9E-C852-42E2-B766-C60B182F5781}" destId="{58F4A708-3C62-4F08-9C4D-C3FD09413CE4}" srcOrd="1" destOrd="0" presId="urn:microsoft.com/office/officeart/2005/8/layout/default"/>
    <dgm:cxn modelId="{C030C9FB-0FE0-4BC2-AE5C-43CB27D70B1A}" type="presParOf" srcId="{35CE3B9E-C852-42E2-B766-C60B182F5781}" destId="{93A8E06B-A207-40E9-9B33-59B8C2E9405C}" srcOrd="2" destOrd="0" presId="urn:microsoft.com/office/officeart/2005/8/layout/default"/>
    <dgm:cxn modelId="{E9DAAFD1-A658-4AFB-AD8E-82A07F5AC305}" type="presParOf" srcId="{35CE3B9E-C852-42E2-B766-C60B182F5781}" destId="{BD24368D-91BE-4200-860B-0332F836F205}" srcOrd="3" destOrd="0" presId="urn:microsoft.com/office/officeart/2005/8/layout/default"/>
    <dgm:cxn modelId="{6ED51DBA-FCF4-4021-A6CF-6AD3558619A7}" type="presParOf" srcId="{35CE3B9E-C852-42E2-B766-C60B182F5781}" destId="{BE1B949B-9BC6-487F-A1B7-BF9559D63DB9}" srcOrd="4" destOrd="0" presId="urn:microsoft.com/office/officeart/2005/8/layout/default"/>
    <dgm:cxn modelId="{EA1F36BA-70CC-40D4-9D1E-5A910CDFCEA8}" type="presParOf" srcId="{35CE3B9E-C852-42E2-B766-C60B182F5781}" destId="{A38E8973-2A5B-4A8A-9C45-CEF6234E40A1}" srcOrd="5" destOrd="0" presId="urn:microsoft.com/office/officeart/2005/8/layout/default"/>
    <dgm:cxn modelId="{C5DBB0F9-C7AA-48C1-B046-34645ECC1DAC}" type="presParOf" srcId="{35CE3B9E-C852-42E2-B766-C60B182F5781}" destId="{206B47E9-2C86-4862-A70F-9068DF5F4213}" srcOrd="6" destOrd="0" presId="urn:microsoft.com/office/officeart/2005/8/layout/default"/>
    <dgm:cxn modelId="{7196893F-3E46-418C-8E4F-ED86B1389E8E}" type="presParOf" srcId="{35CE3B9E-C852-42E2-B766-C60B182F5781}" destId="{6E14E676-647D-453F-A1A9-216C25C4BD2A}" srcOrd="7" destOrd="0" presId="urn:microsoft.com/office/officeart/2005/8/layout/default"/>
    <dgm:cxn modelId="{5D1B3298-F517-4F56-9BF4-1F8ED0796F5B}" type="presParOf" srcId="{35CE3B9E-C852-42E2-B766-C60B182F5781}" destId="{5F1DBAA5-8632-4FAD-9354-C0971C0AD9AD}" srcOrd="8" destOrd="0" presId="urn:microsoft.com/office/officeart/2005/8/layout/default"/>
    <dgm:cxn modelId="{EAC4F90E-3353-49F7-9210-CF2C2C0B26FC}" type="presParOf" srcId="{35CE3B9E-C852-42E2-B766-C60B182F5781}" destId="{A35E0242-66F9-4B61-9EE2-7D8230CF8F2B}" srcOrd="9" destOrd="0" presId="urn:microsoft.com/office/officeart/2005/8/layout/default"/>
    <dgm:cxn modelId="{123AF6F1-78CE-4AB2-8EB6-800E6FF015A7}" type="presParOf" srcId="{35CE3B9E-C852-42E2-B766-C60B182F5781}" destId="{3A12C9A7-BB4A-485B-B40F-0F1A4D76B8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8CB62-8285-4779-82D1-DE733EB221D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3B4250-DEE1-4DF0-9226-A1900B141B6E}">
      <dgm:prSet custT="1"/>
      <dgm:spPr/>
      <dgm:t>
        <a:bodyPr/>
        <a:lstStyle/>
        <a:p>
          <a:r>
            <a:rPr lang="en-US" sz="2000"/>
            <a:t>Bistå i frågor om metoder och modeller.</a:t>
          </a:r>
          <a:endParaRPr lang="en-US" sz="2000" dirty="0"/>
        </a:p>
      </dgm:t>
    </dgm:pt>
    <dgm:pt modelId="{9435FF32-CD03-4787-B0C8-C343ED491BE0}" type="parTrans" cxnId="{6F98FE80-23BB-41D4-93DF-1AEF95FE43FB}">
      <dgm:prSet/>
      <dgm:spPr/>
      <dgm:t>
        <a:bodyPr/>
        <a:lstStyle/>
        <a:p>
          <a:endParaRPr lang="en-US" sz="2400"/>
        </a:p>
      </dgm:t>
    </dgm:pt>
    <dgm:pt modelId="{570479D0-1240-4E48-88E7-059ABFAD6775}" type="sibTrans" cxnId="{6F98FE80-23BB-41D4-93DF-1AEF95FE43FB}">
      <dgm:prSet/>
      <dgm:spPr/>
      <dgm:t>
        <a:bodyPr/>
        <a:lstStyle/>
        <a:p>
          <a:endParaRPr lang="en-US" sz="2400"/>
        </a:p>
      </dgm:t>
    </dgm:pt>
    <dgm:pt modelId="{DF42F09A-C65F-42A1-89D5-463589826660}">
      <dgm:prSet custT="1"/>
      <dgm:spPr/>
      <dgm:t>
        <a:bodyPr/>
        <a:lstStyle/>
        <a:p>
          <a:r>
            <a:rPr lang="en-US" sz="2000" dirty="0" err="1"/>
            <a:t>Medverka</a:t>
          </a:r>
          <a:r>
            <a:rPr lang="en-US" sz="2000" dirty="0"/>
            <a:t> till </a:t>
          </a:r>
          <a:r>
            <a:rPr lang="en-US" sz="2000" dirty="0" err="1"/>
            <a:t>analysen</a:t>
          </a:r>
          <a:r>
            <a:rPr lang="en-US" sz="2000" dirty="0"/>
            <a:t> av den </a:t>
          </a:r>
          <a:r>
            <a:rPr lang="en-US" sz="2000" dirty="0" err="1"/>
            <a:t>ekonomiska</a:t>
          </a:r>
          <a:r>
            <a:rPr lang="en-US" sz="2000" dirty="0"/>
            <a:t> </a:t>
          </a:r>
          <a:r>
            <a:rPr lang="en-US" sz="2000" dirty="0" err="1"/>
            <a:t>politikens</a:t>
          </a:r>
          <a:r>
            <a:rPr lang="en-US" sz="2000" dirty="0"/>
            <a:t> </a:t>
          </a:r>
          <a:r>
            <a:rPr lang="en-US" sz="2000" dirty="0" err="1"/>
            <a:t>effekter</a:t>
          </a:r>
          <a:r>
            <a:rPr lang="en-US" sz="2000" dirty="0"/>
            <a:t> </a:t>
          </a:r>
          <a:r>
            <a:rPr lang="en-US" sz="2000" dirty="0" err="1"/>
            <a:t>på</a:t>
          </a:r>
          <a:endParaRPr lang="en-US" sz="2000" dirty="0"/>
        </a:p>
      </dgm:t>
    </dgm:pt>
    <dgm:pt modelId="{C16711CC-CA03-438F-8819-25A5DDC57A3A}" type="parTrans" cxnId="{8A1BD7C2-704E-4DCB-80E5-0B9E1F6742B2}">
      <dgm:prSet/>
      <dgm:spPr/>
      <dgm:t>
        <a:bodyPr/>
        <a:lstStyle/>
        <a:p>
          <a:endParaRPr lang="en-US" sz="2400"/>
        </a:p>
      </dgm:t>
    </dgm:pt>
    <dgm:pt modelId="{FABFD41C-1A56-410A-B606-2537AD20EC79}" type="sibTrans" cxnId="{8A1BD7C2-704E-4DCB-80E5-0B9E1F6742B2}">
      <dgm:prSet/>
      <dgm:spPr/>
      <dgm:t>
        <a:bodyPr/>
        <a:lstStyle/>
        <a:p>
          <a:endParaRPr lang="en-US" sz="2400"/>
        </a:p>
      </dgm:t>
    </dgm:pt>
    <dgm:pt modelId="{E8F7DA19-DBF4-4873-A89E-D763A94FBA6E}">
      <dgm:prSet custT="1"/>
      <dgm:spPr/>
      <dgm:t>
        <a:bodyPr/>
        <a:lstStyle/>
        <a:p>
          <a:r>
            <a:rPr lang="en-US" sz="2000"/>
            <a:t>Riksdagens mål för miljökvalitet och </a:t>
          </a:r>
          <a:endParaRPr lang="en-US" sz="2000" dirty="0"/>
        </a:p>
      </dgm:t>
    </dgm:pt>
    <dgm:pt modelId="{39FA0ACF-ED14-4A5D-B357-E6D3E48A2937}" type="parTrans" cxnId="{741EA2F8-E2EC-4E78-B20F-ACD4077F2DB1}">
      <dgm:prSet custT="1"/>
      <dgm:spPr/>
      <dgm:t>
        <a:bodyPr/>
        <a:lstStyle/>
        <a:p>
          <a:endParaRPr lang="en-US" sz="700"/>
        </a:p>
      </dgm:t>
    </dgm:pt>
    <dgm:pt modelId="{582D598E-61C6-4225-B506-645C2460103E}" type="sibTrans" cxnId="{741EA2F8-E2EC-4E78-B20F-ACD4077F2DB1}">
      <dgm:prSet/>
      <dgm:spPr/>
      <dgm:t>
        <a:bodyPr/>
        <a:lstStyle/>
        <a:p>
          <a:endParaRPr lang="en-US" sz="2400"/>
        </a:p>
      </dgm:t>
    </dgm:pt>
    <dgm:pt modelId="{5AE86F50-8F6C-4BE0-832F-64F6C0F1CB7C}">
      <dgm:prSet custT="1"/>
      <dgm:spPr/>
      <dgm:t>
        <a:bodyPr/>
        <a:lstStyle/>
        <a:p>
          <a:r>
            <a:rPr lang="en-US" sz="2000"/>
            <a:t>på en i övrigt miljömässigt hållbar utveckling.</a:t>
          </a:r>
          <a:endParaRPr lang="en-US" sz="2000" dirty="0"/>
        </a:p>
      </dgm:t>
    </dgm:pt>
    <dgm:pt modelId="{1F8FAA4B-F490-47BE-B3DA-9BA6AF62DC1B}" type="parTrans" cxnId="{329BF454-82A4-4C5F-AC76-357F50C2B4D8}">
      <dgm:prSet custT="1"/>
      <dgm:spPr/>
      <dgm:t>
        <a:bodyPr/>
        <a:lstStyle/>
        <a:p>
          <a:endParaRPr lang="en-US" sz="700"/>
        </a:p>
      </dgm:t>
    </dgm:pt>
    <dgm:pt modelId="{B1F40963-9089-4583-95D9-F5401A83C9BA}" type="sibTrans" cxnId="{329BF454-82A4-4C5F-AC76-357F50C2B4D8}">
      <dgm:prSet/>
      <dgm:spPr/>
      <dgm:t>
        <a:bodyPr/>
        <a:lstStyle/>
        <a:p>
          <a:endParaRPr lang="en-US" sz="2400"/>
        </a:p>
      </dgm:t>
    </dgm:pt>
    <dgm:pt modelId="{EA07DE63-2D6C-4EB5-950C-23D874D88D82}">
      <dgm:prSet custT="1"/>
      <dgm:spPr/>
      <dgm:t>
        <a:bodyPr/>
        <a:lstStyle/>
        <a:p>
          <a:r>
            <a:rPr lang="en-US" sz="2000"/>
            <a:t>Identifiera och föreslå viktiga områden för kommande rapporter</a:t>
          </a:r>
          <a:endParaRPr lang="en-US" sz="2000" dirty="0"/>
        </a:p>
      </dgm:t>
    </dgm:pt>
    <dgm:pt modelId="{8FC24DFF-4302-43E9-BA0A-07577A2111E7}" type="parTrans" cxnId="{34EEE1F8-1799-4E23-9EB5-4706149C8F39}">
      <dgm:prSet/>
      <dgm:spPr/>
      <dgm:t>
        <a:bodyPr/>
        <a:lstStyle/>
        <a:p>
          <a:endParaRPr lang="en-US" sz="2400"/>
        </a:p>
      </dgm:t>
    </dgm:pt>
    <dgm:pt modelId="{E6729C75-FCD9-4A86-8F7A-2347271AC925}" type="sibTrans" cxnId="{34EEE1F8-1799-4E23-9EB5-4706149C8F39}">
      <dgm:prSet/>
      <dgm:spPr/>
      <dgm:t>
        <a:bodyPr/>
        <a:lstStyle/>
        <a:p>
          <a:endParaRPr lang="en-US" sz="2400"/>
        </a:p>
      </dgm:t>
    </dgm:pt>
    <dgm:pt modelId="{62354088-0AEC-45C6-A591-6A9AAB6F84F2}">
      <dgm:prSet custT="1"/>
      <dgm:spPr/>
      <dgm:t>
        <a:bodyPr/>
        <a:lstStyle/>
        <a:p>
          <a:r>
            <a:rPr lang="en-US" sz="2000"/>
            <a:t>Identifiera behov av forskning inom det miljöekonomiska området</a:t>
          </a:r>
          <a:endParaRPr lang="en-US" sz="2000" dirty="0"/>
        </a:p>
      </dgm:t>
    </dgm:pt>
    <dgm:pt modelId="{05DECD57-19DD-4F4D-8C21-98B8737713FE}" type="parTrans" cxnId="{EEE3F37B-05D3-4C49-8EC2-F6E53665699C}">
      <dgm:prSet/>
      <dgm:spPr/>
      <dgm:t>
        <a:bodyPr/>
        <a:lstStyle/>
        <a:p>
          <a:endParaRPr lang="en-US" sz="2400"/>
        </a:p>
      </dgm:t>
    </dgm:pt>
    <dgm:pt modelId="{5A42B54A-E544-4C6B-963C-21A0DBCF57B6}" type="sibTrans" cxnId="{EEE3F37B-05D3-4C49-8EC2-F6E53665699C}">
      <dgm:prSet/>
      <dgm:spPr/>
      <dgm:t>
        <a:bodyPr/>
        <a:lstStyle/>
        <a:p>
          <a:endParaRPr lang="en-US" sz="2400"/>
        </a:p>
      </dgm:t>
    </dgm:pt>
    <dgm:pt modelId="{18E9397E-AF39-42A3-B9F3-E96BAA111C92}" type="pres">
      <dgm:prSet presAssocID="{9038CB62-8285-4779-82D1-DE733EB221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6BE379-5680-4D1D-AC6E-3118AC933EAE}" type="pres">
      <dgm:prSet presAssocID="{C53B4250-DEE1-4DF0-9226-A1900B141B6E}" presName="root1" presStyleCnt="0"/>
      <dgm:spPr/>
    </dgm:pt>
    <dgm:pt modelId="{85C59999-1351-4674-92F4-881AA2DA0159}" type="pres">
      <dgm:prSet presAssocID="{C53B4250-DEE1-4DF0-9226-A1900B141B6E}" presName="LevelOneTextNode" presStyleLbl="node0" presStyleIdx="0" presStyleCnt="4" custScaleX="142619" custScaleY="152619">
        <dgm:presLayoutVars>
          <dgm:chPref val="3"/>
        </dgm:presLayoutVars>
      </dgm:prSet>
      <dgm:spPr/>
    </dgm:pt>
    <dgm:pt modelId="{E6D32707-5C16-47D7-8DE8-A7F11D2C557B}" type="pres">
      <dgm:prSet presAssocID="{C53B4250-DEE1-4DF0-9226-A1900B141B6E}" presName="level2hierChild" presStyleCnt="0"/>
      <dgm:spPr/>
    </dgm:pt>
    <dgm:pt modelId="{65C5BC9B-8B0E-4E69-AF08-18A2538FA024}" type="pres">
      <dgm:prSet presAssocID="{DF42F09A-C65F-42A1-89D5-463589826660}" presName="root1" presStyleCnt="0"/>
      <dgm:spPr/>
    </dgm:pt>
    <dgm:pt modelId="{6ECB89DF-562C-4774-8826-13C300DA5878}" type="pres">
      <dgm:prSet presAssocID="{DF42F09A-C65F-42A1-89D5-463589826660}" presName="LevelOneTextNode" presStyleLbl="node0" presStyleIdx="1" presStyleCnt="4" custScaleX="142619" custScaleY="152619">
        <dgm:presLayoutVars>
          <dgm:chPref val="3"/>
        </dgm:presLayoutVars>
      </dgm:prSet>
      <dgm:spPr/>
    </dgm:pt>
    <dgm:pt modelId="{F14A15FC-EA9F-4BCE-9C29-9DCC0F856F46}" type="pres">
      <dgm:prSet presAssocID="{DF42F09A-C65F-42A1-89D5-463589826660}" presName="level2hierChild" presStyleCnt="0"/>
      <dgm:spPr/>
    </dgm:pt>
    <dgm:pt modelId="{967B90F9-5A42-42A1-8E60-495DFA0B10C4}" type="pres">
      <dgm:prSet presAssocID="{39FA0ACF-ED14-4A5D-B357-E6D3E48A2937}" presName="conn2-1" presStyleLbl="parChTrans1D2" presStyleIdx="0" presStyleCnt="2"/>
      <dgm:spPr/>
    </dgm:pt>
    <dgm:pt modelId="{3E604D03-805F-4A64-BC5A-F017380FAE83}" type="pres">
      <dgm:prSet presAssocID="{39FA0ACF-ED14-4A5D-B357-E6D3E48A2937}" presName="connTx" presStyleLbl="parChTrans1D2" presStyleIdx="0" presStyleCnt="2"/>
      <dgm:spPr/>
    </dgm:pt>
    <dgm:pt modelId="{38DD8035-066B-4462-BD1C-7FCDDA90BB3A}" type="pres">
      <dgm:prSet presAssocID="{E8F7DA19-DBF4-4873-A89E-D763A94FBA6E}" presName="root2" presStyleCnt="0"/>
      <dgm:spPr/>
    </dgm:pt>
    <dgm:pt modelId="{F5CFE22F-1225-4613-82C8-8DD9CE42B8B5}" type="pres">
      <dgm:prSet presAssocID="{E8F7DA19-DBF4-4873-A89E-D763A94FBA6E}" presName="LevelTwoTextNode" presStyleLbl="node2" presStyleIdx="0" presStyleCnt="2" custScaleX="115383" custScaleY="135952">
        <dgm:presLayoutVars>
          <dgm:chPref val="3"/>
        </dgm:presLayoutVars>
      </dgm:prSet>
      <dgm:spPr/>
    </dgm:pt>
    <dgm:pt modelId="{4634CD39-CBA2-473D-9D08-E7BB509EC7A6}" type="pres">
      <dgm:prSet presAssocID="{E8F7DA19-DBF4-4873-A89E-D763A94FBA6E}" presName="level3hierChild" presStyleCnt="0"/>
      <dgm:spPr/>
    </dgm:pt>
    <dgm:pt modelId="{89E71297-F1EA-4443-B6CC-EEF4D22AE645}" type="pres">
      <dgm:prSet presAssocID="{1F8FAA4B-F490-47BE-B3DA-9BA6AF62DC1B}" presName="conn2-1" presStyleLbl="parChTrans1D2" presStyleIdx="1" presStyleCnt="2"/>
      <dgm:spPr/>
    </dgm:pt>
    <dgm:pt modelId="{B5909F31-7343-414F-85B2-803DEABF2DC1}" type="pres">
      <dgm:prSet presAssocID="{1F8FAA4B-F490-47BE-B3DA-9BA6AF62DC1B}" presName="connTx" presStyleLbl="parChTrans1D2" presStyleIdx="1" presStyleCnt="2"/>
      <dgm:spPr/>
    </dgm:pt>
    <dgm:pt modelId="{5F61F085-96EB-4737-B118-C59156BD0A79}" type="pres">
      <dgm:prSet presAssocID="{5AE86F50-8F6C-4BE0-832F-64F6C0F1CB7C}" presName="root2" presStyleCnt="0"/>
      <dgm:spPr/>
    </dgm:pt>
    <dgm:pt modelId="{FEE7B546-2C83-4D81-947B-8FAE2F5E0B5A}" type="pres">
      <dgm:prSet presAssocID="{5AE86F50-8F6C-4BE0-832F-64F6C0F1CB7C}" presName="LevelTwoTextNode" presStyleLbl="node2" presStyleIdx="1" presStyleCnt="2" custScaleX="116929" custScaleY="148701">
        <dgm:presLayoutVars>
          <dgm:chPref val="3"/>
        </dgm:presLayoutVars>
      </dgm:prSet>
      <dgm:spPr/>
    </dgm:pt>
    <dgm:pt modelId="{3806E297-3A6F-42B3-97E4-A9F86E272F2F}" type="pres">
      <dgm:prSet presAssocID="{5AE86F50-8F6C-4BE0-832F-64F6C0F1CB7C}" presName="level3hierChild" presStyleCnt="0"/>
      <dgm:spPr/>
    </dgm:pt>
    <dgm:pt modelId="{0C9443A1-2D10-4C04-8E5C-269BB6B1FE31}" type="pres">
      <dgm:prSet presAssocID="{EA07DE63-2D6C-4EB5-950C-23D874D88D82}" presName="root1" presStyleCnt="0"/>
      <dgm:spPr/>
    </dgm:pt>
    <dgm:pt modelId="{2BF610D4-12E3-4AB5-8E8B-40AD0ACB03F5}" type="pres">
      <dgm:prSet presAssocID="{EA07DE63-2D6C-4EB5-950C-23D874D88D82}" presName="LevelOneTextNode" presStyleLbl="node0" presStyleIdx="2" presStyleCnt="4" custScaleX="142619" custScaleY="152619">
        <dgm:presLayoutVars>
          <dgm:chPref val="3"/>
        </dgm:presLayoutVars>
      </dgm:prSet>
      <dgm:spPr/>
    </dgm:pt>
    <dgm:pt modelId="{713DD6A3-1CAB-47B3-A556-1A8058BF2726}" type="pres">
      <dgm:prSet presAssocID="{EA07DE63-2D6C-4EB5-950C-23D874D88D82}" presName="level2hierChild" presStyleCnt="0"/>
      <dgm:spPr/>
    </dgm:pt>
    <dgm:pt modelId="{EA834AE8-A672-43F8-A0A9-4E2C67ACDFA1}" type="pres">
      <dgm:prSet presAssocID="{62354088-0AEC-45C6-A591-6A9AAB6F84F2}" presName="root1" presStyleCnt="0"/>
      <dgm:spPr/>
    </dgm:pt>
    <dgm:pt modelId="{2AB0E1ED-B300-4280-B08A-C5413DB1C5F6}" type="pres">
      <dgm:prSet presAssocID="{62354088-0AEC-45C6-A591-6A9AAB6F84F2}" presName="LevelOneTextNode" presStyleLbl="node0" presStyleIdx="3" presStyleCnt="4" custScaleX="142619" custScaleY="152619">
        <dgm:presLayoutVars>
          <dgm:chPref val="3"/>
        </dgm:presLayoutVars>
      </dgm:prSet>
      <dgm:spPr/>
    </dgm:pt>
    <dgm:pt modelId="{4D954B0D-5A05-4E38-82B8-C89A4F25119A}" type="pres">
      <dgm:prSet presAssocID="{62354088-0AEC-45C6-A591-6A9AAB6F84F2}" presName="level2hierChild" presStyleCnt="0"/>
      <dgm:spPr/>
    </dgm:pt>
  </dgm:ptLst>
  <dgm:cxnLst>
    <dgm:cxn modelId="{282A8602-7315-4795-9C55-D877153036FD}" type="presOf" srcId="{1F8FAA4B-F490-47BE-B3DA-9BA6AF62DC1B}" destId="{89E71297-F1EA-4443-B6CC-EEF4D22AE645}" srcOrd="0" destOrd="0" presId="urn:microsoft.com/office/officeart/2005/8/layout/hierarchy2"/>
    <dgm:cxn modelId="{F4CBD805-07AE-4594-A5C3-D9CF79DF6C56}" type="presOf" srcId="{39FA0ACF-ED14-4A5D-B357-E6D3E48A2937}" destId="{967B90F9-5A42-42A1-8E60-495DFA0B10C4}" srcOrd="0" destOrd="0" presId="urn:microsoft.com/office/officeart/2005/8/layout/hierarchy2"/>
    <dgm:cxn modelId="{CA127D0D-5A9D-49D7-AD31-CAEECE953E7A}" type="presOf" srcId="{62354088-0AEC-45C6-A591-6A9AAB6F84F2}" destId="{2AB0E1ED-B300-4280-B08A-C5413DB1C5F6}" srcOrd="0" destOrd="0" presId="urn:microsoft.com/office/officeart/2005/8/layout/hierarchy2"/>
    <dgm:cxn modelId="{F2BDD11A-1A09-4EC0-A2CA-E87C2A9F851D}" type="presOf" srcId="{1F8FAA4B-F490-47BE-B3DA-9BA6AF62DC1B}" destId="{B5909F31-7343-414F-85B2-803DEABF2DC1}" srcOrd="1" destOrd="0" presId="urn:microsoft.com/office/officeart/2005/8/layout/hierarchy2"/>
    <dgm:cxn modelId="{AE524366-CACE-4527-9566-F3012A31C411}" type="presOf" srcId="{C53B4250-DEE1-4DF0-9226-A1900B141B6E}" destId="{85C59999-1351-4674-92F4-881AA2DA0159}" srcOrd="0" destOrd="0" presId="urn:microsoft.com/office/officeart/2005/8/layout/hierarchy2"/>
    <dgm:cxn modelId="{D1057F4B-73EF-4BC0-9BA2-098A38D79E3C}" type="presOf" srcId="{9038CB62-8285-4779-82D1-DE733EB221DB}" destId="{18E9397E-AF39-42A3-B9F3-E96BAA111C92}" srcOrd="0" destOrd="0" presId="urn:microsoft.com/office/officeart/2005/8/layout/hierarchy2"/>
    <dgm:cxn modelId="{05C1566D-AFAD-4D32-8A72-E405DE834EA7}" type="presOf" srcId="{DF42F09A-C65F-42A1-89D5-463589826660}" destId="{6ECB89DF-562C-4774-8826-13C300DA5878}" srcOrd="0" destOrd="0" presId="urn:microsoft.com/office/officeart/2005/8/layout/hierarchy2"/>
    <dgm:cxn modelId="{329BF454-82A4-4C5F-AC76-357F50C2B4D8}" srcId="{DF42F09A-C65F-42A1-89D5-463589826660}" destId="{5AE86F50-8F6C-4BE0-832F-64F6C0F1CB7C}" srcOrd="1" destOrd="0" parTransId="{1F8FAA4B-F490-47BE-B3DA-9BA6AF62DC1B}" sibTransId="{B1F40963-9089-4583-95D9-F5401A83C9BA}"/>
    <dgm:cxn modelId="{EEE3F37B-05D3-4C49-8EC2-F6E53665699C}" srcId="{9038CB62-8285-4779-82D1-DE733EB221DB}" destId="{62354088-0AEC-45C6-A591-6A9AAB6F84F2}" srcOrd="3" destOrd="0" parTransId="{05DECD57-19DD-4F4D-8C21-98B8737713FE}" sibTransId="{5A42B54A-E544-4C6B-963C-21A0DBCF57B6}"/>
    <dgm:cxn modelId="{0B69C07C-C3B7-49DF-B40B-4F4AF90316EC}" type="presOf" srcId="{E8F7DA19-DBF4-4873-A89E-D763A94FBA6E}" destId="{F5CFE22F-1225-4613-82C8-8DD9CE42B8B5}" srcOrd="0" destOrd="0" presId="urn:microsoft.com/office/officeart/2005/8/layout/hierarchy2"/>
    <dgm:cxn modelId="{7849E67F-2891-4246-A79E-015F0FF58076}" type="presOf" srcId="{39FA0ACF-ED14-4A5D-B357-E6D3E48A2937}" destId="{3E604D03-805F-4A64-BC5A-F017380FAE83}" srcOrd="1" destOrd="0" presId="urn:microsoft.com/office/officeart/2005/8/layout/hierarchy2"/>
    <dgm:cxn modelId="{6F98FE80-23BB-41D4-93DF-1AEF95FE43FB}" srcId="{9038CB62-8285-4779-82D1-DE733EB221DB}" destId="{C53B4250-DEE1-4DF0-9226-A1900B141B6E}" srcOrd="0" destOrd="0" parTransId="{9435FF32-CD03-4787-B0C8-C343ED491BE0}" sibTransId="{570479D0-1240-4E48-88E7-059ABFAD6775}"/>
    <dgm:cxn modelId="{8A1BD7C2-704E-4DCB-80E5-0B9E1F6742B2}" srcId="{9038CB62-8285-4779-82D1-DE733EB221DB}" destId="{DF42F09A-C65F-42A1-89D5-463589826660}" srcOrd="1" destOrd="0" parTransId="{C16711CC-CA03-438F-8819-25A5DDC57A3A}" sibTransId="{FABFD41C-1A56-410A-B606-2537AD20EC79}"/>
    <dgm:cxn modelId="{6A2A08ED-7632-48B2-8215-B78F6AD73F5E}" type="presOf" srcId="{EA07DE63-2D6C-4EB5-950C-23D874D88D82}" destId="{2BF610D4-12E3-4AB5-8E8B-40AD0ACB03F5}" srcOrd="0" destOrd="0" presId="urn:microsoft.com/office/officeart/2005/8/layout/hierarchy2"/>
    <dgm:cxn modelId="{663B63F8-A9BD-4B23-9E34-77E9C4A3AA39}" type="presOf" srcId="{5AE86F50-8F6C-4BE0-832F-64F6C0F1CB7C}" destId="{FEE7B546-2C83-4D81-947B-8FAE2F5E0B5A}" srcOrd="0" destOrd="0" presId="urn:microsoft.com/office/officeart/2005/8/layout/hierarchy2"/>
    <dgm:cxn modelId="{741EA2F8-E2EC-4E78-B20F-ACD4077F2DB1}" srcId="{DF42F09A-C65F-42A1-89D5-463589826660}" destId="{E8F7DA19-DBF4-4873-A89E-D763A94FBA6E}" srcOrd="0" destOrd="0" parTransId="{39FA0ACF-ED14-4A5D-B357-E6D3E48A2937}" sibTransId="{582D598E-61C6-4225-B506-645C2460103E}"/>
    <dgm:cxn modelId="{34EEE1F8-1799-4E23-9EB5-4706149C8F39}" srcId="{9038CB62-8285-4779-82D1-DE733EB221DB}" destId="{EA07DE63-2D6C-4EB5-950C-23D874D88D82}" srcOrd="2" destOrd="0" parTransId="{8FC24DFF-4302-43E9-BA0A-07577A2111E7}" sibTransId="{E6729C75-FCD9-4A86-8F7A-2347271AC925}"/>
    <dgm:cxn modelId="{44C00993-6070-4A33-B811-04EE57CCDF2F}" type="presParOf" srcId="{18E9397E-AF39-42A3-B9F3-E96BAA111C92}" destId="{B66BE379-5680-4D1D-AC6E-3118AC933EAE}" srcOrd="0" destOrd="0" presId="urn:microsoft.com/office/officeart/2005/8/layout/hierarchy2"/>
    <dgm:cxn modelId="{815D3B0B-1814-4984-9324-C3E4BF6B0D4E}" type="presParOf" srcId="{B66BE379-5680-4D1D-AC6E-3118AC933EAE}" destId="{85C59999-1351-4674-92F4-881AA2DA0159}" srcOrd="0" destOrd="0" presId="urn:microsoft.com/office/officeart/2005/8/layout/hierarchy2"/>
    <dgm:cxn modelId="{8EBFDD66-3178-4109-9F01-C56284169328}" type="presParOf" srcId="{B66BE379-5680-4D1D-AC6E-3118AC933EAE}" destId="{E6D32707-5C16-47D7-8DE8-A7F11D2C557B}" srcOrd="1" destOrd="0" presId="urn:microsoft.com/office/officeart/2005/8/layout/hierarchy2"/>
    <dgm:cxn modelId="{AA33C9B0-FAD0-4B03-890F-D584F493D39B}" type="presParOf" srcId="{18E9397E-AF39-42A3-B9F3-E96BAA111C92}" destId="{65C5BC9B-8B0E-4E69-AF08-18A2538FA024}" srcOrd="1" destOrd="0" presId="urn:microsoft.com/office/officeart/2005/8/layout/hierarchy2"/>
    <dgm:cxn modelId="{61750C7B-66B1-439E-950A-14DF45302F89}" type="presParOf" srcId="{65C5BC9B-8B0E-4E69-AF08-18A2538FA024}" destId="{6ECB89DF-562C-4774-8826-13C300DA5878}" srcOrd="0" destOrd="0" presId="urn:microsoft.com/office/officeart/2005/8/layout/hierarchy2"/>
    <dgm:cxn modelId="{90BA7736-5EA3-44FA-92F7-6834449E5B8E}" type="presParOf" srcId="{65C5BC9B-8B0E-4E69-AF08-18A2538FA024}" destId="{F14A15FC-EA9F-4BCE-9C29-9DCC0F856F46}" srcOrd="1" destOrd="0" presId="urn:microsoft.com/office/officeart/2005/8/layout/hierarchy2"/>
    <dgm:cxn modelId="{D30CEA4A-EE6A-4BA2-B7A6-142FD7638117}" type="presParOf" srcId="{F14A15FC-EA9F-4BCE-9C29-9DCC0F856F46}" destId="{967B90F9-5A42-42A1-8E60-495DFA0B10C4}" srcOrd="0" destOrd="0" presId="urn:microsoft.com/office/officeart/2005/8/layout/hierarchy2"/>
    <dgm:cxn modelId="{8F91ABF9-C152-4014-90BC-050BF65F05AE}" type="presParOf" srcId="{967B90F9-5A42-42A1-8E60-495DFA0B10C4}" destId="{3E604D03-805F-4A64-BC5A-F017380FAE83}" srcOrd="0" destOrd="0" presId="urn:microsoft.com/office/officeart/2005/8/layout/hierarchy2"/>
    <dgm:cxn modelId="{A8FC929D-E2F7-40F3-9DC3-6F21165A79E2}" type="presParOf" srcId="{F14A15FC-EA9F-4BCE-9C29-9DCC0F856F46}" destId="{38DD8035-066B-4462-BD1C-7FCDDA90BB3A}" srcOrd="1" destOrd="0" presId="urn:microsoft.com/office/officeart/2005/8/layout/hierarchy2"/>
    <dgm:cxn modelId="{A68AE8C7-9352-454C-9473-52B6BDDA807C}" type="presParOf" srcId="{38DD8035-066B-4462-BD1C-7FCDDA90BB3A}" destId="{F5CFE22F-1225-4613-82C8-8DD9CE42B8B5}" srcOrd="0" destOrd="0" presId="urn:microsoft.com/office/officeart/2005/8/layout/hierarchy2"/>
    <dgm:cxn modelId="{774B2815-A46D-4052-8F44-CE2660487CFA}" type="presParOf" srcId="{38DD8035-066B-4462-BD1C-7FCDDA90BB3A}" destId="{4634CD39-CBA2-473D-9D08-E7BB509EC7A6}" srcOrd="1" destOrd="0" presId="urn:microsoft.com/office/officeart/2005/8/layout/hierarchy2"/>
    <dgm:cxn modelId="{DDD24BC4-A22D-44A3-BC13-DCE7E076CAE3}" type="presParOf" srcId="{F14A15FC-EA9F-4BCE-9C29-9DCC0F856F46}" destId="{89E71297-F1EA-4443-B6CC-EEF4D22AE645}" srcOrd="2" destOrd="0" presId="urn:microsoft.com/office/officeart/2005/8/layout/hierarchy2"/>
    <dgm:cxn modelId="{979DCF79-30A8-4724-8A6F-BA00B110004B}" type="presParOf" srcId="{89E71297-F1EA-4443-B6CC-EEF4D22AE645}" destId="{B5909F31-7343-414F-85B2-803DEABF2DC1}" srcOrd="0" destOrd="0" presId="urn:microsoft.com/office/officeart/2005/8/layout/hierarchy2"/>
    <dgm:cxn modelId="{A67878D4-222C-4FD8-A453-1A5991755111}" type="presParOf" srcId="{F14A15FC-EA9F-4BCE-9C29-9DCC0F856F46}" destId="{5F61F085-96EB-4737-B118-C59156BD0A79}" srcOrd="3" destOrd="0" presId="urn:microsoft.com/office/officeart/2005/8/layout/hierarchy2"/>
    <dgm:cxn modelId="{67A29114-B995-4DC2-9712-3606EA0C1B65}" type="presParOf" srcId="{5F61F085-96EB-4737-B118-C59156BD0A79}" destId="{FEE7B546-2C83-4D81-947B-8FAE2F5E0B5A}" srcOrd="0" destOrd="0" presId="urn:microsoft.com/office/officeart/2005/8/layout/hierarchy2"/>
    <dgm:cxn modelId="{BD83751F-2D3C-4AB5-A062-E5744C4932A5}" type="presParOf" srcId="{5F61F085-96EB-4737-B118-C59156BD0A79}" destId="{3806E297-3A6F-42B3-97E4-A9F86E272F2F}" srcOrd="1" destOrd="0" presId="urn:microsoft.com/office/officeart/2005/8/layout/hierarchy2"/>
    <dgm:cxn modelId="{13C256A8-35D7-43CC-9D6B-52B2BD9392F3}" type="presParOf" srcId="{18E9397E-AF39-42A3-B9F3-E96BAA111C92}" destId="{0C9443A1-2D10-4C04-8E5C-269BB6B1FE31}" srcOrd="2" destOrd="0" presId="urn:microsoft.com/office/officeart/2005/8/layout/hierarchy2"/>
    <dgm:cxn modelId="{A372B743-659C-4627-B2C9-A8398A0AA5CC}" type="presParOf" srcId="{0C9443A1-2D10-4C04-8E5C-269BB6B1FE31}" destId="{2BF610D4-12E3-4AB5-8E8B-40AD0ACB03F5}" srcOrd="0" destOrd="0" presId="urn:microsoft.com/office/officeart/2005/8/layout/hierarchy2"/>
    <dgm:cxn modelId="{B80FD0B3-08AD-464C-812D-FB01C1D341F8}" type="presParOf" srcId="{0C9443A1-2D10-4C04-8E5C-269BB6B1FE31}" destId="{713DD6A3-1CAB-47B3-A556-1A8058BF2726}" srcOrd="1" destOrd="0" presId="urn:microsoft.com/office/officeart/2005/8/layout/hierarchy2"/>
    <dgm:cxn modelId="{E142AA68-217D-49FF-BF74-C5905BE547ED}" type="presParOf" srcId="{18E9397E-AF39-42A3-B9F3-E96BAA111C92}" destId="{EA834AE8-A672-43F8-A0A9-4E2C67ACDFA1}" srcOrd="3" destOrd="0" presId="urn:microsoft.com/office/officeart/2005/8/layout/hierarchy2"/>
    <dgm:cxn modelId="{773834C2-DB60-4BF7-9A9E-51B65DB22476}" type="presParOf" srcId="{EA834AE8-A672-43F8-A0A9-4E2C67ACDFA1}" destId="{2AB0E1ED-B300-4280-B08A-C5413DB1C5F6}" srcOrd="0" destOrd="0" presId="urn:microsoft.com/office/officeart/2005/8/layout/hierarchy2"/>
    <dgm:cxn modelId="{5213CE74-D3D4-4211-B921-8C1EB1470A9B}" type="presParOf" srcId="{EA834AE8-A672-43F8-A0A9-4E2C67ACDFA1}" destId="{4D954B0D-5A05-4E38-82B8-C89A4F2511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C3FD7E-A4F9-4C88-B2C7-67BEBCE8C5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E4517DB1-CB83-4A6D-8754-E251F0695F8E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Bra med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vetenskapligt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råd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63537DDC-E1F9-4CE7-BE6D-077E6EF152D0}" type="parTrans" cxnId="{C93DBA14-0A6F-41B4-8521-00B70484A7B2}">
      <dgm:prSet/>
      <dgm:spPr/>
      <dgm:t>
        <a:bodyPr/>
        <a:lstStyle/>
        <a:p>
          <a:endParaRPr lang="en-US" sz="2800"/>
        </a:p>
      </dgm:t>
    </dgm:pt>
    <dgm:pt modelId="{D7D1984A-9943-4B1F-B74E-71AB30E0F83C}" type="sibTrans" cxnId="{C93DBA14-0A6F-41B4-8521-00B70484A7B2}">
      <dgm:prSet/>
      <dgm:spPr/>
      <dgm:t>
        <a:bodyPr/>
        <a:lstStyle/>
        <a:p>
          <a:endParaRPr lang="en-US" sz="2800"/>
        </a:p>
      </dgm:t>
    </dgm:pt>
    <dgm:pt modelId="{B94A2346-E026-4239-A390-A1D57B3FED93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vetenskapligt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råd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måste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”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känna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att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påverka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vilket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känt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även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denna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gång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</a:p>
      </dgm:t>
    </dgm:pt>
    <dgm:pt modelId="{4C1AFB0B-4C00-47DE-A495-28C8C28AA375}" type="parTrans" cxnId="{2943C6D9-2CA0-447E-9F7D-5D44B2D9C7C8}">
      <dgm:prSet/>
      <dgm:spPr/>
      <dgm:t>
        <a:bodyPr/>
        <a:lstStyle/>
        <a:p>
          <a:endParaRPr lang="en-US" sz="2800"/>
        </a:p>
      </dgm:t>
    </dgm:pt>
    <dgm:pt modelId="{908B0F53-3497-4C0B-AC47-1B4FE955C103}" type="sibTrans" cxnId="{2943C6D9-2CA0-447E-9F7D-5D44B2D9C7C8}">
      <dgm:prSet/>
      <dgm:spPr/>
      <dgm:t>
        <a:bodyPr/>
        <a:lstStyle/>
        <a:p>
          <a:endParaRPr lang="en-US" sz="2800"/>
        </a:p>
      </dgm:t>
    </dgm:pt>
    <dgm:pt modelId="{0416FFAC-6856-48E6-AD77-783A2439F381}">
      <dgm:prSet custT="1"/>
      <dgm:spPr/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Fördjupar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forskningssamarbetet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inom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det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miljöekonomiska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området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EA7246B-11B9-48A8-BF1E-995FD03B6636}" type="parTrans" cxnId="{2443B75E-539C-4313-8173-41E7E156D44C}">
      <dgm:prSet/>
      <dgm:spPr/>
      <dgm:t>
        <a:bodyPr/>
        <a:lstStyle/>
        <a:p>
          <a:endParaRPr lang="en-US" sz="2800"/>
        </a:p>
      </dgm:t>
    </dgm:pt>
    <dgm:pt modelId="{17C99AD7-1720-4BAE-BDEF-EAEE3BF99983}" type="sibTrans" cxnId="{2443B75E-539C-4313-8173-41E7E156D44C}">
      <dgm:prSet/>
      <dgm:spPr/>
      <dgm:t>
        <a:bodyPr/>
        <a:lstStyle/>
        <a:p>
          <a:endParaRPr lang="en-US" sz="2800"/>
        </a:p>
      </dgm:t>
    </dgm:pt>
    <dgm:pt modelId="{C27AF438-9003-420D-9F92-2657A12D3955}" type="pres">
      <dgm:prSet presAssocID="{CEC3FD7E-A4F9-4C88-B2C7-67BEBCE8C55D}" presName="root" presStyleCnt="0">
        <dgm:presLayoutVars>
          <dgm:dir/>
          <dgm:resizeHandles val="exact"/>
        </dgm:presLayoutVars>
      </dgm:prSet>
      <dgm:spPr/>
    </dgm:pt>
    <dgm:pt modelId="{944EBD8F-DF17-484C-BCD3-1487907F56AC}" type="pres">
      <dgm:prSet presAssocID="{E4517DB1-CB83-4A6D-8754-E251F0695F8E}" presName="compNode" presStyleCnt="0"/>
      <dgm:spPr/>
    </dgm:pt>
    <dgm:pt modelId="{4C5A63A5-52A7-484F-BE44-65E7F3A3D8A2}" type="pres">
      <dgm:prSet presAssocID="{E4517DB1-CB83-4A6D-8754-E251F0695F8E}" presName="bgRect" presStyleLbl="bgShp" presStyleIdx="0" presStyleCnt="3"/>
      <dgm:spPr/>
    </dgm:pt>
    <dgm:pt modelId="{22F831A5-5A44-46BB-A7AA-BA6D051AF782}" type="pres">
      <dgm:prSet presAssocID="{E4517DB1-CB83-4A6D-8754-E251F0695F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4D03EC9-CA22-4350-8DB7-5BDC8F948EF9}" type="pres">
      <dgm:prSet presAssocID="{E4517DB1-CB83-4A6D-8754-E251F0695F8E}" presName="spaceRect" presStyleCnt="0"/>
      <dgm:spPr/>
    </dgm:pt>
    <dgm:pt modelId="{4A9C3192-89EC-4B47-8952-95D6CA0A9A20}" type="pres">
      <dgm:prSet presAssocID="{E4517DB1-CB83-4A6D-8754-E251F0695F8E}" presName="parTx" presStyleLbl="revTx" presStyleIdx="0" presStyleCnt="3">
        <dgm:presLayoutVars>
          <dgm:chMax val="0"/>
          <dgm:chPref val="0"/>
        </dgm:presLayoutVars>
      </dgm:prSet>
      <dgm:spPr/>
    </dgm:pt>
    <dgm:pt modelId="{DF31C0A4-59AB-443A-922F-A7B6D2EC4405}" type="pres">
      <dgm:prSet presAssocID="{D7D1984A-9943-4B1F-B74E-71AB30E0F83C}" presName="sibTrans" presStyleCnt="0"/>
      <dgm:spPr/>
    </dgm:pt>
    <dgm:pt modelId="{F71C3A24-CA57-4120-9DD1-05C512843BE9}" type="pres">
      <dgm:prSet presAssocID="{B94A2346-E026-4239-A390-A1D57B3FED93}" presName="compNode" presStyleCnt="0"/>
      <dgm:spPr/>
    </dgm:pt>
    <dgm:pt modelId="{CA72686E-C751-4EF6-933F-0FB8BCACD4E8}" type="pres">
      <dgm:prSet presAssocID="{B94A2346-E026-4239-A390-A1D57B3FED93}" presName="bgRect" presStyleLbl="bgShp" presStyleIdx="1" presStyleCnt="3"/>
      <dgm:spPr/>
    </dgm:pt>
    <dgm:pt modelId="{05B41EA0-2BD3-4AE1-AC45-AC71405348E6}" type="pres">
      <dgm:prSet presAssocID="{B94A2346-E026-4239-A390-A1D57B3FED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8B26F1C1-D092-4475-8E32-1E8BFB5B5175}" type="pres">
      <dgm:prSet presAssocID="{B94A2346-E026-4239-A390-A1D57B3FED93}" presName="spaceRect" presStyleCnt="0"/>
      <dgm:spPr/>
    </dgm:pt>
    <dgm:pt modelId="{850DBC43-4005-4B3F-AF54-B03B41622373}" type="pres">
      <dgm:prSet presAssocID="{B94A2346-E026-4239-A390-A1D57B3FED93}" presName="parTx" presStyleLbl="revTx" presStyleIdx="1" presStyleCnt="3">
        <dgm:presLayoutVars>
          <dgm:chMax val="0"/>
          <dgm:chPref val="0"/>
        </dgm:presLayoutVars>
      </dgm:prSet>
      <dgm:spPr/>
    </dgm:pt>
    <dgm:pt modelId="{DCEC8AB1-C289-4A16-9CC2-C6D2E214EC30}" type="pres">
      <dgm:prSet presAssocID="{908B0F53-3497-4C0B-AC47-1B4FE955C103}" presName="sibTrans" presStyleCnt="0"/>
      <dgm:spPr/>
    </dgm:pt>
    <dgm:pt modelId="{DCF76A6C-784D-4D17-93D4-4E8004618E69}" type="pres">
      <dgm:prSet presAssocID="{0416FFAC-6856-48E6-AD77-783A2439F381}" presName="compNode" presStyleCnt="0"/>
      <dgm:spPr/>
    </dgm:pt>
    <dgm:pt modelId="{764DF80B-E35E-4FCA-A205-BCAA81F221ED}" type="pres">
      <dgm:prSet presAssocID="{0416FFAC-6856-48E6-AD77-783A2439F381}" presName="bgRect" presStyleLbl="bgShp" presStyleIdx="2" presStyleCnt="3"/>
      <dgm:spPr/>
    </dgm:pt>
    <dgm:pt modelId="{75AFB076-A459-4469-B4BF-4DFEF99B8E67}" type="pres">
      <dgm:prSet presAssocID="{0416FFAC-6856-48E6-AD77-783A2439F3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86471AE-F839-48EA-B824-F54868D191E8}" type="pres">
      <dgm:prSet presAssocID="{0416FFAC-6856-48E6-AD77-783A2439F381}" presName="spaceRect" presStyleCnt="0"/>
      <dgm:spPr/>
    </dgm:pt>
    <dgm:pt modelId="{2F0DAE43-BE30-4CDB-B735-0BD6104795E0}" type="pres">
      <dgm:prSet presAssocID="{0416FFAC-6856-48E6-AD77-783A2439F3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93DBA14-0A6F-41B4-8521-00B70484A7B2}" srcId="{CEC3FD7E-A4F9-4C88-B2C7-67BEBCE8C55D}" destId="{E4517DB1-CB83-4A6D-8754-E251F0695F8E}" srcOrd="0" destOrd="0" parTransId="{63537DDC-E1F9-4CE7-BE6D-077E6EF152D0}" sibTransId="{D7D1984A-9943-4B1F-B74E-71AB30E0F83C}"/>
    <dgm:cxn modelId="{C0F5DE24-2C09-4CF6-8718-D8434BD08F94}" type="presOf" srcId="{E4517DB1-CB83-4A6D-8754-E251F0695F8E}" destId="{4A9C3192-89EC-4B47-8952-95D6CA0A9A20}" srcOrd="0" destOrd="0" presId="urn:microsoft.com/office/officeart/2018/2/layout/IconVerticalSolidList"/>
    <dgm:cxn modelId="{2443B75E-539C-4313-8173-41E7E156D44C}" srcId="{CEC3FD7E-A4F9-4C88-B2C7-67BEBCE8C55D}" destId="{0416FFAC-6856-48E6-AD77-783A2439F381}" srcOrd="2" destOrd="0" parTransId="{6EA7246B-11B9-48A8-BF1E-995FD03B6636}" sibTransId="{17C99AD7-1720-4BAE-BDEF-EAEE3BF99983}"/>
    <dgm:cxn modelId="{2449E550-A230-4081-BA16-5A98712F3696}" type="presOf" srcId="{B94A2346-E026-4239-A390-A1D57B3FED93}" destId="{850DBC43-4005-4B3F-AF54-B03B41622373}" srcOrd="0" destOrd="0" presId="urn:microsoft.com/office/officeart/2018/2/layout/IconVerticalSolidList"/>
    <dgm:cxn modelId="{2943C6D9-2CA0-447E-9F7D-5D44B2D9C7C8}" srcId="{CEC3FD7E-A4F9-4C88-B2C7-67BEBCE8C55D}" destId="{B94A2346-E026-4239-A390-A1D57B3FED93}" srcOrd="1" destOrd="0" parTransId="{4C1AFB0B-4C00-47DE-A495-28C8C28AA375}" sibTransId="{908B0F53-3497-4C0B-AC47-1B4FE955C103}"/>
    <dgm:cxn modelId="{1C6E8DE0-2112-4F15-BD56-3C69713FFA65}" type="presOf" srcId="{0416FFAC-6856-48E6-AD77-783A2439F381}" destId="{2F0DAE43-BE30-4CDB-B735-0BD6104795E0}" srcOrd="0" destOrd="0" presId="urn:microsoft.com/office/officeart/2018/2/layout/IconVerticalSolidList"/>
    <dgm:cxn modelId="{726308EE-5BCC-41D4-B163-798925156C72}" type="presOf" srcId="{CEC3FD7E-A4F9-4C88-B2C7-67BEBCE8C55D}" destId="{C27AF438-9003-420D-9F92-2657A12D3955}" srcOrd="0" destOrd="0" presId="urn:microsoft.com/office/officeart/2018/2/layout/IconVerticalSolidList"/>
    <dgm:cxn modelId="{504D1488-F197-4C43-B4A9-B77862746901}" type="presParOf" srcId="{C27AF438-9003-420D-9F92-2657A12D3955}" destId="{944EBD8F-DF17-484C-BCD3-1487907F56AC}" srcOrd="0" destOrd="0" presId="urn:microsoft.com/office/officeart/2018/2/layout/IconVerticalSolidList"/>
    <dgm:cxn modelId="{E87959F3-58AF-4B05-B694-7F3CEF0BA569}" type="presParOf" srcId="{944EBD8F-DF17-484C-BCD3-1487907F56AC}" destId="{4C5A63A5-52A7-484F-BE44-65E7F3A3D8A2}" srcOrd="0" destOrd="0" presId="urn:microsoft.com/office/officeart/2018/2/layout/IconVerticalSolidList"/>
    <dgm:cxn modelId="{4BEFBB6A-91AE-4450-A45B-24AE3571DE5E}" type="presParOf" srcId="{944EBD8F-DF17-484C-BCD3-1487907F56AC}" destId="{22F831A5-5A44-46BB-A7AA-BA6D051AF782}" srcOrd="1" destOrd="0" presId="urn:microsoft.com/office/officeart/2018/2/layout/IconVerticalSolidList"/>
    <dgm:cxn modelId="{9E0E36EA-7817-482F-B134-E3D645428257}" type="presParOf" srcId="{944EBD8F-DF17-484C-BCD3-1487907F56AC}" destId="{74D03EC9-CA22-4350-8DB7-5BDC8F948EF9}" srcOrd="2" destOrd="0" presId="urn:microsoft.com/office/officeart/2018/2/layout/IconVerticalSolidList"/>
    <dgm:cxn modelId="{9C4A95AC-5488-4295-81F3-188FEF03BD30}" type="presParOf" srcId="{944EBD8F-DF17-484C-BCD3-1487907F56AC}" destId="{4A9C3192-89EC-4B47-8952-95D6CA0A9A20}" srcOrd="3" destOrd="0" presId="urn:microsoft.com/office/officeart/2018/2/layout/IconVerticalSolidList"/>
    <dgm:cxn modelId="{91FB2350-A356-4458-B50B-E0EB0F0BDD1C}" type="presParOf" srcId="{C27AF438-9003-420D-9F92-2657A12D3955}" destId="{DF31C0A4-59AB-443A-922F-A7B6D2EC4405}" srcOrd="1" destOrd="0" presId="urn:microsoft.com/office/officeart/2018/2/layout/IconVerticalSolidList"/>
    <dgm:cxn modelId="{26840247-D7B9-45B9-BBB9-E8623DB1E84F}" type="presParOf" srcId="{C27AF438-9003-420D-9F92-2657A12D3955}" destId="{F71C3A24-CA57-4120-9DD1-05C512843BE9}" srcOrd="2" destOrd="0" presId="urn:microsoft.com/office/officeart/2018/2/layout/IconVerticalSolidList"/>
    <dgm:cxn modelId="{6E6BEAF7-9A65-492B-B0A3-BDFF3F6012B9}" type="presParOf" srcId="{F71C3A24-CA57-4120-9DD1-05C512843BE9}" destId="{CA72686E-C751-4EF6-933F-0FB8BCACD4E8}" srcOrd="0" destOrd="0" presId="urn:microsoft.com/office/officeart/2018/2/layout/IconVerticalSolidList"/>
    <dgm:cxn modelId="{0C3C1BC7-8C8D-44E0-B109-3DB93F9E1347}" type="presParOf" srcId="{F71C3A24-CA57-4120-9DD1-05C512843BE9}" destId="{05B41EA0-2BD3-4AE1-AC45-AC71405348E6}" srcOrd="1" destOrd="0" presId="urn:microsoft.com/office/officeart/2018/2/layout/IconVerticalSolidList"/>
    <dgm:cxn modelId="{07452883-240E-4887-AB65-9360130EA665}" type="presParOf" srcId="{F71C3A24-CA57-4120-9DD1-05C512843BE9}" destId="{8B26F1C1-D092-4475-8E32-1E8BFB5B5175}" srcOrd="2" destOrd="0" presId="urn:microsoft.com/office/officeart/2018/2/layout/IconVerticalSolidList"/>
    <dgm:cxn modelId="{9A365C69-EBD8-4813-A066-EB430A3B7196}" type="presParOf" srcId="{F71C3A24-CA57-4120-9DD1-05C512843BE9}" destId="{850DBC43-4005-4B3F-AF54-B03B41622373}" srcOrd="3" destOrd="0" presId="urn:microsoft.com/office/officeart/2018/2/layout/IconVerticalSolidList"/>
    <dgm:cxn modelId="{D0679A4E-2B2D-4D79-8A12-D571A50A930D}" type="presParOf" srcId="{C27AF438-9003-420D-9F92-2657A12D3955}" destId="{DCEC8AB1-C289-4A16-9CC2-C6D2E214EC30}" srcOrd="3" destOrd="0" presId="urn:microsoft.com/office/officeart/2018/2/layout/IconVerticalSolidList"/>
    <dgm:cxn modelId="{E75064F0-4970-4C93-9778-A0BEC3DCFD16}" type="presParOf" srcId="{C27AF438-9003-420D-9F92-2657A12D3955}" destId="{DCF76A6C-784D-4D17-93D4-4E8004618E69}" srcOrd="4" destOrd="0" presId="urn:microsoft.com/office/officeart/2018/2/layout/IconVerticalSolidList"/>
    <dgm:cxn modelId="{D318E5E2-91DF-4B9A-BC34-4AC5F7A78504}" type="presParOf" srcId="{DCF76A6C-784D-4D17-93D4-4E8004618E69}" destId="{764DF80B-E35E-4FCA-A205-BCAA81F221ED}" srcOrd="0" destOrd="0" presId="urn:microsoft.com/office/officeart/2018/2/layout/IconVerticalSolidList"/>
    <dgm:cxn modelId="{3FA70362-311D-49BC-B23D-7C095A9D70B3}" type="presParOf" srcId="{DCF76A6C-784D-4D17-93D4-4E8004618E69}" destId="{75AFB076-A459-4469-B4BF-4DFEF99B8E67}" srcOrd="1" destOrd="0" presId="urn:microsoft.com/office/officeart/2018/2/layout/IconVerticalSolidList"/>
    <dgm:cxn modelId="{5C0EFD22-7AE0-4B45-86B5-EE9FB5706397}" type="presParOf" srcId="{DCF76A6C-784D-4D17-93D4-4E8004618E69}" destId="{C86471AE-F839-48EA-B824-F54868D191E8}" srcOrd="2" destOrd="0" presId="urn:microsoft.com/office/officeart/2018/2/layout/IconVerticalSolidList"/>
    <dgm:cxn modelId="{A1F173B0-43B2-472C-BD21-F9534F6699A0}" type="presParOf" srcId="{DCF76A6C-784D-4D17-93D4-4E8004618E69}" destId="{2F0DAE43-BE30-4CDB-B735-0BD6104795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0BC7-0F11-41A5-805E-9F2BD64C262E}">
      <dsp:nvSpPr>
        <dsp:cNvPr id="0" name=""/>
        <dsp:cNvSpPr/>
      </dsp:nvSpPr>
      <dsp:spPr>
        <a:xfrm>
          <a:off x="0" y="506956"/>
          <a:ext cx="2568178" cy="15409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 Runar Brännlund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</a:t>
          </a:r>
          <a:r>
            <a:rPr lang="en-US" sz="2100" kern="1200" dirty="0" err="1"/>
            <a:t>ordförande</a:t>
          </a:r>
          <a:r>
            <a:rPr lang="en-US" sz="2100" kern="1200" dirty="0"/>
            <a:t>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Umeå</a:t>
          </a:r>
          <a:r>
            <a:rPr lang="en-US" sz="2100" kern="1200" dirty="0"/>
            <a:t> </a:t>
          </a:r>
          <a:r>
            <a:rPr lang="en-US" sz="2100" kern="1200" dirty="0" err="1"/>
            <a:t>Universitet</a:t>
          </a:r>
          <a:endParaRPr lang="en-US" sz="2100" kern="1200" dirty="0"/>
        </a:p>
      </dsp:txBody>
      <dsp:txXfrm>
        <a:off x="0" y="506956"/>
        <a:ext cx="2568178" cy="1540906"/>
      </dsp:txXfrm>
    </dsp:sp>
    <dsp:sp modelId="{93A8E06B-A207-40E9-9B33-59B8C2E9405C}">
      <dsp:nvSpPr>
        <dsp:cNvPr id="0" name=""/>
        <dsp:cNvSpPr/>
      </dsp:nvSpPr>
      <dsp:spPr>
        <a:xfrm>
          <a:off x="0" y="2311049"/>
          <a:ext cx="2568178" cy="154090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 Anni </a:t>
          </a:r>
          <a:r>
            <a:rPr lang="en-US" sz="2100" kern="1200" dirty="0" err="1"/>
            <a:t>Huhtala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Statens</a:t>
          </a:r>
          <a:r>
            <a:rPr lang="en-US" sz="2100" kern="1200" dirty="0"/>
            <a:t> </a:t>
          </a:r>
          <a:r>
            <a:rPr lang="en-US" sz="2100" kern="1200" dirty="0" err="1"/>
            <a:t>ekonomiska</a:t>
          </a:r>
          <a:r>
            <a:rPr lang="en-US" sz="2100" kern="1200" dirty="0"/>
            <a:t> </a:t>
          </a:r>
          <a:r>
            <a:rPr lang="en-US" sz="2100" kern="1200" dirty="0" err="1"/>
            <a:t>forskningscentral</a:t>
          </a:r>
          <a:r>
            <a:rPr lang="en-US" sz="2100" kern="1200" dirty="0"/>
            <a:t>, Finland</a:t>
          </a:r>
        </a:p>
      </dsp:txBody>
      <dsp:txXfrm>
        <a:off x="0" y="2311049"/>
        <a:ext cx="2568178" cy="1540906"/>
      </dsp:txXfrm>
    </dsp:sp>
    <dsp:sp modelId="{BE1B949B-9BC6-487F-A1B7-BF9559D63DB9}">
      <dsp:nvSpPr>
        <dsp:cNvPr id="0" name=""/>
        <dsp:cNvSpPr/>
      </dsp:nvSpPr>
      <dsp:spPr>
        <a:xfrm>
          <a:off x="5649991" y="506956"/>
          <a:ext cx="2568178" cy="154090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 Caroline Leck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Stockholms</a:t>
          </a:r>
          <a:r>
            <a:rPr lang="en-US" sz="2100" kern="1200" dirty="0"/>
            <a:t> </a:t>
          </a:r>
          <a:r>
            <a:rPr lang="en-US" sz="2100" kern="1200" dirty="0" err="1"/>
            <a:t>Universitet</a:t>
          </a:r>
          <a:endParaRPr lang="en-US" sz="2100" kern="1200" dirty="0"/>
        </a:p>
      </dsp:txBody>
      <dsp:txXfrm>
        <a:off x="5649991" y="506956"/>
        <a:ext cx="2568178" cy="1540906"/>
      </dsp:txXfrm>
    </dsp:sp>
    <dsp:sp modelId="{206B47E9-2C86-4862-A70F-9068DF5F4213}">
      <dsp:nvSpPr>
        <dsp:cNvPr id="0" name=""/>
        <dsp:cNvSpPr/>
      </dsp:nvSpPr>
      <dsp:spPr>
        <a:xfrm>
          <a:off x="2829721" y="512945"/>
          <a:ext cx="2568178" cy="154090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 Thomas Aronsson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  <a:r>
            <a:rPr lang="en-US" sz="2100" kern="1200" dirty="0" err="1"/>
            <a:t>Umeå</a:t>
          </a:r>
          <a:r>
            <a:rPr lang="en-US" sz="2100" kern="1200" dirty="0"/>
            <a:t> </a:t>
          </a:r>
          <a:r>
            <a:rPr lang="en-US" sz="2100" kern="1200" dirty="0" err="1"/>
            <a:t>Universitet</a:t>
          </a:r>
          <a:endParaRPr lang="en-US" sz="2100" kern="1200" dirty="0"/>
        </a:p>
      </dsp:txBody>
      <dsp:txXfrm>
        <a:off x="2829721" y="512945"/>
        <a:ext cx="2568178" cy="1540906"/>
      </dsp:txXfrm>
    </dsp:sp>
    <dsp:sp modelId="{5F1DBAA5-8632-4FAD-9354-C0971C0AD9AD}">
      <dsp:nvSpPr>
        <dsp:cNvPr id="0" name=""/>
        <dsp:cNvSpPr/>
      </dsp:nvSpPr>
      <dsp:spPr>
        <a:xfrm>
          <a:off x="2824995" y="2304680"/>
          <a:ext cx="2568178" cy="1540906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 Annica </a:t>
          </a:r>
          <a:r>
            <a:rPr lang="en-US" sz="2100" kern="1200" dirty="0" err="1"/>
            <a:t>Sandström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Luleå</a:t>
          </a:r>
          <a:r>
            <a:rPr lang="en-US" sz="2100" kern="1200" dirty="0"/>
            <a:t> </a:t>
          </a:r>
          <a:r>
            <a:rPr lang="en-US" sz="2100" kern="1200" dirty="0" err="1"/>
            <a:t>Tekniska</a:t>
          </a:r>
          <a:r>
            <a:rPr lang="en-US" sz="2100" kern="1200" dirty="0"/>
            <a:t> </a:t>
          </a:r>
          <a:r>
            <a:rPr lang="en-US" sz="2100" kern="1200" dirty="0" err="1"/>
            <a:t>Universitet</a:t>
          </a:r>
          <a:endParaRPr lang="en-US" sz="2100" kern="1200" dirty="0"/>
        </a:p>
      </dsp:txBody>
      <dsp:txXfrm>
        <a:off x="2824995" y="2304680"/>
        <a:ext cx="2568178" cy="1540906"/>
      </dsp:txXfrm>
    </dsp:sp>
    <dsp:sp modelId="{3A12C9A7-BB4A-485B-B40F-0F1A4D76B894}">
      <dsp:nvSpPr>
        <dsp:cNvPr id="0" name=""/>
        <dsp:cNvSpPr/>
      </dsp:nvSpPr>
      <dsp:spPr>
        <a:xfrm>
          <a:off x="5649991" y="2304680"/>
          <a:ext cx="2568178" cy="15409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 </a:t>
          </a:r>
          <a:r>
            <a:rPr lang="en-US" sz="2100" kern="1200" dirty="0" err="1"/>
            <a:t>Patrik</a:t>
          </a:r>
          <a:r>
            <a:rPr lang="en-US" sz="2100" kern="1200" dirty="0"/>
            <a:t> </a:t>
          </a:r>
          <a:r>
            <a:rPr lang="en-US" sz="2100" kern="1200" dirty="0" err="1"/>
            <a:t>Söderholm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Luleå</a:t>
          </a:r>
          <a:r>
            <a:rPr lang="en-US" sz="2100" kern="1200" dirty="0"/>
            <a:t> </a:t>
          </a:r>
          <a:r>
            <a:rPr lang="en-US" sz="2100" kern="1200" dirty="0" err="1"/>
            <a:t>Tekniska</a:t>
          </a:r>
          <a:r>
            <a:rPr lang="en-US" sz="2100" kern="1200" dirty="0"/>
            <a:t> </a:t>
          </a:r>
          <a:r>
            <a:rPr lang="en-US" sz="2100" kern="1200" dirty="0" err="1"/>
            <a:t>Universitet</a:t>
          </a:r>
          <a:endParaRPr lang="en-US" sz="2100" kern="1200" dirty="0"/>
        </a:p>
      </dsp:txBody>
      <dsp:txXfrm>
        <a:off x="5649991" y="2304680"/>
        <a:ext cx="2568178" cy="1540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59999-1351-4674-92F4-881AA2DA0159}">
      <dsp:nvSpPr>
        <dsp:cNvPr id="0" name=""/>
        <dsp:cNvSpPr/>
      </dsp:nvSpPr>
      <dsp:spPr>
        <a:xfrm>
          <a:off x="6366" y="382716"/>
          <a:ext cx="2355243" cy="126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Bistå i frågor om metoder och modeller.</a:t>
          </a:r>
          <a:endParaRPr lang="en-US" sz="2000" kern="1200" dirty="0"/>
        </a:p>
      </dsp:txBody>
      <dsp:txXfrm>
        <a:off x="43276" y="419626"/>
        <a:ext cx="2281423" cy="1186372"/>
      </dsp:txXfrm>
    </dsp:sp>
    <dsp:sp modelId="{6ECB89DF-562C-4774-8826-13C300DA5878}">
      <dsp:nvSpPr>
        <dsp:cNvPr id="0" name=""/>
        <dsp:cNvSpPr/>
      </dsp:nvSpPr>
      <dsp:spPr>
        <a:xfrm>
          <a:off x="6366" y="1766766"/>
          <a:ext cx="2355243" cy="126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Medverka</a:t>
          </a:r>
          <a:r>
            <a:rPr lang="en-US" sz="2000" kern="1200" dirty="0"/>
            <a:t> till </a:t>
          </a:r>
          <a:r>
            <a:rPr lang="en-US" sz="2000" kern="1200" dirty="0" err="1"/>
            <a:t>analysen</a:t>
          </a:r>
          <a:r>
            <a:rPr lang="en-US" sz="2000" kern="1200" dirty="0"/>
            <a:t> av den </a:t>
          </a:r>
          <a:r>
            <a:rPr lang="en-US" sz="2000" kern="1200" dirty="0" err="1"/>
            <a:t>ekonomiska</a:t>
          </a:r>
          <a:r>
            <a:rPr lang="en-US" sz="2000" kern="1200" dirty="0"/>
            <a:t> </a:t>
          </a:r>
          <a:r>
            <a:rPr lang="en-US" sz="2000" kern="1200" dirty="0" err="1"/>
            <a:t>politikens</a:t>
          </a:r>
          <a:r>
            <a:rPr lang="en-US" sz="2000" kern="1200" dirty="0"/>
            <a:t> </a:t>
          </a:r>
          <a:r>
            <a:rPr lang="en-US" sz="2000" kern="1200" dirty="0" err="1"/>
            <a:t>effekter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endParaRPr lang="en-US" sz="2000" kern="1200" dirty="0"/>
        </a:p>
      </dsp:txBody>
      <dsp:txXfrm>
        <a:off x="43276" y="1803676"/>
        <a:ext cx="2281423" cy="1186372"/>
      </dsp:txXfrm>
    </dsp:sp>
    <dsp:sp modelId="{967B90F9-5A42-42A1-8E60-495DFA0B10C4}">
      <dsp:nvSpPr>
        <dsp:cNvPr id="0" name=""/>
        <dsp:cNvSpPr/>
      </dsp:nvSpPr>
      <dsp:spPr>
        <a:xfrm rot="18860697">
          <a:off x="2219368" y="2046909"/>
          <a:ext cx="945052" cy="24058"/>
        </a:xfrm>
        <a:custGeom>
          <a:avLst/>
          <a:gdLst/>
          <a:ahLst/>
          <a:cxnLst/>
          <a:rect l="0" t="0" r="0" b="0"/>
          <a:pathLst>
            <a:path>
              <a:moveTo>
                <a:pt x="0" y="12029"/>
              </a:moveTo>
              <a:lnTo>
                <a:pt x="945052" y="120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68268" y="2035312"/>
        <a:ext cx="47252" cy="47252"/>
      </dsp:txXfrm>
    </dsp:sp>
    <dsp:sp modelId="{F5CFE22F-1225-4613-82C8-8DD9CE42B8B5}">
      <dsp:nvSpPr>
        <dsp:cNvPr id="0" name=""/>
        <dsp:cNvSpPr/>
      </dsp:nvSpPr>
      <dsp:spPr>
        <a:xfrm>
          <a:off x="3022179" y="1159728"/>
          <a:ext cx="1905461" cy="1122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Riksdagens mål för miljökvalitet och </a:t>
          </a:r>
          <a:endParaRPr lang="en-US" sz="2000" kern="1200" dirty="0"/>
        </a:p>
      </dsp:txBody>
      <dsp:txXfrm>
        <a:off x="3055058" y="1192607"/>
        <a:ext cx="1839703" cy="1056813"/>
      </dsp:txXfrm>
    </dsp:sp>
    <dsp:sp modelId="{89E71297-F1EA-4443-B6CC-EEF4D22AE645}">
      <dsp:nvSpPr>
        <dsp:cNvPr id="0" name=""/>
        <dsp:cNvSpPr/>
      </dsp:nvSpPr>
      <dsp:spPr>
        <a:xfrm rot="2599998">
          <a:off x="2237816" y="2696440"/>
          <a:ext cx="908156" cy="24058"/>
        </a:xfrm>
        <a:custGeom>
          <a:avLst/>
          <a:gdLst/>
          <a:ahLst/>
          <a:cxnLst/>
          <a:rect l="0" t="0" r="0" b="0"/>
          <a:pathLst>
            <a:path>
              <a:moveTo>
                <a:pt x="0" y="12029"/>
              </a:moveTo>
              <a:lnTo>
                <a:pt x="908156" y="120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69190" y="2685766"/>
        <a:ext cx="45407" cy="45407"/>
      </dsp:txXfrm>
    </dsp:sp>
    <dsp:sp modelId="{FEE7B546-2C83-4D81-947B-8FAE2F5E0B5A}">
      <dsp:nvSpPr>
        <dsp:cNvPr id="0" name=""/>
        <dsp:cNvSpPr/>
      </dsp:nvSpPr>
      <dsp:spPr>
        <a:xfrm>
          <a:off x="3022179" y="2406156"/>
          <a:ext cx="1930992" cy="122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på en i övrigt miljömässigt hållbar utveckling.</a:t>
          </a:r>
          <a:endParaRPr lang="en-US" sz="2000" kern="1200" dirty="0"/>
        </a:p>
      </dsp:txBody>
      <dsp:txXfrm>
        <a:off x="3058141" y="2442118"/>
        <a:ext cx="1859068" cy="1155917"/>
      </dsp:txXfrm>
    </dsp:sp>
    <dsp:sp modelId="{2BF610D4-12E3-4AB5-8E8B-40AD0ACB03F5}">
      <dsp:nvSpPr>
        <dsp:cNvPr id="0" name=""/>
        <dsp:cNvSpPr/>
      </dsp:nvSpPr>
      <dsp:spPr>
        <a:xfrm>
          <a:off x="6366" y="3150816"/>
          <a:ext cx="2355243" cy="126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Identifiera och föreslå viktiga områden för kommande rapporter</a:t>
          </a:r>
          <a:endParaRPr lang="en-US" sz="2000" kern="1200" dirty="0"/>
        </a:p>
      </dsp:txBody>
      <dsp:txXfrm>
        <a:off x="43276" y="3187726"/>
        <a:ext cx="2281423" cy="1186372"/>
      </dsp:txXfrm>
    </dsp:sp>
    <dsp:sp modelId="{2AB0E1ED-B300-4280-B08A-C5413DB1C5F6}">
      <dsp:nvSpPr>
        <dsp:cNvPr id="0" name=""/>
        <dsp:cNvSpPr/>
      </dsp:nvSpPr>
      <dsp:spPr>
        <a:xfrm>
          <a:off x="6366" y="4534866"/>
          <a:ext cx="2355243" cy="1260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Identifiera behov av forskning inom det miljöekonomiska området</a:t>
          </a:r>
          <a:endParaRPr lang="en-US" sz="2000" kern="1200" dirty="0"/>
        </a:p>
      </dsp:txBody>
      <dsp:txXfrm>
        <a:off x="43276" y="4571776"/>
        <a:ext cx="2281423" cy="1186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A63A5-52A7-484F-BE44-65E7F3A3D8A2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831A5-5A44-46BB-A7AA-BA6D051AF78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C3192-89EC-4B47-8952-95D6CA0A9A20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Bra med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vetenskapligt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råd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1435590" y="531"/>
        <a:ext cx="6451109" cy="1242935"/>
      </dsp:txXfrm>
    </dsp:sp>
    <dsp:sp modelId="{CA72686E-C751-4EF6-933F-0FB8BCACD4E8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41EA0-2BD3-4AE1-AC45-AC71405348E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DBC43-4005-4B3F-AF54-B03B41622373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vetenskapligt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råd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måste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”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känna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att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påverka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vilket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känt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även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denna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gång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</a:p>
      </dsp:txBody>
      <dsp:txXfrm>
        <a:off x="1435590" y="1554201"/>
        <a:ext cx="6451109" cy="1242935"/>
      </dsp:txXfrm>
    </dsp:sp>
    <dsp:sp modelId="{764DF80B-E35E-4FCA-A205-BCAA81F221ED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FB076-A459-4469-B4BF-4DFEF99B8E6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DAE43-BE30-4CDB-B735-0BD6104795E0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Fördjupar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forskningssamarbetet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inom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det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miljöekonomiska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området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6490"/>
          </a:xfrm>
          <a:prstGeom prst="rect">
            <a:avLst/>
          </a:prstGeom>
        </p:spPr>
        <p:txBody>
          <a:bodyPr vert="horz" lIns="91455" tIns="45727" rIns="91455" bIns="4572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55" tIns="45727" rIns="91455" bIns="45727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27" rIns="91455" bIns="4572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5" tIns="45727" rIns="91455" bIns="4572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0"/>
          </a:xfrm>
          <a:prstGeom prst="rect">
            <a:avLst/>
          </a:prstGeom>
        </p:spPr>
        <p:txBody>
          <a:bodyPr vert="horz" lIns="91455" tIns="45727" rIns="91455" bIns="4572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0"/>
          </a:xfrm>
          <a:prstGeom prst="rect">
            <a:avLst/>
          </a:prstGeom>
        </p:spPr>
        <p:txBody>
          <a:bodyPr vert="horz" lIns="91455" tIns="45727" rIns="91455" bIns="45727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55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58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93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56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2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289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49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062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00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8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92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68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08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496" indent="-172496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1D3F-880B-406D-8491-09ECF8C2F9DC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08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19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00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86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l noe mer - Aspire to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">
            <a:extLst>
              <a:ext uri="{FF2B5EF4-FFF2-40B4-BE49-F238E27FC236}">
                <a16:creationId xmlns:a16="http://schemas.microsoft.com/office/drawing/2014/main" id="{FA9BDF65-3217-41D7-A1F1-3B2843DAF1D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e">
            <a:extLst>
              <a:ext uri="{FF2B5EF4-FFF2-40B4-BE49-F238E27FC236}">
                <a16:creationId xmlns:a16="http://schemas.microsoft.com/office/drawing/2014/main" id="{B838E3B0-056E-4B75-8EFB-A31245C2883C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8" name="Linje">
              <a:extLst>
                <a:ext uri="{FF2B5EF4-FFF2-40B4-BE49-F238E27FC236}">
                  <a16:creationId xmlns:a16="http://schemas.microsoft.com/office/drawing/2014/main" id="{AE570995-E738-4578-8699-751920EC2DBD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je">
              <a:extLst>
                <a:ext uri="{FF2B5EF4-FFF2-40B4-BE49-F238E27FC236}">
                  <a16:creationId xmlns:a16="http://schemas.microsoft.com/office/drawing/2014/main" id="{DD713703-132A-4204-9EEE-187F53FF9E0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0E6E181-BC58-45BD-93A1-A9D2F00264E6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20F3C3-78CC-4D85-8553-4F2562054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4215" y="2389652"/>
            <a:ext cx="9407175" cy="1048806"/>
          </a:xfrm>
        </p:spPr>
        <p:txBody>
          <a:bodyPr anchor="b">
            <a:noAutofit/>
          </a:bodyPr>
          <a:lstStyle>
            <a:lvl1pPr algn="ctr">
              <a:defRPr lang="en-GB" sz="6000" b="1" i="0" smtClean="0">
                <a:effectLst/>
              </a:defRPr>
            </a:lvl1pPr>
          </a:lstStyle>
          <a:p>
            <a:r>
              <a:rPr lang="en-US" sz="6000"/>
              <a:t>«</a:t>
            </a:r>
            <a:r>
              <a:rPr lang="en-US"/>
              <a:t>VIL NOE MER»</a:t>
            </a:r>
          </a:p>
        </p:txBody>
      </p:sp>
      <p:pic>
        <p:nvPicPr>
          <p:cNvPr id="12" name="nhh_logo_1f_positiv_helblaa.png" descr="nhh_logo_1f_positiv_helblaa.png">
            <a:extLst>
              <a:ext uri="{FF2B5EF4-FFF2-40B4-BE49-F238E27FC236}">
                <a16:creationId xmlns:a16="http://schemas.microsoft.com/office/drawing/2014/main" id="{622D6126-9361-41E1-9460-12A3281FA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276E68-F52D-4CA0-9744-96E551360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4215" y="3311293"/>
            <a:ext cx="9407174" cy="962534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b="1" kern="1200" dirty="0">
                <a:solidFill>
                  <a:srgbClr val="8899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4800"/>
              <a:t>« A</a:t>
            </a:r>
            <a:r>
              <a:rPr lang="en-US"/>
              <a:t>spire to more »</a:t>
            </a:r>
          </a:p>
        </p:txBody>
      </p:sp>
    </p:spTree>
    <p:extLst>
      <p:ext uri="{BB962C8B-B14F-4D97-AF65-F5344CB8AC3E}">
        <p14:creationId xmlns:p14="http://schemas.microsoft.com/office/powerpoint/2010/main" val="3910461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wee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">
            <a:extLst>
              <a:ext uri="{FF2B5EF4-FFF2-40B4-BE49-F238E27FC236}">
                <a16:creationId xmlns:a16="http://schemas.microsoft.com/office/drawing/2014/main" id="{FA9BDF65-3217-41D7-A1F1-3B2843DAF1D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e">
            <a:extLst>
              <a:ext uri="{FF2B5EF4-FFF2-40B4-BE49-F238E27FC236}">
                <a16:creationId xmlns:a16="http://schemas.microsoft.com/office/drawing/2014/main" id="{B838E3B0-056E-4B75-8EFB-A31245C2883C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8" name="Linje">
              <a:extLst>
                <a:ext uri="{FF2B5EF4-FFF2-40B4-BE49-F238E27FC236}">
                  <a16:creationId xmlns:a16="http://schemas.microsoft.com/office/drawing/2014/main" id="{AE570995-E738-4578-8699-751920EC2DBD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je">
              <a:extLst>
                <a:ext uri="{FF2B5EF4-FFF2-40B4-BE49-F238E27FC236}">
                  <a16:creationId xmlns:a16="http://schemas.microsoft.com/office/drawing/2014/main" id="{DD713703-132A-4204-9EEE-187F53FF9E0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0E6E181-BC58-45BD-93A1-A9D2F00264E6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20F3C3-78CC-4D85-8553-4F2562054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4215" y="2389652"/>
            <a:ext cx="9407175" cy="1048806"/>
          </a:xfrm>
        </p:spPr>
        <p:txBody>
          <a:bodyPr anchor="b">
            <a:noAutofit/>
          </a:bodyPr>
          <a:lstStyle>
            <a:lvl1pPr algn="ctr">
              <a:defRPr lang="en-GB" sz="3600" b="1" i="0" smtClean="0">
                <a:effectLst/>
              </a:defRPr>
            </a:lvl1pPr>
          </a:lstStyle>
          <a:p>
            <a:r>
              <a:rPr lang="en-US"/>
              <a:t>CLICK TO ADD TEXT</a:t>
            </a:r>
            <a:br>
              <a:rPr lang="en-US"/>
            </a:br>
            <a:r>
              <a:rPr lang="en-US"/>
              <a:t>CLICK TO ADD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CA95600-AD9E-48A2-95B0-1E44A1B8C9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4216" y="3492960"/>
            <a:ext cx="9407174" cy="1019867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rgbClr val="8899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913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obbel - sub,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">
            <a:extLst>
              <a:ext uri="{FF2B5EF4-FFF2-40B4-BE49-F238E27FC236}">
                <a16:creationId xmlns:a16="http://schemas.microsoft.com/office/drawing/2014/main" id="{BA834D51-35B5-4CBF-A8EE-5986D5DDDE72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">
            <a:extLst>
              <a:ext uri="{FF2B5EF4-FFF2-40B4-BE49-F238E27FC236}">
                <a16:creationId xmlns:a16="http://schemas.microsoft.com/office/drawing/2014/main" id="{2704B443-88C5-4A87-823D-6B7CC6E37279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pe">
            <a:extLst>
              <a:ext uri="{FF2B5EF4-FFF2-40B4-BE49-F238E27FC236}">
                <a16:creationId xmlns:a16="http://schemas.microsoft.com/office/drawing/2014/main" id="{F5CA9A1D-7961-43D0-A757-DD8BC4AD3E2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4" name="Linje">
              <a:extLst>
                <a:ext uri="{FF2B5EF4-FFF2-40B4-BE49-F238E27FC236}">
                  <a16:creationId xmlns:a16="http://schemas.microsoft.com/office/drawing/2014/main" id="{F89E26CE-3DFF-4D5E-8DFB-E7790EAB6CA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479D055A-AD97-4CB8-838A-97569FF3EA1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A15C9DC-B6B4-4663-A4A0-E8FFBED4C21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D324185E-35AF-4965-8702-8614451B9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Linje">
            <a:extLst>
              <a:ext uri="{FF2B5EF4-FFF2-40B4-BE49-F238E27FC236}">
                <a16:creationId xmlns:a16="http://schemas.microsoft.com/office/drawing/2014/main" id="{48709600-AE27-4A18-BB7E-3BB0D167CDAA}"/>
              </a:ext>
            </a:extLst>
          </p:cNvPr>
          <p:cNvSpPr/>
          <p:nvPr userDrawn="1"/>
        </p:nvSpPr>
        <p:spPr>
          <a:xfrm flipV="1">
            <a:off x="1535539" y="2232774"/>
            <a:ext cx="0" cy="3348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25895330-9B12-4C9E-BF02-ECA19E394D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3791F7-B53E-472B-B93A-98C199DF9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253414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None/>
              <a:tabLst/>
              <a:defRPr sz="20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/>
              <a:t>Click to add text. Arial 20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947C240-0B10-46ED-8723-9DFF45FF0F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1036" y="3041651"/>
            <a:ext cx="4185864" cy="25391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None/>
              <a:tabLst/>
              <a:defRPr sz="20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/>
              <a:t>Click to add text. Arial 20</a:t>
            </a:r>
          </a:p>
        </p:txBody>
      </p:sp>
    </p:spTree>
    <p:extLst>
      <p:ext uri="{BB962C8B-B14F-4D97-AF65-F5344CB8AC3E}">
        <p14:creationId xmlns:p14="http://schemas.microsoft.com/office/powerpoint/2010/main" val="291085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, title,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FB0629B7-8546-4CBF-8149-7AF394FFF479}"/>
              </a:ext>
            </a:extLst>
          </p:cNvPr>
          <p:cNvSpPr/>
          <p:nvPr userDrawn="1"/>
        </p:nvSpPr>
        <p:spPr>
          <a:xfrm>
            <a:off x="4718101" y="527050"/>
            <a:ext cx="6885780" cy="5803899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5" name="Bilde" descr="Bilde">
            <a:extLst>
              <a:ext uri="{FF2B5EF4-FFF2-40B4-BE49-F238E27FC236}">
                <a16:creationId xmlns:a16="http://schemas.microsoft.com/office/drawing/2014/main" id="{7EB6D1C8-5EA2-4BD7-9C83-9BCFC28B0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Gruppe">
            <a:extLst>
              <a:ext uri="{FF2B5EF4-FFF2-40B4-BE49-F238E27FC236}">
                <a16:creationId xmlns:a16="http://schemas.microsoft.com/office/drawing/2014/main" id="{1E7C11AB-449A-4D45-A237-A3E41119470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36" name="Linje">
              <a:extLst>
                <a:ext uri="{FF2B5EF4-FFF2-40B4-BE49-F238E27FC236}">
                  <a16:creationId xmlns:a16="http://schemas.microsoft.com/office/drawing/2014/main" id="{E6102D77-462A-4F77-ADF5-68301CD1259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je">
              <a:extLst>
                <a:ext uri="{FF2B5EF4-FFF2-40B4-BE49-F238E27FC236}">
                  <a16:creationId xmlns:a16="http://schemas.microsoft.com/office/drawing/2014/main" id="{E9FE5827-9106-4F06-8FED-9AC6848748E8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41058DB6-4803-456D-86E8-76ACA56AAFA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igur">
            <a:extLst>
              <a:ext uri="{FF2B5EF4-FFF2-40B4-BE49-F238E27FC236}">
                <a16:creationId xmlns:a16="http://schemas.microsoft.com/office/drawing/2014/main" id="{8F993DEF-84AE-4CB5-BCBE-59549C5E9317}"/>
              </a:ext>
            </a:extLst>
          </p:cNvPr>
          <p:cNvSpPr/>
          <p:nvPr userDrawn="1"/>
        </p:nvSpPr>
        <p:spPr>
          <a:xfrm>
            <a:off x="6316573" y="4396090"/>
            <a:ext cx="231954" cy="231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92929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/>
          </a:p>
        </p:txBody>
      </p:sp>
      <p:pic>
        <p:nvPicPr>
          <p:cNvPr id="20" name="nhh_logo_1f_positiv_helblaa.png" descr="nhh_logo_1f_positiv_helblaa.png">
            <a:extLst>
              <a:ext uri="{FF2B5EF4-FFF2-40B4-BE49-F238E27FC236}">
                <a16:creationId xmlns:a16="http://schemas.microsoft.com/office/drawing/2014/main" id="{33713564-CF93-43EA-B7BF-A24D6FF01A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ktangel">
            <a:extLst>
              <a:ext uri="{FF2B5EF4-FFF2-40B4-BE49-F238E27FC236}">
                <a16:creationId xmlns:a16="http://schemas.microsoft.com/office/drawing/2014/main" id="{246D66CC-541E-4771-868F-D37477594121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48">
            <a:extLst>
              <a:ext uri="{FF2B5EF4-FFF2-40B4-BE49-F238E27FC236}">
                <a16:creationId xmlns:a16="http://schemas.microsoft.com/office/drawing/2014/main" id="{B7CF412B-E515-476A-BA5F-6A5252CBA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0425" y="2368731"/>
            <a:ext cx="3202781" cy="672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- Header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29FB3E-58E6-4C9D-A23C-16C9E6B1DD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656168" y="4790415"/>
            <a:ext cx="942163" cy="9421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99872DB-5082-4821-98B2-12AAD24F09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065" y="4790415"/>
            <a:ext cx="3182903" cy="1118375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Name</a:t>
            </a:r>
          </a:p>
          <a:p>
            <a:pPr lvl="0"/>
            <a:endParaRPr lang="en-US"/>
          </a:p>
          <a:p>
            <a:pPr lvl="0"/>
            <a:r>
              <a:rPr lang="en-US"/>
              <a:t>Quotes : “”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851BCE07-42B0-4052-97D5-43461D4879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65" y="3271536"/>
            <a:ext cx="3367484" cy="106871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Picture Placeholder 24">
            <a:extLst>
              <a:ext uri="{FF2B5EF4-FFF2-40B4-BE49-F238E27FC236}">
                <a16:creationId xmlns:a16="http://schemas.microsoft.com/office/drawing/2014/main" id="{CF2F5781-664E-41C9-9F2A-F1FAE5B52C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8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41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FB0629B7-8546-4CBF-8149-7AF394FFF479}"/>
              </a:ext>
            </a:extLst>
          </p:cNvPr>
          <p:cNvSpPr/>
          <p:nvPr userDrawn="1"/>
        </p:nvSpPr>
        <p:spPr>
          <a:xfrm>
            <a:off x="4711154" y="527050"/>
            <a:ext cx="6892727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e" descr="Bilde">
            <a:extLst>
              <a:ext uri="{FF2B5EF4-FFF2-40B4-BE49-F238E27FC236}">
                <a16:creationId xmlns:a16="http://schemas.microsoft.com/office/drawing/2014/main" id="{7EB6D1C8-5EA2-4BD7-9C83-9BCFC28B0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Figur">
            <a:extLst>
              <a:ext uri="{FF2B5EF4-FFF2-40B4-BE49-F238E27FC236}">
                <a16:creationId xmlns:a16="http://schemas.microsoft.com/office/drawing/2014/main" id="{3BBB3224-C02E-4FB4-850E-911B1FDD0DEE}"/>
              </a:ext>
            </a:extLst>
          </p:cNvPr>
          <p:cNvSpPr/>
          <p:nvPr userDrawn="1"/>
        </p:nvSpPr>
        <p:spPr>
          <a:xfrm>
            <a:off x="6316573" y="4396090"/>
            <a:ext cx="231954" cy="231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92929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006CEC7-14A1-4E2E-A3C7-AE74E6044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4665" y="4682021"/>
            <a:ext cx="3367484" cy="107436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uppe">
            <a:extLst>
              <a:ext uri="{FF2B5EF4-FFF2-40B4-BE49-F238E27FC236}">
                <a16:creationId xmlns:a16="http://schemas.microsoft.com/office/drawing/2014/main" id="{05FB27DD-82B8-4C2A-AB46-0D184CE6C7BF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6D71946B-1540-4D06-A39D-1546ECC8482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je">
              <a:extLst>
                <a:ext uri="{FF2B5EF4-FFF2-40B4-BE49-F238E27FC236}">
                  <a16:creationId xmlns:a16="http://schemas.microsoft.com/office/drawing/2014/main" id="{8B315933-1528-42BB-BF0E-D0B71256419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C88B0DA7-A622-4DC6-9EF3-B8B116FD856F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7E124F9F-469C-445E-AF66-0B35DF5289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8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6" name="nhh_logo_1f_positiv_helblaa.png" descr="nhh_logo_1f_positiv_helblaa.png">
            <a:extLst>
              <a:ext uri="{FF2B5EF4-FFF2-40B4-BE49-F238E27FC236}">
                <a16:creationId xmlns:a16="http://schemas.microsoft.com/office/drawing/2014/main" id="{98447E16-04D7-4291-9494-E72710D63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2EAB28A0-E01C-429F-BBA3-1DBDCDA04A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4787" y="1466850"/>
            <a:ext cx="3202781" cy="16187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EFAAD4C-481D-43D2-8949-FFE95317A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65" y="3271536"/>
            <a:ext cx="3367484" cy="106871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Rektangel">
            <a:extLst>
              <a:ext uri="{FF2B5EF4-FFF2-40B4-BE49-F238E27FC236}">
                <a16:creationId xmlns:a16="http://schemas.microsoft.com/office/drawing/2014/main" id="{7C55382B-D1F4-494B-AEB8-35545AE602A2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3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quote no checkmark image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FB0629B7-8546-4CBF-8149-7AF394FFF479}"/>
              </a:ext>
            </a:extLst>
          </p:cNvPr>
          <p:cNvSpPr/>
          <p:nvPr userDrawn="1"/>
        </p:nvSpPr>
        <p:spPr>
          <a:xfrm>
            <a:off x="4711154" y="527050"/>
            <a:ext cx="6892727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ilde" descr="Bilde">
            <a:extLst>
              <a:ext uri="{FF2B5EF4-FFF2-40B4-BE49-F238E27FC236}">
                <a16:creationId xmlns:a16="http://schemas.microsoft.com/office/drawing/2014/main" id="{7EB6D1C8-5EA2-4BD7-9C83-9BCFC28B0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247" y="3253059"/>
            <a:ext cx="518099" cy="38963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9688831-3F11-4787-80B0-307CF8F3F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4665" y="4682021"/>
            <a:ext cx="3367484" cy="107436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uppe">
            <a:extLst>
              <a:ext uri="{FF2B5EF4-FFF2-40B4-BE49-F238E27FC236}">
                <a16:creationId xmlns:a16="http://schemas.microsoft.com/office/drawing/2014/main" id="{F733CE1D-FD01-4244-B9D1-B8D18970956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5" name="Linje">
              <a:extLst>
                <a:ext uri="{FF2B5EF4-FFF2-40B4-BE49-F238E27FC236}">
                  <a16:creationId xmlns:a16="http://schemas.microsoft.com/office/drawing/2014/main" id="{0316AD53-BD1E-4315-9936-751E3FCCD18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je">
              <a:extLst>
                <a:ext uri="{FF2B5EF4-FFF2-40B4-BE49-F238E27FC236}">
                  <a16:creationId xmlns:a16="http://schemas.microsoft.com/office/drawing/2014/main" id="{5FF47356-C3CA-410F-BD42-75B0B3471875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588C134D-E808-4665-BB2C-A712E2E94E63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icture Placeholder 24">
            <a:extLst>
              <a:ext uri="{FF2B5EF4-FFF2-40B4-BE49-F238E27FC236}">
                <a16:creationId xmlns:a16="http://schemas.microsoft.com/office/drawing/2014/main" id="{6E89BA79-1903-42C1-8F9B-D564529F11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4" name="nhh_logo_1f_positiv_helblaa.png" descr="nhh_logo_1f_positiv_helblaa.png">
            <a:extLst>
              <a:ext uri="{FF2B5EF4-FFF2-40B4-BE49-F238E27FC236}">
                <a16:creationId xmlns:a16="http://schemas.microsoft.com/office/drawing/2014/main" id="{D9417ABB-0BE1-4BF2-AB23-9088B6C69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 Placeholder 48">
            <a:extLst>
              <a:ext uri="{FF2B5EF4-FFF2-40B4-BE49-F238E27FC236}">
                <a16:creationId xmlns:a16="http://schemas.microsoft.com/office/drawing/2014/main" id="{15D3AA88-31C5-4B4E-B229-82A8E31742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4787" y="1466850"/>
            <a:ext cx="3202781" cy="16187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8F5FFC1-98C3-442A-B6F3-7299F63E37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65" y="3271536"/>
            <a:ext cx="3367484" cy="106871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5A6078C3-E2D9-4EAB-9119-6ECC7421799C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line with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4724203" y="527050"/>
            <a:ext cx="6879678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DB58EAFB-79FB-4187-B676-C879570D0112}"/>
              </a:ext>
            </a:extLst>
          </p:cNvPr>
          <p:cNvSpPr/>
          <p:nvPr userDrawn="1"/>
        </p:nvSpPr>
        <p:spPr>
          <a:xfrm flipH="1">
            <a:off x="8377519" y="3189871"/>
            <a:ext cx="0" cy="17820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7DC699-31E3-4FA8-9F88-75C87A53F6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613" y="3189871"/>
            <a:ext cx="1814174" cy="277649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lvl="0"/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2937FD-DF6A-41C1-8692-3155C7BA32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3256" y="3189871"/>
            <a:ext cx="1877894" cy="2776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endParaRPr lang="en-US"/>
          </a:p>
        </p:txBody>
      </p:sp>
      <p:grpSp>
        <p:nvGrpSpPr>
          <p:cNvPr id="27" name="Gruppe">
            <a:extLst>
              <a:ext uri="{FF2B5EF4-FFF2-40B4-BE49-F238E27FC236}">
                <a16:creationId xmlns:a16="http://schemas.microsoft.com/office/drawing/2014/main" id="{45A18FC7-7EFF-4F5F-A02F-7385377C6BE0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9" name="Linje">
              <a:extLst>
                <a:ext uri="{FF2B5EF4-FFF2-40B4-BE49-F238E27FC236}">
                  <a16:creationId xmlns:a16="http://schemas.microsoft.com/office/drawing/2014/main" id="{BD2B680B-78B2-4AAD-8CB9-B41EEE55FE5E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je">
              <a:extLst>
                <a:ext uri="{FF2B5EF4-FFF2-40B4-BE49-F238E27FC236}">
                  <a16:creationId xmlns:a16="http://schemas.microsoft.com/office/drawing/2014/main" id="{2D0AED1D-F601-49D5-9B14-AF5794C34DC5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AC00B6C7-A970-4395-AAE0-978D53F0D9A1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je">
            <a:extLst>
              <a:ext uri="{FF2B5EF4-FFF2-40B4-BE49-F238E27FC236}">
                <a16:creationId xmlns:a16="http://schemas.microsoft.com/office/drawing/2014/main" id="{5BA311C2-9A21-442A-9CB9-6B49C6B26036}"/>
              </a:ext>
            </a:extLst>
          </p:cNvPr>
          <p:cNvSpPr/>
          <p:nvPr userDrawn="1"/>
        </p:nvSpPr>
        <p:spPr>
          <a:xfrm flipV="1">
            <a:off x="6110504" y="2241550"/>
            <a:ext cx="0" cy="273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AA3DDF47-CE2F-45A5-91B7-4FF0E00A19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5CA16D31-A097-49BC-A9CB-D9F7446BD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ktangel">
            <a:extLst>
              <a:ext uri="{FF2B5EF4-FFF2-40B4-BE49-F238E27FC236}">
                <a16:creationId xmlns:a16="http://schemas.microsoft.com/office/drawing/2014/main" id="{95B36596-22B5-49D9-BFD0-C3B473121614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D1E366D-4850-4A8C-9D27-2C48003FD9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251" y="2687398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D0902B84-7E73-4CF1-B824-BC236C57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210" y="2102379"/>
            <a:ext cx="4245264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1779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line with pro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4718101" y="527050"/>
            <a:ext cx="6885780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7DC699-31E3-4FA8-9F88-75C87A53F6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613" y="3189871"/>
            <a:ext cx="910045" cy="277649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2937FD-DF6A-41C1-8692-3155C7BA32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405" y="3189871"/>
            <a:ext cx="3063087" cy="27764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endParaRPr lang="en-US"/>
          </a:p>
        </p:txBody>
      </p:sp>
      <p:grpSp>
        <p:nvGrpSpPr>
          <p:cNvPr id="27" name="Gruppe">
            <a:extLst>
              <a:ext uri="{FF2B5EF4-FFF2-40B4-BE49-F238E27FC236}">
                <a16:creationId xmlns:a16="http://schemas.microsoft.com/office/drawing/2014/main" id="{A44420B3-4B9F-4115-B05D-A221BDC9B680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9" name="Linje">
              <a:extLst>
                <a:ext uri="{FF2B5EF4-FFF2-40B4-BE49-F238E27FC236}">
                  <a16:creationId xmlns:a16="http://schemas.microsoft.com/office/drawing/2014/main" id="{1F2D697A-2D3E-4ACA-82FF-BC7069FB367C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je">
              <a:extLst>
                <a:ext uri="{FF2B5EF4-FFF2-40B4-BE49-F238E27FC236}">
                  <a16:creationId xmlns:a16="http://schemas.microsoft.com/office/drawing/2014/main" id="{873671B6-E924-4D19-BCDF-BD9A631433DD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7C34CE6D-C1DD-4D05-92C8-D2139D17A64D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C605F604-CAC8-45F8-938E-C3ED95F84A61}"/>
              </a:ext>
            </a:extLst>
          </p:cNvPr>
          <p:cNvSpPr/>
          <p:nvPr userDrawn="1"/>
        </p:nvSpPr>
        <p:spPr>
          <a:xfrm flipH="1">
            <a:off x="7312989" y="3189871"/>
            <a:ext cx="0" cy="20016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je">
            <a:extLst>
              <a:ext uri="{FF2B5EF4-FFF2-40B4-BE49-F238E27FC236}">
                <a16:creationId xmlns:a16="http://schemas.microsoft.com/office/drawing/2014/main" id="{E3100F87-4CE2-41EA-9B82-061EBF16E055}"/>
              </a:ext>
            </a:extLst>
          </p:cNvPr>
          <p:cNvSpPr/>
          <p:nvPr userDrawn="1"/>
        </p:nvSpPr>
        <p:spPr>
          <a:xfrm flipV="1">
            <a:off x="6110504" y="2241550"/>
            <a:ext cx="0" cy="273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8C27CA6-C51E-4E05-9A64-D6B4C6B7AD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863" y="527050"/>
            <a:ext cx="4140238" cy="5803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63DE92C2-5231-4323-B47E-9A6D4D4021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F779E29-F1C4-4241-BBF6-0275F6A63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251" y="2687398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771BB811-A287-4376-B525-2C90E3D9D1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8210" y="2102379"/>
            <a:ext cx="4245264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79CC55C0-FC48-4B52-B51A-139D31C3DAB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4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5B7325C4-1B82-4154-93E4-1C51E55E4D3F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je">
            <a:extLst>
              <a:ext uri="{FF2B5EF4-FFF2-40B4-BE49-F238E27FC236}">
                <a16:creationId xmlns:a16="http://schemas.microsoft.com/office/drawing/2014/main" id="{645CCA06-0560-45B8-B1CD-52B83CFEF452}"/>
              </a:ext>
            </a:extLst>
          </p:cNvPr>
          <p:cNvSpPr/>
          <p:nvPr userDrawn="1"/>
        </p:nvSpPr>
        <p:spPr>
          <a:xfrm>
            <a:off x="3411458" y="2252940"/>
            <a:ext cx="1494000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je">
            <a:extLst>
              <a:ext uri="{FF2B5EF4-FFF2-40B4-BE49-F238E27FC236}">
                <a16:creationId xmlns:a16="http://schemas.microsoft.com/office/drawing/2014/main" id="{C8DA4AF3-7261-4EE5-9B23-F8EBFAA6B43B}"/>
              </a:ext>
            </a:extLst>
          </p:cNvPr>
          <p:cNvSpPr/>
          <p:nvPr userDrawn="1"/>
        </p:nvSpPr>
        <p:spPr>
          <a:xfrm>
            <a:off x="6487834" y="2252940"/>
            <a:ext cx="1717200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je">
            <a:extLst>
              <a:ext uri="{FF2B5EF4-FFF2-40B4-BE49-F238E27FC236}">
                <a16:creationId xmlns:a16="http://schemas.microsoft.com/office/drawing/2014/main" id="{A55872E1-60FC-46F0-8D8F-6248B92C8303}"/>
              </a:ext>
            </a:extLst>
          </p:cNvPr>
          <p:cNvSpPr/>
          <p:nvPr userDrawn="1"/>
        </p:nvSpPr>
        <p:spPr>
          <a:xfrm>
            <a:off x="7689850" y="2545799"/>
            <a:ext cx="0" cy="32400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37C449F-A51A-410B-AB0B-EC8E7DD5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7128" y="2545785"/>
            <a:ext cx="1160996" cy="324000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lvl="0"/>
            <a:endParaRPr lang="en-US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FD226D3-D973-4EFC-9D10-B65BF068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3820" y="2545785"/>
            <a:ext cx="2288333" cy="324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8D0753C4-4084-421D-9220-71EF5515F4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7596" y="2545786"/>
            <a:ext cx="1770591" cy="323999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Name</a:t>
            </a:r>
          </a:p>
          <a:p>
            <a:pPr lvl="0"/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/>
          </a:p>
          <a:p>
            <a:pPr lvl="0"/>
            <a:endParaRPr lang="da-DK"/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8817BA65-B755-4F0C-8D5A-B87113ADD016}"/>
              </a:ext>
            </a:extLst>
          </p:cNvPr>
          <p:cNvSpPr/>
          <p:nvPr userDrawn="1"/>
        </p:nvSpPr>
        <p:spPr>
          <a:xfrm>
            <a:off x="4375869" y="2545794"/>
            <a:ext cx="0" cy="324000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pe">
            <a:extLst>
              <a:ext uri="{FF2B5EF4-FFF2-40B4-BE49-F238E27FC236}">
                <a16:creationId xmlns:a16="http://schemas.microsoft.com/office/drawing/2014/main" id="{7FA0BA8D-D875-493B-945A-6F7BD49FFD9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35" name="Linje">
              <a:extLst>
                <a:ext uri="{FF2B5EF4-FFF2-40B4-BE49-F238E27FC236}">
                  <a16:creationId xmlns:a16="http://schemas.microsoft.com/office/drawing/2014/main" id="{1524C559-73F0-42AE-8C79-36B130005E1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je">
              <a:extLst>
                <a:ext uri="{FF2B5EF4-FFF2-40B4-BE49-F238E27FC236}">
                  <a16:creationId xmlns:a16="http://schemas.microsoft.com/office/drawing/2014/main" id="{D3EEC260-26BC-4CAA-80BA-05FB4F82F53A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Slide Number Placeholder 6">
            <a:extLst>
              <a:ext uri="{FF2B5EF4-FFF2-40B4-BE49-F238E27FC236}">
                <a16:creationId xmlns:a16="http://schemas.microsoft.com/office/drawing/2014/main" id="{A10A713F-AB48-4310-90CF-4EB6ED23057D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nhh_logo_1f_positiv_helblaa.png" descr="nhh_logo_1f_positiv_helblaa.png">
            <a:extLst>
              <a:ext uri="{FF2B5EF4-FFF2-40B4-BE49-F238E27FC236}">
                <a16:creationId xmlns:a16="http://schemas.microsoft.com/office/drawing/2014/main" id="{004A2507-44CF-46A4-AC57-6CA31BB6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xt Placeholder 48">
            <a:extLst>
              <a:ext uri="{FF2B5EF4-FFF2-40B4-BE49-F238E27FC236}">
                <a16:creationId xmlns:a16="http://schemas.microsoft.com/office/drawing/2014/main" id="{E512F93B-7BDE-43E0-B07C-05FAA4A8ED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8808" y="1285003"/>
            <a:ext cx="729937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PROGRAM DAY X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3081292-CFF9-4821-8C02-0A045E6531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98686" y="2129355"/>
            <a:ext cx="712772" cy="24246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73EFE3F-1238-4918-95B7-C81428BE4E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9936" y="2131706"/>
            <a:ext cx="1575335" cy="24011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WHAT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1B01A3A-39CA-4C9F-B707-BA4919665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5034" y="2132778"/>
            <a:ext cx="1770590" cy="25248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WHO</a:t>
            </a:r>
          </a:p>
        </p:txBody>
      </p:sp>
      <p:sp>
        <p:nvSpPr>
          <p:cNvPr id="21" name="Rektangel">
            <a:extLst>
              <a:ext uri="{FF2B5EF4-FFF2-40B4-BE49-F238E27FC236}">
                <a16:creationId xmlns:a16="http://schemas.microsoft.com/office/drawing/2014/main" id="{144BC8E2-B305-45BF-B176-1703FB49A810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53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5B7325C4-1B82-4154-93E4-1C51E55E4D3F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je">
            <a:extLst>
              <a:ext uri="{FF2B5EF4-FFF2-40B4-BE49-F238E27FC236}">
                <a16:creationId xmlns:a16="http://schemas.microsoft.com/office/drawing/2014/main" id="{A55872E1-60FC-46F0-8D8F-6248B92C8303}"/>
              </a:ext>
            </a:extLst>
          </p:cNvPr>
          <p:cNvSpPr/>
          <p:nvPr userDrawn="1"/>
        </p:nvSpPr>
        <p:spPr>
          <a:xfrm>
            <a:off x="7785386" y="2545799"/>
            <a:ext cx="0" cy="2776500"/>
          </a:xfrm>
          <a:prstGeom prst="line">
            <a:avLst/>
          </a:prstGeom>
          <a:ln w="25400">
            <a:solidFill>
              <a:srgbClr val="3B6E8F"/>
            </a:solidFill>
            <a:prstDash val="dash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37C449F-A51A-410B-AB0B-EC8E7DD51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7127" y="2545796"/>
            <a:ext cx="1351981" cy="280110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00:00 – 00:00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FD226D3-D973-4EFC-9D10-B65BF068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5124" y="2545796"/>
            <a:ext cx="3256647" cy="81101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</p:txBody>
      </p:sp>
      <p:sp>
        <p:nvSpPr>
          <p:cNvPr id="41" name="Linje">
            <a:extLst>
              <a:ext uri="{FF2B5EF4-FFF2-40B4-BE49-F238E27FC236}">
                <a16:creationId xmlns:a16="http://schemas.microsoft.com/office/drawing/2014/main" id="{2FE51B7B-2042-4AE7-8439-C905BB289A6D}"/>
              </a:ext>
            </a:extLst>
          </p:cNvPr>
          <p:cNvSpPr/>
          <p:nvPr userDrawn="1"/>
        </p:nvSpPr>
        <p:spPr>
          <a:xfrm>
            <a:off x="4201509" y="2545799"/>
            <a:ext cx="11215" cy="2801113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E0145B6D-958C-49FA-BDD0-AC9EC6975B13}"/>
              </a:ext>
            </a:extLst>
          </p:cNvPr>
          <p:cNvSpPr/>
          <p:nvPr userDrawn="1"/>
        </p:nvSpPr>
        <p:spPr>
          <a:xfrm>
            <a:off x="5109411" y="3465808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33C9992-BECF-431F-9E26-C3A45F73F7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5124" y="3582250"/>
            <a:ext cx="854311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25" name="Linje">
            <a:extLst>
              <a:ext uri="{FF2B5EF4-FFF2-40B4-BE49-F238E27FC236}">
                <a16:creationId xmlns:a16="http://schemas.microsoft.com/office/drawing/2014/main" id="{22363D71-D9AE-4621-A82C-11BB34F678A2}"/>
              </a:ext>
            </a:extLst>
          </p:cNvPr>
          <p:cNvSpPr/>
          <p:nvPr userDrawn="1"/>
        </p:nvSpPr>
        <p:spPr>
          <a:xfrm>
            <a:off x="5109411" y="4431762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181A06BD-2E7C-460A-8D3C-3D30593406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5124" y="4551323"/>
            <a:ext cx="3256659" cy="79557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  <a:p>
            <a:pPr lvl="0"/>
            <a:r>
              <a:rPr lang="da-DK"/>
              <a:t>Click to add text</a:t>
            </a:r>
          </a:p>
        </p:txBody>
      </p:sp>
      <p:sp>
        <p:nvSpPr>
          <p:cNvPr id="35" name="Linje">
            <a:extLst>
              <a:ext uri="{FF2B5EF4-FFF2-40B4-BE49-F238E27FC236}">
                <a16:creationId xmlns:a16="http://schemas.microsoft.com/office/drawing/2014/main" id="{EEDDEE3D-E2B3-4F92-9F99-4A345F12BEED}"/>
              </a:ext>
            </a:extLst>
          </p:cNvPr>
          <p:cNvSpPr/>
          <p:nvPr userDrawn="1"/>
        </p:nvSpPr>
        <p:spPr>
          <a:xfrm>
            <a:off x="5291501" y="3579611"/>
            <a:ext cx="0" cy="698348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je">
            <a:extLst>
              <a:ext uri="{FF2B5EF4-FFF2-40B4-BE49-F238E27FC236}">
                <a16:creationId xmlns:a16="http://schemas.microsoft.com/office/drawing/2014/main" id="{610E8216-6DF7-4F5D-B156-17C2136AD423}"/>
              </a:ext>
            </a:extLst>
          </p:cNvPr>
          <p:cNvSpPr/>
          <p:nvPr userDrawn="1"/>
        </p:nvSpPr>
        <p:spPr>
          <a:xfrm>
            <a:off x="6719499" y="3579611"/>
            <a:ext cx="0" cy="698348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A92AB6B8-0EEA-442B-B0A3-9AFB75B644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5921" y="3581743"/>
            <a:ext cx="1315160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B0113333-1C36-4B62-9E5B-2F205BA531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7566" y="3580627"/>
            <a:ext cx="834217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45" name="Linje">
            <a:extLst>
              <a:ext uri="{FF2B5EF4-FFF2-40B4-BE49-F238E27FC236}">
                <a16:creationId xmlns:a16="http://schemas.microsoft.com/office/drawing/2014/main" id="{7A2F3A9A-3B58-48D6-A902-C8BB73E16243}"/>
              </a:ext>
            </a:extLst>
          </p:cNvPr>
          <p:cNvSpPr/>
          <p:nvPr userDrawn="1"/>
        </p:nvSpPr>
        <p:spPr>
          <a:xfrm>
            <a:off x="8196156" y="3463349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je">
            <a:extLst>
              <a:ext uri="{FF2B5EF4-FFF2-40B4-BE49-F238E27FC236}">
                <a16:creationId xmlns:a16="http://schemas.microsoft.com/office/drawing/2014/main" id="{D1A82735-6490-4CA9-AD4C-01A4AF0933AF}"/>
              </a:ext>
            </a:extLst>
          </p:cNvPr>
          <p:cNvSpPr/>
          <p:nvPr userDrawn="1"/>
        </p:nvSpPr>
        <p:spPr>
          <a:xfrm>
            <a:off x="8196156" y="4429303"/>
            <a:ext cx="1784547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7230ACD-E418-4C45-96D1-7A160EAB77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61274" y="3579611"/>
            <a:ext cx="854311" cy="7399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grpSp>
        <p:nvGrpSpPr>
          <p:cNvPr id="49" name="Gruppe">
            <a:extLst>
              <a:ext uri="{FF2B5EF4-FFF2-40B4-BE49-F238E27FC236}">
                <a16:creationId xmlns:a16="http://schemas.microsoft.com/office/drawing/2014/main" id="{97BC34A3-11E2-4658-9DEB-BB0D834008CA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50" name="Linje">
              <a:extLst>
                <a:ext uri="{FF2B5EF4-FFF2-40B4-BE49-F238E27FC236}">
                  <a16:creationId xmlns:a16="http://schemas.microsoft.com/office/drawing/2014/main" id="{2E33DEF9-9300-45F5-AC34-A6E8A29D4519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je">
              <a:extLst>
                <a:ext uri="{FF2B5EF4-FFF2-40B4-BE49-F238E27FC236}">
                  <a16:creationId xmlns:a16="http://schemas.microsoft.com/office/drawing/2014/main" id="{7A5AF8DC-44D2-4397-AA92-CFB26F5BA3EF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Slide Number Placeholder 6">
            <a:extLst>
              <a:ext uri="{FF2B5EF4-FFF2-40B4-BE49-F238E27FC236}">
                <a16:creationId xmlns:a16="http://schemas.microsoft.com/office/drawing/2014/main" id="{922213A0-12A5-4C9C-8751-6F2C87E6E70A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nhh_logo_1f_positiv_helblaa.png" descr="nhh_logo_1f_positiv_helblaa.png">
            <a:extLst>
              <a:ext uri="{FF2B5EF4-FFF2-40B4-BE49-F238E27FC236}">
                <a16:creationId xmlns:a16="http://schemas.microsoft.com/office/drawing/2014/main" id="{DB97EC76-3187-4518-8F82-70AEB6790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CE683688-3EBF-4B85-A617-C66B3ED915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8808" y="1285003"/>
            <a:ext cx="729937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PROGRAM DAY X</a:t>
            </a:r>
          </a:p>
        </p:txBody>
      </p:sp>
      <p:sp>
        <p:nvSpPr>
          <p:cNvPr id="31" name="Rektangel">
            <a:extLst>
              <a:ext uri="{FF2B5EF4-FFF2-40B4-BE49-F238E27FC236}">
                <a16:creationId xmlns:a16="http://schemas.microsoft.com/office/drawing/2014/main" id="{232C76E4-2C65-4CB4-A519-565E6E0D974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2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guest speakers 4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">
            <a:extLst>
              <a:ext uri="{FF2B5EF4-FFF2-40B4-BE49-F238E27FC236}">
                <a16:creationId xmlns:a16="http://schemas.microsoft.com/office/drawing/2014/main" id="{867DBD7C-CEC0-43D2-B4BD-2B8D7CB9F857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811F30F0-A67A-45F9-BD56-98D5C975A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7172" y="2842321"/>
            <a:ext cx="1808634" cy="18219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4" name="Picture Placeholder 25">
            <a:extLst>
              <a:ext uri="{FF2B5EF4-FFF2-40B4-BE49-F238E27FC236}">
                <a16:creationId xmlns:a16="http://schemas.microsoft.com/office/drawing/2014/main" id="{5971C94A-CA80-4046-A108-EDB8C2CFD7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20700" y="2842322"/>
            <a:ext cx="1808634" cy="183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6" name="Picture Placeholder 25">
            <a:extLst>
              <a:ext uri="{FF2B5EF4-FFF2-40B4-BE49-F238E27FC236}">
                <a16:creationId xmlns:a16="http://schemas.microsoft.com/office/drawing/2014/main" id="{C91CFDC5-DF2D-4D2F-8C08-5C145445D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5619" y="2842321"/>
            <a:ext cx="1808634" cy="183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17E2D676-57F4-4A12-B3E0-8CD877F5E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35619" y="5132826"/>
            <a:ext cx="1807342" cy="59935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14D63DD0-5E71-42E4-882E-A3CE0A93C8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9406" y="5132826"/>
            <a:ext cx="1808635" cy="59935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3944753B-B48A-4B20-BB74-22475FEF70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04085" y="5132827"/>
            <a:ext cx="1808634" cy="59904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grpSp>
        <p:nvGrpSpPr>
          <p:cNvPr id="38" name="Gruppe">
            <a:extLst>
              <a:ext uri="{FF2B5EF4-FFF2-40B4-BE49-F238E27FC236}">
                <a16:creationId xmlns:a16="http://schemas.microsoft.com/office/drawing/2014/main" id="{E3990F75-D642-48E6-816D-B13839FC88D6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39" name="Linje">
              <a:extLst>
                <a:ext uri="{FF2B5EF4-FFF2-40B4-BE49-F238E27FC236}">
                  <a16:creationId xmlns:a16="http://schemas.microsoft.com/office/drawing/2014/main" id="{8B93806B-881D-44E3-97E5-58BEBFD954D3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je">
              <a:extLst>
                <a:ext uri="{FF2B5EF4-FFF2-40B4-BE49-F238E27FC236}">
                  <a16:creationId xmlns:a16="http://schemas.microsoft.com/office/drawing/2014/main" id="{777A4940-7DB5-4259-A046-D278F76176F4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79586A43-7C38-4536-BCA1-F52196D7FF38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icture Placeholder 25">
            <a:extLst>
              <a:ext uri="{FF2B5EF4-FFF2-40B4-BE49-F238E27FC236}">
                <a16:creationId xmlns:a16="http://schemas.microsoft.com/office/drawing/2014/main" id="{A2DE62F5-2160-4403-B057-A77FC3444C85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3924176" y="2842014"/>
            <a:ext cx="1808634" cy="18305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CA9116E1-076F-45AD-9AFD-5311F811BA1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24176" y="5132519"/>
            <a:ext cx="1807341" cy="59935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49" name="Linje">
            <a:extLst>
              <a:ext uri="{FF2B5EF4-FFF2-40B4-BE49-F238E27FC236}">
                <a16:creationId xmlns:a16="http://schemas.microsoft.com/office/drawing/2014/main" id="{88E6CA0B-70E7-43BB-987C-81A0240CCB9C}"/>
              </a:ext>
            </a:extLst>
          </p:cNvPr>
          <p:cNvSpPr/>
          <p:nvPr userDrawn="1"/>
        </p:nvSpPr>
        <p:spPr>
          <a:xfrm>
            <a:off x="4746066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je">
            <a:extLst>
              <a:ext uri="{FF2B5EF4-FFF2-40B4-BE49-F238E27FC236}">
                <a16:creationId xmlns:a16="http://schemas.microsoft.com/office/drawing/2014/main" id="{E2F08900-3E5F-473E-B336-97FEF803A458}"/>
              </a:ext>
            </a:extLst>
          </p:cNvPr>
          <p:cNvSpPr/>
          <p:nvPr userDrawn="1"/>
        </p:nvSpPr>
        <p:spPr>
          <a:xfrm>
            <a:off x="2661536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je">
            <a:extLst>
              <a:ext uri="{FF2B5EF4-FFF2-40B4-BE49-F238E27FC236}">
                <a16:creationId xmlns:a16="http://schemas.microsoft.com/office/drawing/2014/main" id="{2C31A6EF-FDB7-4B93-95EA-069DB431B768}"/>
              </a:ext>
            </a:extLst>
          </p:cNvPr>
          <p:cNvSpPr/>
          <p:nvPr userDrawn="1"/>
        </p:nvSpPr>
        <p:spPr>
          <a:xfrm>
            <a:off x="6842315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je">
            <a:extLst>
              <a:ext uri="{FF2B5EF4-FFF2-40B4-BE49-F238E27FC236}">
                <a16:creationId xmlns:a16="http://schemas.microsoft.com/office/drawing/2014/main" id="{0696C731-9A7B-42B9-9CA3-A05FA8764EB3}"/>
              </a:ext>
            </a:extLst>
          </p:cNvPr>
          <p:cNvSpPr/>
          <p:nvPr userDrawn="1"/>
        </p:nvSpPr>
        <p:spPr>
          <a:xfrm>
            <a:off x="8930105" y="5042649"/>
            <a:ext cx="154231" cy="0"/>
          </a:xfrm>
          <a:prstGeom prst="line">
            <a:avLst/>
          </a:prstGeom>
          <a:ln w="25400">
            <a:solidFill>
              <a:srgbClr val="3B6E8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je">
            <a:extLst>
              <a:ext uri="{FF2B5EF4-FFF2-40B4-BE49-F238E27FC236}">
                <a16:creationId xmlns:a16="http://schemas.microsoft.com/office/drawing/2014/main" id="{EE312226-26E9-4BD3-AF39-E7999AC24A0E}"/>
              </a:ext>
            </a:extLst>
          </p:cNvPr>
          <p:cNvSpPr/>
          <p:nvPr userDrawn="1"/>
        </p:nvSpPr>
        <p:spPr>
          <a:xfrm flipV="1">
            <a:off x="6090866" y="1593850"/>
            <a:ext cx="0" cy="704643"/>
          </a:xfrm>
          <a:prstGeom prst="line">
            <a:avLst/>
          </a:prstGeom>
          <a:ln w="5715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nhh_logo_1f_positiv_helblaa.png" descr="nhh_logo_1f_positiv_helblaa.png">
            <a:extLst>
              <a:ext uri="{FF2B5EF4-FFF2-40B4-BE49-F238E27FC236}">
                <a16:creationId xmlns:a16="http://schemas.microsoft.com/office/drawing/2014/main" id="{D63E4D71-E1B9-4166-A577-323BD11F5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Placeholder 48">
            <a:extLst>
              <a:ext uri="{FF2B5EF4-FFF2-40B4-BE49-F238E27FC236}">
                <a16:creationId xmlns:a16="http://schemas.microsoft.com/office/drawing/2014/main" id="{C8F5E34D-F609-496C-8E35-B44BF34936F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25022" y="1460517"/>
            <a:ext cx="3641894" cy="1282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SPEAKERS /</a:t>
            </a:r>
          </a:p>
          <a:p>
            <a:pPr lvl="0"/>
            <a:r>
              <a:rPr lang="en-US"/>
              <a:t>GUEST SPEAKERS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65AC18A3-D6F3-42BE-B1A6-5691D930AF7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922228" y="4743112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62B96ABC-CA16-4A4C-8DD5-5A3F9BF75A2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020675" y="4744789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3210C9ED-9243-43E5-BA8F-78B1333CA99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07401" y="4744789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C2075DD4-293D-4F65-A6E3-04D02D5504C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833826" y="4744795"/>
            <a:ext cx="1810608" cy="2043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Rektangel">
            <a:extLst>
              <a:ext uri="{FF2B5EF4-FFF2-40B4-BE49-F238E27FC236}">
                <a16:creationId xmlns:a16="http://schemas.microsoft.com/office/drawing/2014/main" id="{AED532B8-8771-4BA8-80CD-0470F0FC0ADD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30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- guest speakers 6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ktangel">
            <a:extLst>
              <a:ext uri="{FF2B5EF4-FFF2-40B4-BE49-F238E27FC236}">
                <a16:creationId xmlns:a16="http://schemas.microsoft.com/office/drawing/2014/main" id="{26DD69AF-E6A5-40BC-BC80-D0CA84B268AC}"/>
              </a:ext>
            </a:extLst>
          </p:cNvPr>
          <p:cNvSpPr/>
          <p:nvPr userDrawn="1"/>
        </p:nvSpPr>
        <p:spPr>
          <a:xfrm>
            <a:off x="547535" y="527050"/>
            <a:ext cx="11049633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je">
            <a:extLst>
              <a:ext uri="{FF2B5EF4-FFF2-40B4-BE49-F238E27FC236}">
                <a16:creationId xmlns:a16="http://schemas.microsoft.com/office/drawing/2014/main" id="{37C1A7A0-B6E9-46E4-9506-EB07399EACB1}"/>
              </a:ext>
            </a:extLst>
          </p:cNvPr>
          <p:cNvSpPr/>
          <p:nvPr userDrawn="1"/>
        </p:nvSpPr>
        <p:spPr>
          <a:xfrm flipV="1">
            <a:off x="6090866" y="1593850"/>
            <a:ext cx="0" cy="704643"/>
          </a:xfrm>
          <a:prstGeom prst="line">
            <a:avLst/>
          </a:prstGeom>
          <a:ln w="5715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Picture Placeholder 25">
            <a:extLst>
              <a:ext uri="{FF2B5EF4-FFF2-40B4-BE49-F238E27FC236}">
                <a16:creationId xmlns:a16="http://schemas.microsoft.com/office/drawing/2014/main" id="{01DD1E5C-2DC5-4DE0-9C7F-9306949B320A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825678" y="3136603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8" name="Text Placeholder 12">
            <a:extLst>
              <a:ext uri="{FF2B5EF4-FFF2-40B4-BE49-F238E27FC236}">
                <a16:creationId xmlns:a16="http://schemas.microsoft.com/office/drawing/2014/main" id="{6FB76C0D-05BE-410F-900E-D5324E2A89D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5678" y="5057543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129" name="Text Placeholder 12">
            <a:extLst>
              <a:ext uri="{FF2B5EF4-FFF2-40B4-BE49-F238E27FC236}">
                <a16:creationId xmlns:a16="http://schemas.microsoft.com/office/drawing/2014/main" id="{1765CA6C-72A3-49BE-A082-EC559A7B2F1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5678" y="4619521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-</a:t>
            </a:r>
          </a:p>
        </p:txBody>
      </p:sp>
      <p:grpSp>
        <p:nvGrpSpPr>
          <p:cNvPr id="41" name="Gruppe">
            <a:extLst>
              <a:ext uri="{FF2B5EF4-FFF2-40B4-BE49-F238E27FC236}">
                <a16:creationId xmlns:a16="http://schemas.microsoft.com/office/drawing/2014/main" id="{250E2317-91BF-4E3C-8146-8061DD12903F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42" name="Linje">
              <a:extLst>
                <a:ext uri="{FF2B5EF4-FFF2-40B4-BE49-F238E27FC236}">
                  <a16:creationId xmlns:a16="http://schemas.microsoft.com/office/drawing/2014/main" id="{B096EB65-DC1E-41A5-8A54-14878FE7AE2E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je">
              <a:extLst>
                <a:ext uri="{FF2B5EF4-FFF2-40B4-BE49-F238E27FC236}">
                  <a16:creationId xmlns:a16="http://schemas.microsoft.com/office/drawing/2014/main" id="{4D15AF00-4A57-4934-8ED4-5C70525145CD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Slide Number Placeholder 6">
            <a:extLst>
              <a:ext uri="{FF2B5EF4-FFF2-40B4-BE49-F238E27FC236}">
                <a16:creationId xmlns:a16="http://schemas.microsoft.com/office/drawing/2014/main" id="{F3EB9212-EB85-450D-8ADD-04E23E6583A2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icture Placeholder 25">
            <a:extLst>
              <a:ext uri="{FF2B5EF4-FFF2-40B4-BE49-F238E27FC236}">
                <a16:creationId xmlns:a16="http://schemas.microsoft.com/office/drawing/2014/main" id="{1E6A5E15-6F87-4051-894F-621399DD94CA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2501710" y="3138357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15CFDF41-99E1-4F5F-8749-619793D4632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501710" y="5059297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78DCC015-62B8-4D63-AF74-A237ED8B704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501710" y="4621275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-</a:t>
            </a:r>
          </a:p>
        </p:txBody>
      </p:sp>
      <p:sp>
        <p:nvSpPr>
          <p:cNvPr id="54" name="Picture Placeholder 25">
            <a:extLst>
              <a:ext uri="{FF2B5EF4-FFF2-40B4-BE49-F238E27FC236}">
                <a16:creationId xmlns:a16="http://schemas.microsoft.com/office/drawing/2014/main" id="{0B4E778E-1B35-4ACA-888F-40530BE31900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176046" y="3135715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796DEA72-CBC8-4F7D-8E82-CB63A00DF39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176046" y="5056655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FFF4B92B-FEEE-4A0E-BFB8-2653ADF8CCB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176046" y="4618633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-</a:t>
            </a:r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F58D8A34-1679-4A6F-A5A1-BF5C8E2D5110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5851900" y="3135271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24993A4-69A0-497F-9728-7D061E53596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851900" y="5056211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8014165-9CB1-4E81-9AB2-47AB143880B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851900" y="4618189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-</a:t>
            </a:r>
          </a:p>
        </p:txBody>
      </p:sp>
      <p:sp>
        <p:nvSpPr>
          <p:cNvPr id="62" name="Picture Placeholder 25">
            <a:extLst>
              <a:ext uri="{FF2B5EF4-FFF2-40B4-BE49-F238E27FC236}">
                <a16:creationId xmlns:a16="http://schemas.microsoft.com/office/drawing/2014/main" id="{2EA92533-1120-4FC2-9791-4DEA9E98F2F7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7527964" y="3135049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D50D524-887F-4AC6-932C-B7647A58BD1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527964" y="5055989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C9A1D8C3-0F46-40AC-9866-8DB56B53E4F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527964" y="4617967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-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5A0FBF72-0882-4AD3-B420-24EFCDBBD9A0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200589" y="3135049"/>
            <a:ext cx="1521086" cy="150787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133DDFA5-10F5-4E82-85C0-EAEA0888081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200589" y="5055989"/>
            <a:ext cx="1522380" cy="506413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Click to add text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1DDE5E74-27BC-44C6-91C8-716E3EDA65AB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200589" y="4617967"/>
            <a:ext cx="1521086" cy="69018"/>
          </a:xfrm>
        </p:spPr>
        <p:txBody>
          <a:bodyPr>
            <a:noAutofit/>
          </a:bodyPr>
          <a:lstStyle>
            <a:lvl1pPr marL="0" indent="0" algn="ctr">
              <a:buNone/>
              <a:defRPr sz="4400" b="0" spc="300">
                <a:solidFill>
                  <a:srgbClr val="3B6E8F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-</a:t>
            </a:r>
          </a:p>
        </p:txBody>
      </p:sp>
      <p:pic>
        <p:nvPicPr>
          <p:cNvPr id="35" name="nhh_logo_1f_positiv_helblaa.png" descr="nhh_logo_1f_positiv_helblaa.png">
            <a:extLst>
              <a:ext uri="{FF2B5EF4-FFF2-40B4-BE49-F238E27FC236}">
                <a16:creationId xmlns:a16="http://schemas.microsoft.com/office/drawing/2014/main" id="{F84CE617-3CA9-46EE-8FBD-66D050C77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53A056BC-BBBB-42CF-BF51-8BC5B1D565D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25678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C86EEE49-CFE7-409D-986D-1744D906C5C4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500102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1BE0EB1C-2A00-4743-B9A9-C5167BDE124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176174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000A5119-7676-4821-BAA5-141592B0C9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1552" y="4688662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E274D96F-261C-4949-A73A-B8DDB40A9252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7528969" y="4687458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CEDC564A-0A79-4304-9C86-69B88A8FF117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199950" y="4686985"/>
            <a:ext cx="1520829" cy="1987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F953F2F-EAF0-4614-B9E1-31215E4FB0A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25022" y="1460517"/>
            <a:ext cx="3641894" cy="12823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SPEAKERS /</a:t>
            </a:r>
          </a:p>
          <a:p>
            <a:pPr lvl="0"/>
            <a:r>
              <a:rPr lang="en-US"/>
              <a:t>GUEST SPEAKERS</a:t>
            </a:r>
          </a:p>
        </p:txBody>
      </p:sp>
      <p:sp>
        <p:nvSpPr>
          <p:cNvPr id="36" name="Rektangel">
            <a:extLst>
              <a:ext uri="{FF2B5EF4-FFF2-40B4-BE49-F238E27FC236}">
                <a16:creationId xmlns:a16="http://schemas.microsoft.com/office/drawing/2014/main" id="{800377F4-E3C3-48DF-AD21-A6C094437AB6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8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E96401C5-A118-4D68-BB25-1D7418D70471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3" descr="A picture containing chair, sitting, laying, wooden&#10;&#10;Description automatically generated">
            <a:extLst>
              <a:ext uri="{FF2B5EF4-FFF2-40B4-BE49-F238E27FC236}">
                <a16:creationId xmlns:a16="http://schemas.microsoft.com/office/drawing/2014/main" id="{F514ADAF-6165-4EA8-8F40-7CF8DA59C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49" y="3445669"/>
            <a:ext cx="11026031" cy="288523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3DA0775F-57A4-4EBB-B782-AFA0611A58F6}"/>
              </a:ext>
            </a:extLst>
          </p:cNvPr>
          <p:cNvSpPr/>
          <p:nvPr userDrawn="1"/>
        </p:nvSpPr>
        <p:spPr>
          <a:xfrm>
            <a:off x="0" y="3445719"/>
            <a:ext cx="577850" cy="2885230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92AE-39EA-40AA-92B1-9174067C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57" y="1205683"/>
            <a:ext cx="10515600" cy="1169779"/>
          </a:xfrm>
        </p:spPr>
        <p:txBody>
          <a:bodyPr>
            <a:noAutofit/>
          </a:bodyPr>
          <a:lstStyle>
            <a:lvl1pPr algn="ctr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nb-NO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13816B-CF08-4646-9237-F1199B09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014" y="2391503"/>
            <a:ext cx="4717681" cy="6484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uppe">
            <a:extLst>
              <a:ext uri="{FF2B5EF4-FFF2-40B4-BE49-F238E27FC236}">
                <a16:creationId xmlns:a16="http://schemas.microsoft.com/office/drawing/2014/main" id="{4A98412C-D36E-42F8-9D68-1BBD0619D1D9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92EF041F-8DDB-41FE-9A34-849E626DD27E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93480445-92F1-4ABA-B8F6-5B1ADDCA5332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1C5218B9-DC6D-472C-BD7F-CA8225B2ED8B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nhh_logo_1f_positiv_helblaa.png" descr="nhh_logo_1f_positiv_helblaa.png">
            <a:extLst>
              <a:ext uri="{FF2B5EF4-FFF2-40B4-BE49-F238E27FC236}">
                <a16:creationId xmlns:a16="http://schemas.microsoft.com/office/drawing/2014/main" id="{ECE4F6A8-ED23-4D35-BD21-CA070D446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735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tion 4 - inser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E96401C5-A118-4D68-BB25-1D7418D70471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5CC2D2-1F39-4197-A620-F2D073F396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852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92AE-39EA-40AA-92B1-9174067C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57" y="1205683"/>
            <a:ext cx="10515600" cy="1169779"/>
          </a:xfrm>
        </p:spPr>
        <p:txBody>
          <a:bodyPr>
            <a:noAutofit/>
          </a:bodyPr>
          <a:lstStyle>
            <a:lvl1pPr algn="ctr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nb-NO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13816B-CF08-4646-9237-F1199B09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014" y="2391503"/>
            <a:ext cx="4717681" cy="6484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7F5FEDAB-1C81-4F31-ABA1-98CB09DF8C5F}"/>
              </a:ext>
            </a:extLst>
          </p:cNvPr>
          <p:cNvSpPr/>
          <p:nvPr userDrawn="1"/>
        </p:nvSpPr>
        <p:spPr>
          <a:xfrm>
            <a:off x="0" y="3445719"/>
            <a:ext cx="577850" cy="2885230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">
            <a:extLst>
              <a:ext uri="{FF2B5EF4-FFF2-40B4-BE49-F238E27FC236}">
                <a16:creationId xmlns:a16="http://schemas.microsoft.com/office/drawing/2014/main" id="{D07AE754-A530-4EEC-BCF7-A2C234DE3329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1DE6C720-2C18-443C-8DC5-6F123A6BC43F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DE84C4EB-0554-4287-852E-3508962669C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4782D-8D57-4E6B-BE0C-B08088A7B6FB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9EA812D4-9E26-4AA3-8F25-4341B1AB28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29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stion 4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E96401C5-A118-4D68-BB25-1D7418D70471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5CC2D2-1F39-4197-A620-F2D073F396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8523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A92AE-39EA-40AA-92B1-9174067C3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357" y="1205683"/>
            <a:ext cx="10515600" cy="1169779"/>
          </a:xfrm>
        </p:spPr>
        <p:txBody>
          <a:bodyPr>
            <a:noAutofit/>
          </a:bodyPr>
          <a:lstStyle>
            <a:lvl1pPr algn="ctr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nb-NO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913816B-CF08-4646-9237-F1199B09A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5014" y="2391503"/>
            <a:ext cx="4717681" cy="64847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8D852C83-DECD-431F-BC0D-087B8A0A91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54242" y="5256709"/>
            <a:ext cx="442598" cy="892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3A2EB466-82F3-4C8D-9857-FA4BFAC0E05F}"/>
              </a:ext>
            </a:extLst>
          </p:cNvPr>
          <p:cNvSpPr/>
          <p:nvPr userDrawn="1"/>
        </p:nvSpPr>
        <p:spPr>
          <a:xfrm>
            <a:off x="0" y="3445719"/>
            <a:ext cx="577850" cy="2885230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e">
            <a:extLst>
              <a:ext uri="{FF2B5EF4-FFF2-40B4-BE49-F238E27FC236}">
                <a16:creationId xmlns:a16="http://schemas.microsoft.com/office/drawing/2014/main" id="{0F147746-4DC4-49AD-91F6-890E6F084B37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A08390A4-BBD6-40A9-9C3E-8E0F930E4E7A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je">
              <a:extLst>
                <a:ext uri="{FF2B5EF4-FFF2-40B4-BE49-F238E27FC236}">
                  <a16:creationId xmlns:a16="http://schemas.microsoft.com/office/drawing/2014/main" id="{E4BC6235-2739-477D-83A7-B0D655FEC68C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AC958E30-882E-4DEB-B9DA-77D51001A384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8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-  insert im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6161DC10-51C4-4C6A-9F70-3D23BD1F2300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DE14B-CAC4-47FB-B376-1C3132EEBE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50" y="527050"/>
            <a:ext cx="6096662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</p:txBody>
      </p:sp>
      <p:sp>
        <p:nvSpPr>
          <p:cNvPr id="25" name="Text Placeholder 48">
            <a:extLst>
              <a:ext uri="{FF2B5EF4-FFF2-40B4-BE49-F238E27FC236}">
                <a16:creationId xmlns:a16="http://schemas.microsoft.com/office/drawing/2014/main" id="{D3227D63-E9DF-418E-991A-1FBE336C5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3718" y="1499444"/>
            <a:ext cx="5714889" cy="385911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0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2C8C2A90-A090-4126-AA61-68D01AA477B7}"/>
              </a:ext>
            </a:extLst>
          </p:cNvPr>
          <p:cNvSpPr/>
          <p:nvPr userDrawn="1"/>
        </p:nvSpPr>
        <p:spPr>
          <a:xfrm>
            <a:off x="9359900" y="1499444"/>
            <a:ext cx="577863" cy="3859113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e">
            <a:extLst>
              <a:ext uri="{FF2B5EF4-FFF2-40B4-BE49-F238E27FC236}">
                <a16:creationId xmlns:a16="http://schemas.microsoft.com/office/drawing/2014/main" id="{6E27F88F-0973-43D8-8B52-45B40CF0D93B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27" name="Linje">
              <a:extLst>
                <a:ext uri="{FF2B5EF4-FFF2-40B4-BE49-F238E27FC236}">
                  <a16:creationId xmlns:a16="http://schemas.microsoft.com/office/drawing/2014/main" id="{62BA7B23-18E7-458A-9DD1-5A6FAA79E694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je">
              <a:extLst>
                <a:ext uri="{FF2B5EF4-FFF2-40B4-BE49-F238E27FC236}">
                  <a16:creationId xmlns:a16="http://schemas.microsoft.com/office/drawing/2014/main" id="{C9599D0C-D8CF-4EE3-AD72-09A373B2A126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2ADC051E-9EDA-4D71-ABC9-687808CFCD28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nhh_logo_1f_positiv_helblaa.png" descr="nhh_logo_1f_positiv_helblaa.png">
            <a:extLst>
              <a:ext uri="{FF2B5EF4-FFF2-40B4-BE49-F238E27FC236}">
                <a16:creationId xmlns:a16="http://schemas.microsoft.com/office/drawing/2014/main" id="{74581D46-051E-4F0D-94D2-B7D0E3530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EE463DC-E3EA-49C3-9400-4D292E2FDA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0633" y="2647642"/>
            <a:ext cx="4189396" cy="354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ARIAL 18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0B1EB091-0B37-4ABF-A2F3-1D619C94AA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4592" y="2062623"/>
            <a:ext cx="4205437" cy="568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95C94EA-486B-4A1F-878B-BB6447BED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0179" y="3271654"/>
            <a:ext cx="4189409" cy="14159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text. Arial 18</a:t>
            </a:r>
          </a:p>
        </p:txBody>
      </p:sp>
    </p:spTree>
    <p:extLst>
      <p:ext uri="{BB962C8B-B14F-4D97-AF65-F5344CB8AC3E}">
        <p14:creationId xmlns:p14="http://schemas.microsoft.com/office/powerpoint/2010/main" val="3848209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nhh_logo_1f_positiv_helblaa.png" descr="nhh_logo_1f_positiv_helblaa.png">
            <a:extLst>
              <a:ext uri="{FF2B5EF4-FFF2-40B4-BE49-F238E27FC236}">
                <a16:creationId xmlns:a16="http://schemas.microsoft.com/office/drawing/2014/main" id="{1392BE42-103F-4F1C-A56D-EBBEADEE1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8FDBE9B7-D788-4C75-93B8-02F3568EC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9F16A90-7F9A-48C1-8633-904E6FA188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199414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377064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F89FAAA0-D783-4309-9E1D-1C18B6AECEFC}"/>
              </a:ext>
            </a:extLst>
          </p:cNvPr>
          <p:cNvSpPr/>
          <p:nvPr userDrawn="1"/>
        </p:nvSpPr>
        <p:spPr>
          <a:xfrm>
            <a:off x="0" y="527051"/>
            <a:ext cx="577850" cy="5803901"/>
          </a:xfrm>
          <a:prstGeom prst="rect">
            <a:avLst/>
          </a:prstGeom>
          <a:solidFill>
            <a:srgbClr val="E2E46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nhh_logo_1f_positiv_helblaa.png" descr="nhh_logo_1f_positiv_helblaa.png">
            <a:extLst>
              <a:ext uri="{FF2B5EF4-FFF2-40B4-BE49-F238E27FC236}">
                <a16:creationId xmlns:a16="http://schemas.microsoft.com/office/drawing/2014/main" id="{135F3A0F-FE20-4FE7-BF4E-705AB5F6C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7377D2BF-9978-4D4E-BBC0-BD3E31787F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DF39751-4BD9-4D5B-B175-5A230DFB4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199414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190507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nhh_logo_1f_positiv_helblaa.png" descr="nhh_logo_1f_positiv_helblaa.png">
            <a:extLst>
              <a:ext uri="{FF2B5EF4-FFF2-40B4-BE49-F238E27FC236}">
                <a16:creationId xmlns:a16="http://schemas.microsoft.com/office/drawing/2014/main" id="{A74D2BB5-A5D1-4A6F-B972-BCD75E855A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ktangel">
            <a:extLst>
              <a:ext uri="{FF2B5EF4-FFF2-40B4-BE49-F238E27FC236}">
                <a16:creationId xmlns:a16="http://schemas.microsoft.com/office/drawing/2014/main" id="{13FCC255-1FCC-41CD-8450-D0F71CF19B18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8">
            <a:extLst>
              <a:ext uri="{FF2B5EF4-FFF2-40B4-BE49-F238E27FC236}">
                <a16:creationId xmlns:a16="http://schemas.microsoft.com/office/drawing/2014/main" id="{896FC443-2127-4B0B-A1B0-975B0B5C73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1963" y="2102695"/>
            <a:ext cx="4185864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7751639-15A6-4D68-A5B6-FFF04525A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1962" y="3046633"/>
            <a:ext cx="4185864" cy="1994141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B6E8F"/>
              </a:buClr>
              <a:buSzPct val="150000"/>
              <a:buFont typeface="Arial" panose="020B0604020202020204" pitchFamily="34" charset="0"/>
              <a:buChar char="•"/>
              <a:tabLst/>
              <a:defRPr sz="24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 marL="457200" indent="0">
              <a:buNone/>
              <a:defRPr/>
            </a:lvl3pPr>
          </a:lstStyle>
          <a:p>
            <a:pPr lvl="0"/>
            <a:r>
              <a:rPr lang="en-US"/>
              <a:t>Click to add text. Arial 24</a:t>
            </a:r>
          </a:p>
        </p:txBody>
      </p:sp>
    </p:spTree>
    <p:extLst>
      <p:ext uri="{BB962C8B-B14F-4D97-AF65-F5344CB8AC3E}">
        <p14:creationId xmlns:p14="http://schemas.microsoft.com/office/powerpoint/2010/main" val="43674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577863" y="527050"/>
            <a:ext cx="11026019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CE4D670A-8149-41B2-AEC7-42B24F1E59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4894" y="822535"/>
            <a:ext cx="8254265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6EC4727-DB23-4075-948D-6DCDC79A47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894" y="1407548"/>
            <a:ext cx="8254264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ARIAL 18</a:t>
            </a:r>
          </a:p>
        </p:txBody>
      </p:sp>
      <p:sp>
        <p:nvSpPr>
          <p:cNvPr id="19" name="Rektangel">
            <a:extLst>
              <a:ext uri="{FF2B5EF4-FFF2-40B4-BE49-F238E27FC236}">
                <a16:creationId xmlns:a16="http://schemas.microsoft.com/office/drawing/2014/main" id="{31D15865-0C4E-4B16-9F0E-8FC9BAD56C1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CE2E46A6-E0AA-467A-8AFA-7B8742F1F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53">
            <a:extLst>
              <a:ext uri="{FF2B5EF4-FFF2-40B4-BE49-F238E27FC236}">
                <a16:creationId xmlns:a16="http://schemas.microsoft.com/office/drawing/2014/main" id="{E3181CB0-2E15-4FC5-BADE-5940D95767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878" y="1834482"/>
            <a:ext cx="8254265" cy="4411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add text. Arial 24</a:t>
            </a:r>
          </a:p>
          <a:p>
            <a:pPr lvl="1"/>
            <a:r>
              <a:rPr lang="en-US"/>
              <a:t>Click to add text. Arial 22</a:t>
            </a:r>
          </a:p>
          <a:p>
            <a:pPr lvl="2"/>
            <a:r>
              <a:rPr lang="en-US"/>
              <a:t>Click to add text. Arial 20</a:t>
            </a:r>
          </a:p>
          <a:p>
            <a:pPr lvl="2"/>
            <a:r>
              <a:rPr lang="en-US"/>
              <a:t>Click to add text. Arial 20</a:t>
            </a:r>
          </a:p>
          <a:p>
            <a:pPr lvl="3"/>
            <a:r>
              <a:rPr lang="en-US"/>
              <a:t>Click to add text. Arial 18</a:t>
            </a:r>
          </a:p>
        </p:txBody>
      </p:sp>
    </p:spTree>
    <p:extLst>
      <p:ext uri="{BB962C8B-B14F-4D97-AF65-F5344CB8AC3E}">
        <p14:creationId xmlns:p14="http://schemas.microsoft.com/office/powerpoint/2010/main" val="109078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577863" y="527050"/>
            <a:ext cx="11026019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icture Placeholder 25">
            <a:extLst>
              <a:ext uri="{FF2B5EF4-FFF2-40B4-BE49-F238E27FC236}">
                <a16:creationId xmlns:a16="http://schemas.microsoft.com/office/drawing/2014/main" id="{12F8AAB8-E3AC-4923-9760-0E38DAF67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4894" y="1834483"/>
            <a:ext cx="8150746" cy="300368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  <a:p>
            <a:endParaRPr lang="nb-NO"/>
          </a:p>
        </p:txBody>
      </p:sp>
      <p:sp>
        <p:nvSpPr>
          <p:cNvPr id="11" name="Text Placeholder 53">
            <a:extLst>
              <a:ext uri="{FF2B5EF4-FFF2-40B4-BE49-F238E27FC236}">
                <a16:creationId xmlns:a16="http://schemas.microsoft.com/office/drawing/2014/main" id="{94B20ECD-F2DF-409B-9AC2-95F1D6C87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879" y="4902358"/>
            <a:ext cx="8150747" cy="1343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add text. Arial 24</a:t>
            </a:r>
          </a:p>
          <a:p>
            <a:pPr lvl="1"/>
            <a:r>
              <a:rPr lang="en-US"/>
              <a:t>Click to add text. Arial 22</a:t>
            </a:r>
          </a:p>
          <a:p>
            <a:pPr lvl="2"/>
            <a:r>
              <a:rPr lang="en-US"/>
              <a:t>Click to add text. Arial 20</a:t>
            </a:r>
          </a:p>
        </p:txBody>
      </p:sp>
      <p:sp>
        <p:nvSpPr>
          <p:cNvPr id="19" name="Rektangel">
            <a:extLst>
              <a:ext uri="{FF2B5EF4-FFF2-40B4-BE49-F238E27FC236}">
                <a16:creationId xmlns:a16="http://schemas.microsoft.com/office/drawing/2014/main" id="{31D15865-0C4E-4B16-9F0E-8FC9BAD56C13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CE2E46A6-E0AA-467A-8AFA-7B8742F1F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62195CF2-422F-489C-80C8-C4F1655E0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4894" y="822535"/>
            <a:ext cx="8254265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62FD6F6-8C57-4EED-ADC4-8B10A428E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894" y="1407548"/>
            <a:ext cx="8254264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ARIAL 18</a:t>
            </a:r>
          </a:p>
        </p:txBody>
      </p:sp>
    </p:spTree>
    <p:extLst>
      <p:ext uri="{BB962C8B-B14F-4D97-AF65-F5344CB8AC3E}">
        <p14:creationId xmlns:p14="http://schemas.microsoft.com/office/powerpoint/2010/main" val="1995918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094FE069-CE0D-4A46-B241-93798EEDCE23}"/>
              </a:ext>
            </a:extLst>
          </p:cNvPr>
          <p:cNvSpPr/>
          <p:nvPr userDrawn="1"/>
        </p:nvSpPr>
        <p:spPr>
          <a:xfrm>
            <a:off x="577863" y="527050"/>
            <a:ext cx="11026019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hart Placeholder 24">
            <a:extLst>
              <a:ext uri="{FF2B5EF4-FFF2-40B4-BE49-F238E27FC236}">
                <a16:creationId xmlns:a16="http://schemas.microsoft.com/office/drawing/2014/main" id="{E714A6F5-191A-46E4-87D0-A7CE9F48840D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724894" y="1830660"/>
            <a:ext cx="8150730" cy="300751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22" name="Rektangel">
            <a:extLst>
              <a:ext uri="{FF2B5EF4-FFF2-40B4-BE49-F238E27FC236}">
                <a16:creationId xmlns:a16="http://schemas.microsoft.com/office/drawing/2014/main" id="{2062BA3E-DD56-46F0-8075-1EFF52458AA2}"/>
              </a:ext>
            </a:extLst>
          </p:cNvPr>
          <p:cNvSpPr/>
          <p:nvPr userDrawn="1"/>
        </p:nvSpPr>
        <p:spPr>
          <a:xfrm>
            <a:off x="0" y="527051"/>
            <a:ext cx="577863" cy="5803901"/>
          </a:xfrm>
          <a:prstGeom prst="rect">
            <a:avLst/>
          </a:prstGeom>
          <a:solidFill>
            <a:srgbClr val="1538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nhh_logo_1f_positiv_helblaa.png" descr="nhh_logo_1f_positiv_helblaa.png">
            <a:extLst>
              <a:ext uri="{FF2B5EF4-FFF2-40B4-BE49-F238E27FC236}">
                <a16:creationId xmlns:a16="http://schemas.microsoft.com/office/drawing/2014/main" id="{340043E4-D91C-44ED-B32A-ECDE00D0A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EA06EC23-3681-41BF-BE76-FF64D4E4AF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24894" y="822535"/>
            <a:ext cx="8254265" cy="5681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ARIAL 30</a:t>
            </a:r>
            <a:endParaRPr lang="nb-NO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A584304-1A4A-4244-9381-F3BEC0A2C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894" y="1407548"/>
            <a:ext cx="8254264" cy="35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ARIAL 18</a:t>
            </a:r>
          </a:p>
        </p:txBody>
      </p:sp>
      <p:sp>
        <p:nvSpPr>
          <p:cNvPr id="16" name="Text Placeholder 53">
            <a:extLst>
              <a:ext uri="{FF2B5EF4-FFF2-40B4-BE49-F238E27FC236}">
                <a16:creationId xmlns:a16="http://schemas.microsoft.com/office/drawing/2014/main" id="{3CEA0FBB-186E-4407-AB7A-54762C434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879" y="4902358"/>
            <a:ext cx="8150747" cy="1343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add text. Arial 24</a:t>
            </a:r>
          </a:p>
          <a:p>
            <a:pPr lvl="1"/>
            <a:r>
              <a:rPr lang="en-US"/>
              <a:t>Click to add text. Arial 22</a:t>
            </a:r>
          </a:p>
          <a:p>
            <a:pPr lvl="2"/>
            <a:r>
              <a:rPr lang="en-US"/>
              <a:t>Click to add text. Arial 20</a:t>
            </a:r>
          </a:p>
        </p:txBody>
      </p:sp>
    </p:spTree>
    <p:extLst>
      <p:ext uri="{BB962C8B-B14F-4D97-AF65-F5344CB8AC3E}">
        <p14:creationId xmlns:p14="http://schemas.microsoft.com/office/powerpoint/2010/main" val="3061426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s before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">
            <a:extLst>
              <a:ext uri="{FF2B5EF4-FFF2-40B4-BE49-F238E27FC236}">
                <a16:creationId xmlns:a16="http://schemas.microsoft.com/office/drawing/2014/main" id="{07510824-A9A6-4125-84F8-934121E65AA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G_1655.jpg" descr="IMG_1655.jpg">
            <a:extLst>
              <a:ext uri="{FF2B5EF4-FFF2-40B4-BE49-F238E27FC236}">
                <a16:creationId xmlns:a16="http://schemas.microsoft.com/office/drawing/2014/main" id="{BCA83391-1389-4F37-83ED-1D3AD5FA8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849" y="3445694"/>
            <a:ext cx="11026031" cy="287890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igur">
            <a:extLst>
              <a:ext uri="{FF2B5EF4-FFF2-40B4-BE49-F238E27FC236}">
                <a16:creationId xmlns:a16="http://schemas.microsoft.com/office/drawing/2014/main" id="{4457007E-66FA-4403-B13F-6B7E7D767B5C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Bilde" descr="Bilde">
            <a:extLst>
              <a:ext uri="{FF2B5EF4-FFF2-40B4-BE49-F238E27FC236}">
                <a16:creationId xmlns:a16="http://schemas.microsoft.com/office/drawing/2014/main" id="{6A4D4E10-CF43-407B-9E7B-02B3BC5AA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583" y="1312081"/>
            <a:ext cx="597363" cy="44923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FF17689-101C-421E-B946-17398BE26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1001" y="1925799"/>
            <a:ext cx="4699000" cy="1222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E8F"/>
              </a:buClr>
              <a:buSzPct val="130000"/>
              <a:buFont typeface="Arial" panose="020B0604020202020204" pitchFamily="34" charset="0"/>
              <a:buChar char="•"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Rektangel">
            <a:extLst>
              <a:ext uri="{FF2B5EF4-FFF2-40B4-BE49-F238E27FC236}">
                <a16:creationId xmlns:a16="http://schemas.microsoft.com/office/drawing/2014/main" id="{70BB523E-CA8A-45E2-A427-EEA008C64FB5}"/>
              </a:ext>
            </a:extLst>
          </p:cNvPr>
          <p:cNvSpPr/>
          <p:nvPr userDrawn="1"/>
        </p:nvSpPr>
        <p:spPr>
          <a:xfrm>
            <a:off x="0" y="3445719"/>
            <a:ext cx="577850" cy="287888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nhh_logo_1f_negativ_hvit.png" descr="nhh_logo_1f_negativ_hvit.png">
            <a:extLst>
              <a:ext uri="{FF2B5EF4-FFF2-40B4-BE49-F238E27FC236}">
                <a16:creationId xmlns:a16="http://schemas.microsoft.com/office/drawing/2014/main" id="{154E82A1-7241-4150-A377-054DD2E3BC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3883" y="5256710"/>
            <a:ext cx="442598" cy="89217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Placeholder 48">
            <a:extLst>
              <a:ext uri="{FF2B5EF4-FFF2-40B4-BE49-F238E27FC236}">
                <a16:creationId xmlns:a16="http://schemas.microsoft.com/office/drawing/2014/main" id="{9D2E7F22-F36A-418E-A32A-CE462B145C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545" y="1377562"/>
            <a:ext cx="4317070" cy="86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PREPARATIONS BEFORE THE LECTURE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E872C673-1692-40E8-930A-9844722C0B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0999" y="1189772"/>
            <a:ext cx="4699000" cy="72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1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Read mandatory articles and get </a:t>
            </a:r>
            <a:br>
              <a:rPr lang="en-US"/>
            </a:br>
            <a:r>
              <a:rPr lang="en-US"/>
              <a:t>an overview of the syllabus.</a:t>
            </a:r>
          </a:p>
        </p:txBody>
      </p:sp>
    </p:spTree>
    <p:extLst>
      <p:ext uri="{BB962C8B-B14F-4D97-AF65-F5344CB8AC3E}">
        <p14:creationId xmlns:p14="http://schemas.microsoft.com/office/powerpoint/2010/main" val="271464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s before the lecture - insert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">
            <a:extLst>
              <a:ext uri="{FF2B5EF4-FFF2-40B4-BE49-F238E27FC236}">
                <a16:creationId xmlns:a16="http://schemas.microsoft.com/office/drawing/2014/main" id="{BF84FBB8-E0EE-47B0-A586-6B30C433A88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igur">
            <a:extLst>
              <a:ext uri="{FF2B5EF4-FFF2-40B4-BE49-F238E27FC236}">
                <a16:creationId xmlns:a16="http://schemas.microsoft.com/office/drawing/2014/main" id="{8F611F7B-8655-411F-A992-5E3023DD3B8D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">
            <a:extLst>
              <a:ext uri="{FF2B5EF4-FFF2-40B4-BE49-F238E27FC236}">
                <a16:creationId xmlns:a16="http://schemas.microsoft.com/office/drawing/2014/main" id="{072E5200-FB9F-4D11-AF3E-583FFCE74BE5}"/>
              </a:ext>
            </a:extLst>
          </p:cNvPr>
          <p:cNvSpPr/>
          <p:nvPr userDrawn="1"/>
        </p:nvSpPr>
        <p:spPr>
          <a:xfrm>
            <a:off x="0" y="3445719"/>
            <a:ext cx="577850" cy="287888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1C542AB0-2993-4AFF-B497-AE31BF4D3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788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  <a:p>
            <a:endParaRPr lang="nb-NO"/>
          </a:p>
        </p:txBody>
      </p:sp>
      <p:pic>
        <p:nvPicPr>
          <p:cNvPr id="34" name="Bilde" descr="Bilde">
            <a:extLst>
              <a:ext uri="{FF2B5EF4-FFF2-40B4-BE49-F238E27FC236}">
                <a16:creationId xmlns:a16="http://schemas.microsoft.com/office/drawing/2014/main" id="{3569A1E9-A1BA-4F0C-90B9-869CE20CE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0583" y="1312081"/>
            <a:ext cx="597363" cy="44923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35DED0A-682C-4D8F-B26F-73EBCC588C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1001" y="1925799"/>
            <a:ext cx="4699000" cy="1222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E8F"/>
              </a:buClr>
              <a:buSzPct val="130000"/>
              <a:buFont typeface="Arial" panose="020B0604020202020204" pitchFamily="34" charset="0"/>
              <a:buChar char="•"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text. Arial 18</a:t>
            </a:r>
          </a:p>
        </p:txBody>
      </p:sp>
      <p:sp>
        <p:nvSpPr>
          <p:cNvPr id="13" name="Text Placeholder 48">
            <a:extLst>
              <a:ext uri="{FF2B5EF4-FFF2-40B4-BE49-F238E27FC236}">
                <a16:creationId xmlns:a16="http://schemas.microsoft.com/office/drawing/2014/main" id="{4DFD06B2-AD9F-49E0-B5EB-35A25412D2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545" y="1377562"/>
            <a:ext cx="4317070" cy="86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PREPARATIONS BEFORE THE LECTURE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C90C2E3-490F-4CD0-90BF-0FCE2A7DE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0999" y="1189772"/>
            <a:ext cx="4699000" cy="72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1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Read mandatory articles and get </a:t>
            </a:r>
            <a:br>
              <a:rPr lang="en-US"/>
            </a:br>
            <a:r>
              <a:rPr lang="en-US"/>
              <a:t>an overview of the syllabus.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40135903-A3BF-4ACB-AEFA-F6A600486D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13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parations before the lecture - insert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">
            <a:extLst>
              <a:ext uri="{FF2B5EF4-FFF2-40B4-BE49-F238E27FC236}">
                <a16:creationId xmlns:a16="http://schemas.microsoft.com/office/drawing/2014/main" id="{D8761527-C3C0-4660-A105-A2247695EC5A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igur">
            <a:extLst>
              <a:ext uri="{FF2B5EF4-FFF2-40B4-BE49-F238E27FC236}">
                <a16:creationId xmlns:a16="http://schemas.microsoft.com/office/drawing/2014/main" id="{1E865116-7B7C-4757-8504-FD15804027D8}"/>
              </a:ext>
            </a:extLst>
          </p:cNvPr>
          <p:cNvSpPr/>
          <p:nvPr userDrawn="1"/>
        </p:nvSpPr>
        <p:spPr>
          <a:xfrm>
            <a:off x="11150600" y="692647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rgbClr val="15385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">
            <a:extLst>
              <a:ext uri="{FF2B5EF4-FFF2-40B4-BE49-F238E27FC236}">
                <a16:creationId xmlns:a16="http://schemas.microsoft.com/office/drawing/2014/main" id="{B821E548-14FC-4B24-BBB5-EF5ADA22DBDF}"/>
              </a:ext>
            </a:extLst>
          </p:cNvPr>
          <p:cNvSpPr/>
          <p:nvPr userDrawn="1"/>
        </p:nvSpPr>
        <p:spPr>
          <a:xfrm>
            <a:off x="0" y="3445719"/>
            <a:ext cx="577850" cy="2878882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ED3FA855-334C-4762-ACBD-BDB9F8FAB5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41" y="3445669"/>
            <a:ext cx="11026031" cy="287893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  <a:p>
            <a:endParaRPr lang="nb-NO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A3B3E40D-6D40-4416-85DE-B351BA727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54242" y="5256709"/>
            <a:ext cx="442598" cy="8921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25" name="Bilde" descr="Bilde">
            <a:extLst>
              <a:ext uri="{FF2B5EF4-FFF2-40B4-BE49-F238E27FC236}">
                <a16:creationId xmlns:a16="http://schemas.microsoft.com/office/drawing/2014/main" id="{CF423D7E-4979-46F7-A8A9-53FC751D2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0583" y="1312081"/>
            <a:ext cx="597363" cy="44923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58FBDF-F7F0-4762-B1FF-0D27DB5C6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4545" y="1377562"/>
            <a:ext cx="4317070" cy="86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PREPARATIONS BEFORE THE LECTURE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CBCFE6B-BEA7-4441-8EB4-6BE78E07B8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0999" y="1189772"/>
            <a:ext cx="4699000" cy="7260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1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Read mandatory articles and get </a:t>
            </a:r>
            <a:br>
              <a:rPr lang="en-US"/>
            </a:br>
            <a:r>
              <a:rPr lang="en-US"/>
              <a:t>an overview of the syllabus.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40B2C5-987B-4203-B0F4-0CBE956FE2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1001" y="1925799"/>
            <a:ext cx="4699000" cy="12223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6E8F"/>
              </a:buClr>
              <a:buSzPct val="130000"/>
              <a:buFont typeface="Arial" panose="020B0604020202020204" pitchFamily="34" charset="0"/>
              <a:buChar char="•"/>
              <a:defRPr sz="1800" b="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text. Arial 18</a:t>
            </a:r>
          </a:p>
        </p:txBody>
      </p:sp>
    </p:spTree>
    <p:extLst>
      <p:ext uri="{BB962C8B-B14F-4D97-AF65-F5344CB8AC3E}">
        <p14:creationId xmlns:p14="http://schemas.microsoft.com/office/powerpoint/2010/main" val="67751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| NH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">
            <a:extLst>
              <a:ext uri="{FF2B5EF4-FFF2-40B4-BE49-F238E27FC236}">
                <a16:creationId xmlns:a16="http://schemas.microsoft.com/office/drawing/2014/main" id="{A3975C15-5678-459F-B910-C47D30254D3C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B70392-9D7A-4185-BA0A-FBD97D012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8668" y="2723033"/>
            <a:ext cx="6615949" cy="52842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200" b="1" i="0" smtClean="0">
                <a:solidFill>
                  <a:srgbClr val="1538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Follow us on social media | NHH</a:t>
            </a:r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22892-893D-45F5-90AF-0B7897692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9" y="2190504"/>
            <a:ext cx="676184" cy="67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F522E-CC20-442F-BBD0-01562EB5B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9" y="3957332"/>
            <a:ext cx="676184" cy="67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213671-BA37-4DDD-800A-C3CAD5C21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9" y="3073918"/>
            <a:ext cx="676184" cy="676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98895-D33E-4159-800B-C0A6C5198E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2" y="3073340"/>
            <a:ext cx="676184" cy="67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A8590-008C-4724-AE12-E08F697CE0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2" y="2190504"/>
            <a:ext cx="676184" cy="676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44F6F-BAB1-43A0-B65D-91C14163FCC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2" y="3956176"/>
            <a:ext cx="676184" cy="676184"/>
          </a:xfrm>
          <a:prstGeom prst="rect">
            <a:avLst/>
          </a:prstGeom>
        </p:spPr>
      </p:pic>
      <p:sp>
        <p:nvSpPr>
          <p:cNvPr id="19" name="Linje">
            <a:extLst>
              <a:ext uri="{FF2B5EF4-FFF2-40B4-BE49-F238E27FC236}">
                <a16:creationId xmlns:a16="http://schemas.microsoft.com/office/drawing/2014/main" id="{44E20D37-9182-494A-B9FB-1EBD6F3DC7BA}"/>
              </a:ext>
            </a:extLst>
          </p:cNvPr>
          <p:cNvSpPr/>
          <p:nvPr userDrawn="1"/>
        </p:nvSpPr>
        <p:spPr>
          <a:xfrm flipV="1">
            <a:off x="3687995" y="2337824"/>
            <a:ext cx="0" cy="2160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hh_logo_1f_positiv_helblaa.png" descr="nhh_logo_1f_positiv_helblaa.png">
            <a:extLst>
              <a:ext uri="{FF2B5EF4-FFF2-40B4-BE49-F238E27FC236}">
                <a16:creationId xmlns:a16="http://schemas.microsoft.com/office/drawing/2014/main" id="{6D6D5328-82F5-4178-BFBC-AE6A93960B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01F9FA-C6DF-4B76-9FD2-31A4CC56E2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8547" y="3417824"/>
            <a:ext cx="6596079" cy="10198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8899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Facebook, Twitter, Instagram, LinkedIn, YouTube, Snapchat</a:t>
            </a:r>
          </a:p>
        </p:txBody>
      </p:sp>
    </p:spTree>
    <p:extLst>
      <p:ext uri="{BB962C8B-B14F-4D97-AF65-F5344CB8AC3E}">
        <p14:creationId xmlns:p14="http://schemas.microsoft.com/office/powerpoint/2010/main" val="44809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889FB5E7-5800-4E76-A61B-56D58839C535}"/>
              </a:ext>
            </a:extLst>
          </p:cNvPr>
          <p:cNvSpPr/>
          <p:nvPr userDrawn="1"/>
        </p:nvSpPr>
        <p:spPr>
          <a:xfrm>
            <a:off x="574158" y="527050"/>
            <a:ext cx="11039981" cy="5803900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9DCE13-C76F-414D-BD87-4CA22820E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6662" y="3635511"/>
            <a:ext cx="6382326" cy="1169779"/>
          </a:xfrm>
        </p:spPr>
        <p:txBody>
          <a:bodyPr>
            <a:noAutofit/>
          </a:bodyPr>
          <a:lstStyle>
            <a:lvl1pPr algn="l">
              <a:defRPr sz="7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  <a:endParaRPr lang="nb-NO"/>
          </a:p>
        </p:txBody>
      </p:sp>
      <p:pic>
        <p:nvPicPr>
          <p:cNvPr id="20" name="nhh_logo_1f_negativ_hvit.png" descr="nhh_logo_1f_negativ_hvit.png">
            <a:extLst>
              <a:ext uri="{FF2B5EF4-FFF2-40B4-BE49-F238E27FC236}">
                <a16:creationId xmlns:a16="http://schemas.microsoft.com/office/drawing/2014/main" id="{99AE57C6-FFE4-4769-BCD1-F3CC9EE5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16" y="2217585"/>
            <a:ext cx="527612" cy="1052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5" name="Gruppe">
            <a:extLst>
              <a:ext uri="{FF2B5EF4-FFF2-40B4-BE49-F238E27FC236}">
                <a16:creationId xmlns:a16="http://schemas.microsoft.com/office/drawing/2014/main" id="{A378AED5-AF8E-425B-95BF-334D9E2600CC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6" name="Linje">
              <a:extLst>
                <a:ext uri="{FF2B5EF4-FFF2-40B4-BE49-F238E27FC236}">
                  <a16:creationId xmlns:a16="http://schemas.microsoft.com/office/drawing/2014/main" id="{4A19B765-6FC1-4EB7-A94B-84AF0D62F528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A9DF51B6-6B6A-48C0-8A98-F9019B3C8A60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C5DFB80-5CF7-46B4-BA24-DC98B9ABCFD5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je">
            <a:extLst>
              <a:ext uri="{FF2B5EF4-FFF2-40B4-BE49-F238E27FC236}">
                <a16:creationId xmlns:a16="http://schemas.microsoft.com/office/drawing/2014/main" id="{B37B0B7D-D9AB-41AB-82C4-7617CD5FE66B}"/>
              </a:ext>
            </a:extLst>
          </p:cNvPr>
          <p:cNvSpPr/>
          <p:nvPr userDrawn="1"/>
        </p:nvSpPr>
        <p:spPr>
          <a:xfrm flipV="1">
            <a:off x="2143380" y="2221872"/>
            <a:ext cx="0" cy="228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53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Free) Grey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84ED91B9-31F6-4453-AE45-5762D995E6D3}"/>
              </a:ext>
            </a:extLst>
          </p:cNvPr>
          <p:cNvSpPr/>
          <p:nvPr userDrawn="1"/>
        </p:nvSpPr>
        <p:spPr>
          <a:xfrm>
            <a:off x="577850" y="527050"/>
            <a:ext cx="11026031" cy="5803900"/>
          </a:xfrm>
          <a:prstGeom prst="rect">
            <a:avLst/>
          </a:prstGeom>
          <a:solidFill>
            <a:srgbClr val="D5D5D5">
              <a:alpha val="1243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nhh_logo_1f_positiv_helblaa.png" descr="nhh_logo_1f_positiv_helblaa.png">
            <a:extLst>
              <a:ext uri="{FF2B5EF4-FFF2-40B4-BE49-F238E27FC236}">
                <a16:creationId xmlns:a16="http://schemas.microsoft.com/office/drawing/2014/main" id="{6C05BEF2-E8B1-4D1B-BED0-DC16B1EB2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4175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Free) Whit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h_logo_1f_positiv_helblaa.png" descr="nhh_logo_1f_positiv_helblaa.png">
            <a:extLst>
              <a:ext uri="{FF2B5EF4-FFF2-40B4-BE49-F238E27FC236}">
                <a16:creationId xmlns:a16="http://schemas.microsoft.com/office/drawing/2014/main" id="{6C05BEF2-E8B1-4D1B-BED0-DC16B1EB2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883" y="5255123"/>
            <a:ext cx="442598" cy="8937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1628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Free)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426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143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514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469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278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299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8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412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61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543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90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89165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402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926665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CABC8-F70B-4DA8-B972-9593A9F5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18DE96-D905-4FF7-996E-3FBC2B3FC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6DC3A1-4ACE-4C24-81B4-DB434320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B87B45-88C3-497E-B65A-58B75CDF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B6EF0E-8754-489C-AD4E-8D308CD8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230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FB602A-85FE-46F0-8EFF-B286F4EE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9F4E5-824F-400B-A356-C5B326B0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47F304-8B59-4EE8-AD3D-6F2F46C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FC76B4-4A3E-4107-8E78-EEA5C3BB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A75B28-1A0E-41ED-9E4D-6B18DCAC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443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D7C26-87E1-4D61-9547-5F269545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CB4238-A32E-46CF-BDF5-FE34F7BC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F0E6AF-7510-455F-8FCC-B02A23D0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B76644-5CF8-456B-B727-0F8F76C1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092F80-8D18-4FC6-9FE1-60EC4BBF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090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3E4DE-B409-44C3-8A26-6B6299B9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2B2DE1-9462-406E-90B5-CF4465666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EE31D9-3C78-48E9-83C5-471C50CF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126CAB-7C50-4881-B8BD-102EA46B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6A826A-53BB-4842-B0B4-63391F2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1633D72-3760-49F5-8EE9-05B874C2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870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809F2-3BAC-451A-86CF-4BABDDC5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F70A44-D549-44EE-AB15-52EEE3B7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AF4D3A-98DF-4286-8445-5383C1BDB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CF4386-2A50-43CB-91BE-E9D01AA37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648C87D-D4A0-4BFE-8E2D-F539145AC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07D9B48-794A-4F1C-B541-48E4791B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7DB5BB-A798-4844-9D23-B299C7DB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ABFF57E-2877-4B87-B36F-D788C5C8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691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A9E4D-C759-409E-96E2-EA9808D1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75728B3-BA9B-4625-B1D8-D5B56566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BD255-0EC7-4D74-8664-62125A67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A20F0D-686C-4951-B95E-A9D3CB76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560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91CBBD4-C60B-47EB-B973-189B1106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49B29BF-3983-4129-89CE-01CA5B57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992639-C93D-45DA-885F-B32CCCF3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538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44B92-2EC6-4C2B-8695-5E6690AC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0C15CF-FF4F-41CD-9708-46CDA355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C31578-94E7-47E1-B880-1752E9300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C050CB-0528-44A1-86CC-15A57AB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3E4C41-E74E-4BE1-B090-6E4E2518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AF302B-536E-4202-A339-FB88ECFB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44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55.jpg">
            <a:extLst>
              <a:ext uri="{FF2B5EF4-FFF2-40B4-BE49-F238E27FC236}">
                <a16:creationId xmlns:a16="http://schemas.microsoft.com/office/drawing/2014/main" id="{21D29E47-28C3-4DAD-AA27-0B571DE70C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84" y="527400"/>
            <a:ext cx="11026031" cy="580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ktangel">
            <a:extLst>
              <a:ext uri="{FF2B5EF4-FFF2-40B4-BE49-F238E27FC236}">
                <a16:creationId xmlns:a16="http://schemas.microsoft.com/office/drawing/2014/main" id="{3CD63AAA-4E0D-4B8C-AB51-5930A5D2E75D}"/>
              </a:ext>
            </a:extLst>
          </p:cNvPr>
          <p:cNvSpPr/>
          <p:nvPr userDrawn="1"/>
        </p:nvSpPr>
        <p:spPr>
          <a:xfrm>
            <a:off x="1468041" y="1570819"/>
            <a:ext cx="4630652" cy="3716363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041719" y="3921570"/>
            <a:ext cx="3911121" cy="552201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NHH</a:t>
            </a:r>
          </a:p>
        </p:txBody>
      </p:sp>
      <p:sp>
        <p:nvSpPr>
          <p:cNvPr id="10" name="Linje">
            <a:extLst>
              <a:ext uri="{FF2B5EF4-FFF2-40B4-BE49-F238E27FC236}">
                <a16:creationId xmlns:a16="http://schemas.microsoft.com/office/drawing/2014/main" id="{7F06A36B-5E90-4834-91A8-E0920E9086FC}"/>
              </a:ext>
            </a:extLst>
          </p:cNvPr>
          <p:cNvSpPr/>
          <p:nvPr userDrawn="1"/>
        </p:nvSpPr>
        <p:spPr>
          <a:xfrm flipV="1">
            <a:off x="1973261" y="3941667"/>
            <a:ext cx="0" cy="1080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nhh_logo_1f_negativ_hvit.png" descr="nhh_logo_1f_negativ_hvit.png">
            <a:extLst>
              <a:ext uri="{FF2B5EF4-FFF2-40B4-BE49-F238E27FC236}">
                <a16:creationId xmlns:a16="http://schemas.microsoft.com/office/drawing/2014/main" id="{2F50DA81-5E08-4590-A38D-AB107D6F1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1559" y="2416799"/>
            <a:ext cx="527612" cy="1052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1139129-B237-4B08-85C4-963465D25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7621" y="4513964"/>
            <a:ext cx="3884323" cy="52779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78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CE0E4-0976-41A4-8886-666924A5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27A4813-2317-4A50-81FB-3F784F38F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5489C1-4DF7-4E51-B7CC-BD4AED742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42BA68-E2F8-4886-A6F3-CC2EE857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7FDB1C-A81B-4035-9D99-74BBC7DB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6EF1BE-A931-451F-835A-694A61F4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39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FF9C2-441E-4BAB-A087-59E3043E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179920-E8F7-4ABA-A263-455A6211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A724B-6027-4BA8-90E2-D96142AA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62A9E3-8EAF-4866-A6C4-A989BBA1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7F657B-3CEF-4858-A921-9525FF3F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421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E2A2243-6066-4086-81B6-B737A6A66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6513D33-2F35-44D3-BBF5-DD835E1A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875D08-B3B6-4B26-A491-20CE695F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619F20-E1F0-42FB-A21B-AE8A36E1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265294-B756-4A90-97FB-2EF39651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579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8450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C007D8-5543-4E67-851B-D78627082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00" y="527871"/>
            <a:ext cx="11026800" cy="58022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F54ED34-F6CA-47FC-A55B-87F37A793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450" y="4343462"/>
            <a:ext cx="6315425" cy="978509"/>
          </a:xfrm>
        </p:spPr>
        <p:txBody>
          <a:bodyPr anchor="b">
            <a:noAutofit/>
          </a:bodyPr>
          <a:lstStyle>
            <a:lvl1pPr algn="l">
              <a:defRPr sz="7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NHH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70A90683-0A7A-4EAA-9685-6DF134347AF6}"/>
              </a:ext>
            </a:extLst>
          </p:cNvPr>
          <p:cNvSpPr/>
          <p:nvPr userDrawn="1"/>
        </p:nvSpPr>
        <p:spPr>
          <a:xfrm flipV="1">
            <a:off x="1253546" y="4382322"/>
            <a:ext cx="0" cy="1296000"/>
          </a:xfrm>
          <a:prstGeom prst="line">
            <a:avLst/>
          </a:prstGeom>
          <a:ln w="76200">
            <a:solidFill>
              <a:srgbClr val="E2E47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" name="nhh_logo_1f_negativ_hvit.png" descr="nhh_logo_1f_negativ_hvit.png">
            <a:extLst>
              <a:ext uri="{FF2B5EF4-FFF2-40B4-BE49-F238E27FC236}">
                <a16:creationId xmlns:a16="http://schemas.microsoft.com/office/drawing/2014/main" id="{E0C80D59-79CC-4575-BAD2-249E3BF0C8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7511" y="2736044"/>
            <a:ext cx="527612" cy="1052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AD58048-94ED-4E9C-AB35-B3E12646D3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6653" y="5339938"/>
            <a:ext cx="6315424" cy="3383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6544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1AA2598-9B97-4BA4-8532-624DC92CC1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</p:txBody>
      </p:sp>
      <p:sp>
        <p:nvSpPr>
          <p:cNvPr id="9" name="Text Placeholder 48">
            <a:extLst>
              <a:ext uri="{FF2B5EF4-FFF2-40B4-BE49-F238E27FC236}">
                <a16:creationId xmlns:a16="http://schemas.microsoft.com/office/drawing/2014/main" id="{E05150BE-1104-4CE4-8111-4EB5691B92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68041" y="1570818"/>
            <a:ext cx="4627959" cy="3716363"/>
          </a:xfrm>
          <a:solidFill>
            <a:srgbClr val="1538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900" b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67AB21-0B9D-4C43-8093-15D62F9513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7621" y="4513964"/>
            <a:ext cx="3884323" cy="52779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6F8063FF-F885-4709-AB87-8B0F3B6904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70567" y="2416799"/>
            <a:ext cx="525278" cy="105219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56361C72-9AC8-4077-9E2F-CD5B4D584C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1939442" y="3941667"/>
            <a:ext cx="72000" cy="1080000"/>
          </a:xfrm>
          <a:solidFill>
            <a:srgbClr val="E2E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5" b="0">
                <a:solidFill>
                  <a:srgbClr val="E2E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7DD41A-C7BD-42F2-B336-596DA7D46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9047" y="3591908"/>
            <a:ext cx="3912898" cy="978509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NHH</a:t>
            </a:r>
          </a:p>
        </p:txBody>
      </p:sp>
    </p:spTree>
    <p:extLst>
      <p:ext uri="{BB962C8B-B14F-4D97-AF65-F5344CB8AC3E}">
        <p14:creationId xmlns:p14="http://schemas.microsoft.com/office/powerpoint/2010/main" val="59502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1AA2598-9B97-4BA4-8532-624DC92CC1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7862" y="527050"/>
            <a:ext cx="11015218" cy="58039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Top </a:t>
            </a:r>
            <a:r>
              <a:rPr lang="nb-NO" err="1"/>
              <a:t>menu</a:t>
            </a:r>
            <a:r>
              <a:rPr lang="nb-NO"/>
              <a:t> «</a:t>
            </a:r>
            <a:r>
              <a:rPr lang="nb-NO" err="1"/>
              <a:t>Insert</a:t>
            </a:r>
            <a:r>
              <a:rPr lang="nb-NO"/>
              <a:t>». Select «Pictures» to </a:t>
            </a:r>
            <a:r>
              <a:rPr lang="nb-NO" err="1"/>
              <a:t>insert</a:t>
            </a:r>
            <a:r>
              <a:rPr lang="nb-NO"/>
              <a:t> an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490660-0D15-475E-810A-FD11376B8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450" y="4335693"/>
            <a:ext cx="6315425" cy="978509"/>
          </a:xfrm>
        </p:spPr>
        <p:txBody>
          <a:bodyPr anchor="b">
            <a:noAutofit/>
          </a:bodyPr>
          <a:lstStyle>
            <a:lvl1pPr algn="l">
              <a:defRPr sz="7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NHH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1A07843C-3288-4D8A-87CC-BA63DC90D8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9846" y="2736044"/>
            <a:ext cx="525278" cy="105219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E46C807-4096-463A-B3F9-AFC2B06129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4600" y="5343406"/>
            <a:ext cx="5077175" cy="33376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7835AFC7-9F39-4BC0-8416-77E373EE8C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1206239" y="4382322"/>
            <a:ext cx="77494" cy="1294844"/>
          </a:xfrm>
          <a:solidFill>
            <a:srgbClr val="E2E4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25" b="0">
                <a:solidFill>
                  <a:srgbClr val="E2E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132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725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710B3-C7DE-41CB-942B-2159B74D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434EB-153E-45D9-80CD-189EEE74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err="1"/>
              <a:t>Sixt</a:t>
            </a:r>
            <a:r>
              <a:rPr lang="en-US"/>
              <a:t>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3D301A-3D49-466B-812E-6F0AE99FA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466" y="6383548"/>
            <a:ext cx="3578525" cy="268917"/>
          </a:xfrm>
          <a:prstGeom prst="rect">
            <a:avLst/>
          </a:prstGeom>
        </p:spPr>
        <p:txBody>
          <a:bodyPr/>
          <a:lstStyle>
            <a:lvl1pPr>
              <a:defRPr lang="nb-NO" sz="900" b="0" i="0" cap="all" smtClean="0">
                <a:solidFill>
                  <a:srgbClr val="1538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NHH NORGES HANDELSHØYSKOLE</a:t>
            </a:r>
          </a:p>
        </p:txBody>
      </p:sp>
    </p:spTree>
    <p:extLst>
      <p:ext uri="{BB962C8B-B14F-4D97-AF65-F5344CB8AC3E}">
        <p14:creationId xmlns:p14="http://schemas.microsoft.com/office/powerpoint/2010/main" val="733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53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800" b="1" kern="1200">
          <a:solidFill>
            <a:srgbClr val="1538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6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4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3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Clr>
          <a:srgbClr val="153857"/>
        </a:buClr>
        <a:buSzPct val="125000"/>
        <a:buFont typeface="Arial" panose="020B0604020202020204" pitchFamily="34" charset="0"/>
        <a:buChar char="•"/>
        <a:defRPr sz="13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30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1100" kern="1200">
          <a:solidFill>
            <a:srgbClr val="3B6E8F"/>
          </a:solidFill>
          <a:latin typeface="+mn-lt"/>
          <a:ea typeface="+mn-ea"/>
          <a:cs typeface="+mn-cs"/>
        </a:defRPr>
      </a:lvl6pPr>
      <a:lvl7pPr marL="1371600" indent="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20C8BE7-2D3C-473E-B706-B148508E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A94DAE-46B5-45BC-AC4A-721852F0F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err="1"/>
              <a:t>Sixt</a:t>
            </a:r>
            <a:r>
              <a:rPr lang="en-US"/>
              <a:t> level</a:t>
            </a:r>
          </a:p>
        </p:txBody>
      </p:sp>
      <p:grpSp>
        <p:nvGrpSpPr>
          <p:cNvPr id="17" name="Gruppe">
            <a:extLst>
              <a:ext uri="{FF2B5EF4-FFF2-40B4-BE49-F238E27FC236}">
                <a16:creationId xmlns:a16="http://schemas.microsoft.com/office/drawing/2014/main" id="{3E6D2ACA-08FA-43D7-A977-4C0174C27083}"/>
              </a:ext>
            </a:extLst>
          </p:cNvPr>
          <p:cNvGrpSpPr/>
          <p:nvPr userDrawn="1"/>
        </p:nvGrpSpPr>
        <p:grpSpPr>
          <a:xfrm rot="5400000">
            <a:off x="11482264" y="3429001"/>
            <a:ext cx="774701" cy="1"/>
            <a:chOff x="0" y="0"/>
            <a:chExt cx="1549399" cy="0"/>
          </a:xfrm>
        </p:grpSpPr>
        <p:sp>
          <p:nvSpPr>
            <p:cNvPr id="18" name="Linje">
              <a:extLst>
                <a:ext uri="{FF2B5EF4-FFF2-40B4-BE49-F238E27FC236}">
                  <a16:creationId xmlns:a16="http://schemas.microsoft.com/office/drawing/2014/main" id="{DA829B05-5C49-4AB4-A6D6-6CF2559BAC14}"/>
                </a:ext>
              </a:extLst>
            </p:cNvPr>
            <p:cNvSpPr/>
            <p:nvPr/>
          </p:nvSpPr>
          <p:spPr>
            <a:xfrm>
              <a:off x="0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je">
              <a:extLst>
                <a:ext uri="{FF2B5EF4-FFF2-40B4-BE49-F238E27FC236}">
                  <a16:creationId xmlns:a16="http://schemas.microsoft.com/office/drawing/2014/main" id="{6F76C1FB-1FBF-42E0-939F-0D02D37E6769}"/>
                </a:ext>
              </a:extLst>
            </p:cNvPr>
            <p:cNvSpPr/>
            <p:nvPr/>
          </p:nvSpPr>
          <p:spPr>
            <a:xfrm>
              <a:off x="1157808" y="0"/>
              <a:ext cx="391592" cy="0"/>
            </a:xfrm>
            <a:prstGeom prst="line">
              <a:avLst/>
            </a:prstGeom>
            <a:noFill/>
            <a:ln w="19050" cap="flat">
              <a:solidFill>
                <a:srgbClr val="15385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>
                <a:solidFill>
                  <a:srgbClr val="5A5A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AF86051-A732-4554-8060-ABBB25233F73}"/>
              </a:ext>
            </a:extLst>
          </p:cNvPr>
          <p:cNvSpPr txBox="1">
            <a:spLocks/>
          </p:cNvSpPr>
          <p:nvPr userDrawn="1"/>
        </p:nvSpPr>
        <p:spPr>
          <a:xfrm>
            <a:off x="11577755" y="3311292"/>
            <a:ext cx="588113" cy="195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50D66-40FF-4E0E-BE98-845C183091B2}" type="slidenum">
              <a:rPr lang="nb-NO" sz="1000" b="1" smtClean="0">
                <a:solidFill>
                  <a:srgbClr val="153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nb-NO" sz="1000" b="1">
              <a:solidFill>
                <a:srgbClr val="1538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1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53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2400" b="1" kern="1200">
          <a:solidFill>
            <a:srgbClr val="1538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22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20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B6E8F"/>
        </a:buClr>
        <a:buSzPct val="130000"/>
        <a:buFont typeface="Arial" panose="020B0604020202020204" pitchFamily="34" charset="0"/>
        <a:buChar char="•"/>
        <a:defRPr sz="18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5A5A5B"/>
        </a:buClr>
        <a:buSzPct val="130000"/>
        <a:buFont typeface="Arial" panose="020B0604020202020204" pitchFamily="34" charset="0"/>
        <a:buChar char="•"/>
        <a:defRPr sz="1800" kern="1200">
          <a:solidFill>
            <a:srgbClr val="5A5A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5A5A5B"/>
        </a:buClr>
        <a:buSzPct val="130000"/>
        <a:buFont typeface="Arial" panose="020B0604020202020204" pitchFamily="34" charset="0"/>
        <a:buNone/>
        <a:defRPr sz="1600" kern="1200">
          <a:solidFill>
            <a:srgbClr val="5A5A5B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C842-01C8-4B93-B4EE-1D2C7772FA82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1A0E-8740-4A1F-9D5A-2ECE1FE8A0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9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83A24FA-30B3-4B8A-8B97-D17CACAD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452210-4425-45BF-8063-9F5A9EC3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1C4688-6F91-4DA6-866A-E5B09AA67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99A8-FC12-0746-AEF5-B599F7CBC98C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519EFF-886C-406E-BB46-BC922659A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D50E3-86A7-41A6-9678-31E589F7F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A89A-23EA-A944-BD69-3749A10ADF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6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>
                <a:solidFill>
                  <a:schemeClr val="accent6">
                    <a:lumMod val="75000"/>
                  </a:schemeClr>
                </a:solidFill>
              </a:rPr>
              <a:t>Miljö, ekonomi och politik 2022</a:t>
            </a:r>
            <a:br>
              <a:rPr lang="sv-SE" sz="2400">
                <a:solidFill>
                  <a:schemeClr val="accent6">
                    <a:lumMod val="75000"/>
                  </a:schemeClr>
                </a:solidFill>
              </a:rPr>
            </a:br>
            <a:endParaRPr lang="sv-SE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988" y="2132856"/>
            <a:ext cx="7544219" cy="864096"/>
          </a:xfrm>
        </p:spPr>
        <p:txBody>
          <a:bodyPr>
            <a:noAutofit/>
          </a:bodyPr>
          <a:lstStyle/>
          <a:p>
            <a:r>
              <a:rPr lang="sv-SE" sz="3600"/>
              <a:t>Fit for 55</a:t>
            </a:r>
          </a:p>
          <a:p>
            <a:endParaRPr lang="sv-SE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Svante Mandell presenterar Konjunkturinstitutets miljöekonomiska rapport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Runar Brännlund, ordförande Konjunkturinstitutets vetenskapliga råd, kommenterar och ger en utblick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Rikard Forslid kommenterar rapporten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/>
              <a:t>Diskussion och frågor</a:t>
            </a:r>
          </a:p>
          <a:p>
            <a:r>
              <a:rPr lang="sv-SE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187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7C820-D38E-6DAE-A26C-4C70AB58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Pris på utsläppsrätter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217387-731D-3A80-4E70-4C077914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55" y="1207699"/>
            <a:ext cx="7780520" cy="428263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509285A-B343-CCA8-5916-F3377516CCCE}"/>
              </a:ext>
            </a:extLst>
          </p:cNvPr>
          <p:cNvSpPr txBox="1"/>
          <p:nvPr/>
        </p:nvSpPr>
        <p:spPr>
          <a:xfrm>
            <a:off x="8493168" y="3358929"/>
            <a:ext cx="30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EU-kommissionens antagande vid LRF 2,2%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1AB845F-4420-E078-573C-E618A8068DB9}"/>
              </a:ext>
            </a:extLst>
          </p:cNvPr>
          <p:cNvSpPr txBox="1"/>
          <p:nvPr/>
        </p:nvSpPr>
        <p:spPr>
          <a:xfrm>
            <a:off x="8493167" y="2379518"/>
            <a:ext cx="30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EU-kommissionens antagande vid LRF 4,2%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757F98F-5C8D-66DE-5295-8E71B60B3CA7}"/>
              </a:ext>
            </a:extLst>
          </p:cNvPr>
          <p:cNvSpPr txBox="1"/>
          <p:nvPr/>
        </p:nvSpPr>
        <p:spPr>
          <a:xfrm>
            <a:off x="8493167" y="1698893"/>
            <a:ext cx="303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Terminspriser</a:t>
            </a:r>
          </a:p>
        </p:txBody>
      </p:sp>
    </p:spTree>
    <p:extLst>
      <p:ext uri="{BB962C8B-B14F-4D97-AF65-F5344CB8AC3E}">
        <p14:creationId xmlns:p14="http://schemas.microsoft.com/office/powerpoint/2010/main" val="315445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DFBC5-1D70-FC21-0C90-4B18E354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bruttoproduktion 2030</a:t>
            </a:r>
            <a:br>
              <a:rPr lang="sv-SE"/>
            </a:br>
            <a:r>
              <a:rPr lang="sv-SE" b="0"/>
              <a:t>Branscher som påverkas negativt vid högre pris på utsläppsrätter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3CC037-86AA-426E-D8E1-62E7D0B60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063" y="1207699"/>
            <a:ext cx="8459795" cy="4401991"/>
          </a:xfrm>
        </p:spPr>
      </p:pic>
    </p:spTree>
    <p:extLst>
      <p:ext uri="{BB962C8B-B14F-4D97-AF65-F5344CB8AC3E}">
        <p14:creationId xmlns:p14="http://schemas.microsoft.com/office/powerpoint/2010/main" val="14098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A38C1A-E3AC-A917-0C7C-AFD47C3F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 bruttoproduktion 2030</a:t>
            </a:r>
            <a:br>
              <a:rPr lang="sv-SE"/>
            </a:br>
            <a:r>
              <a:rPr lang="sv-SE" b="0"/>
              <a:t>Branscher som påverkas positivt vid högre pris på utsläppsrätter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CFA868B-8D1C-0613-C298-6143521CD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064" y="1207699"/>
            <a:ext cx="8002588" cy="3752324"/>
          </a:xfrm>
        </p:spPr>
      </p:pic>
    </p:spTree>
    <p:extLst>
      <p:ext uri="{BB962C8B-B14F-4D97-AF65-F5344CB8AC3E}">
        <p14:creationId xmlns:p14="http://schemas.microsoft.com/office/powerpoint/2010/main" val="346490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7495C9-9AAE-4914-5001-8496AC97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Koldioxidläckage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9A06A5-8DAD-68E9-F69A-8A4900AC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69" y="1273054"/>
            <a:ext cx="8669235" cy="5146675"/>
          </a:xfrm>
        </p:spPr>
        <p:txBody>
          <a:bodyPr/>
          <a:lstStyle/>
          <a:p>
            <a:r>
              <a:rPr lang="sv-SE"/>
              <a:t>Industrin inom EU möter högre pris på utsläpp relativt andra länder</a:t>
            </a:r>
          </a:p>
          <a:p>
            <a:endParaRPr lang="sv-SE"/>
          </a:p>
          <a:p>
            <a:r>
              <a:rPr lang="sv-SE"/>
              <a:t>Flyttar produktionen ut ur EU</a:t>
            </a:r>
          </a:p>
          <a:p>
            <a:r>
              <a:rPr lang="sv-SE"/>
              <a:t>Eller minskar sin produktion pga. billig konkurrens utifrån</a:t>
            </a:r>
          </a:p>
          <a:p>
            <a:endParaRPr lang="sv-SE"/>
          </a:p>
          <a:p>
            <a:r>
              <a:rPr lang="sv-SE"/>
              <a:t>Skadar EU:s ekonomi</a:t>
            </a:r>
          </a:p>
          <a:p>
            <a:r>
              <a:rPr lang="sv-SE"/>
              <a:t>Och potentiellt även klimatet</a:t>
            </a:r>
          </a:p>
          <a:p>
            <a:pPr lvl="1"/>
            <a:r>
              <a:rPr lang="sv-SE"/>
              <a:t>Produktionen flyttar till mer utsläppsintensiva anläggningar</a:t>
            </a:r>
          </a:p>
          <a:p>
            <a:pPr lvl="1"/>
            <a:endParaRPr lang="sv-SE"/>
          </a:p>
          <a:p>
            <a:r>
              <a:rPr lang="sv-SE"/>
              <a:t>Skydd (idag) via gratistilldelning</a:t>
            </a:r>
          </a:p>
        </p:txBody>
      </p:sp>
    </p:spTree>
    <p:extLst>
      <p:ext uri="{BB962C8B-B14F-4D97-AF65-F5344CB8AC3E}">
        <p14:creationId xmlns:p14="http://schemas.microsoft.com/office/powerpoint/2010/main" val="264002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30C9D6-FC07-3B72-7E0D-08777A20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Utfasning av gratistilldelning / infasning av CBAM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FFA6CA-5A3E-DD7F-E972-C51A571A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60" y="1418802"/>
            <a:ext cx="9159631" cy="468000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Kommissionens förslag:</a:t>
            </a:r>
          </a:p>
          <a:p>
            <a:r>
              <a:rPr lang="sv-SE"/>
              <a:t>Gränsjusteringsmekanism (CBAM) fasas in över 10 år, start 2026, för</a:t>
            </a:r>
          </a:p>
          <a:p>
            <a:pPr lvl="1"/>
            <a:r>
              <a:rPr lang="sv-SE"/>
              <a:t>Järn och stål, </a:t>
            </a:r>
          </a:p>
          <a:p>
            <a:pPr lvl="1"/>
            <a:r>
              <a:rPr lang="sv-SE"/>
              <a:t>Konstgödsel, </a:t>
            </a:r>
          </a:p>
          <a:p>
            <a:pPr lvl="1"/>
            <a:r>
              <a:rPr lang="sv-SE"/>
              <a:t>Cement, </a:t>
            </a:r>
          </a:p>
          <a:p>
            <a:pPr lvl="1"/>
            <a:r>
              <a:rPr lang="sv-SE"/>
              <a:t>Aluminium och</a:t>
            </a:r>
          </a:p>
          <a:p>
            <a:pPr lvl="1"/>
            <a:r>
              <a:rPr lang="sv-SE"/>
              <a:t>El/fjärrvärme</a:t>
            </a:r>
          </a:p>
          <a:p>
            <a:r>
              <a:rPr lang="sv-SE"/>
              <a:t>Samtidigt fasas gratistilldelningen till ovanstående ut</a:t>
            </a:r>
          </a:p>
          <a:p>
            <a:pPr lvl="1"/>
            <a:r>
              <a:rPr lang="sv-SE"/>
              <a:t>El har ingen gratistilldelning i dagsläget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49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80439-577F-3FED-4DD9-83DF6BF8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Gränsjusteringsmekanismen - CBAM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E43338-730D-DBFC-3674-94CB1AD8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4" y="866640"/>
            <a:ext cx="10399722" cy="51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A694F-F608-4011-8358-0D3175AB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CBAM – Bedömda effekter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E48943-F59F-41AC-2C09-0882B6CE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Järn och stål berörs sannolikt mest</a:t>
            </a:r>
          </a:p>
          <a:p>
            <a:pPr lvl="1"/>
            <a:r>
              <a:rPr lang="sv-SE"/>
              <a:t>Störst handelsflöden av CBAM-branscherna</a:t>
            </a:r>
          </a:p>
          <a:p>
            <a:pPr lvl="1"/>
            <a:r>
              <a:rPr lang="sv-SE"/>
              <a:t>Relativt stor export utanför EU</a:t>
            </a:r>
          </a:p>
          <a:p>
            <a:pPr lvl="1"/>
            <a:endParaRPr lang="sv-SE"/>
          </a:p>
          <a:p>
            <a:r>
              <a:rPr lang="sv-SE"/>
              <a:t>CBAM ökar priset inom EU och minskar importkonkurrensen från länder med svagare klimatpolitik</a:t>
            </a:r>
          </a:p>
          <a:p>
            <a:pPr lvl="1"/>
            <a:r>
              <a:rPr lang="sv-SE"/>
              <a:t>Gynnar svenska CBAM-branscher</a:t>
            </a:r>
          </a:p>
          <a:p>
            <a:pPr lvl="1"/>
            <a:r>
              <a:rPr lang="sv-SE"/>
              <a:t>Ökad produktion</a:t>
            </a:r>
          </a:p>
          <a:p>
            <a:pPr lvl="1"/>
            <a:endParaRPr lang="sv-SE"/>
          </a:p>
          <a:p>
            <a:r>
              <a:rPr lang="sv-SE" err="1"/>
              <a:t>Utfasad</a:t>
            </a:r>
            <a:r>
              <a:rPr lang="sv-SE"/>
              <a:t> gratistilldelning ökar kostnaderna för företagen</a:t>
            </a:r>
          </a:p>
          <a:p>
            <a:pPr lvl="1"/>
            <a:r>
              <a:rPr lang="sv-SE"/>
              <a:t>Negativ, men sannolikt begränsad effekt på deras produktion</a:t>
            </a:r>
          </a:p>
          <a:p>
            <a:pPr lvl="1"/>
            <a:endParaRPr lang="sv-SE"/>
          </a:p>
          <a:p>
            <a:r>
              <a:rPr lang="sv-SE"/>
              <a:t>Netto, sannolikt ökad bruttoproduktion</a:t>
            </a:r>
          </a:p>
        </p:txBody>
      </p:sp>
    </p:spTree>
    <p:extLst>
      <p:ext uri="{BB962C8B-B14F-4D97-AF65-F5344CB8AC3E}">
        <p14:creationId xmlns:p14="http://schemas.microsoft.com/office/powerpoint/2010/main" val="218307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811CE-5510-567F-A049-1F9D98A2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Sjöfart i EU ETS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7ED12F-9612-5021-AB27-65D14EC46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EU ETS utvidgas till sjöfart</a:t>
            </a:r>
          </a:p>
          <a:p>
            <a:r>
              <a:rPr lang="sv-SE"/>
              <a:t>Omfatta koldioxidutsläpp från fartyg med bruttodräktighet minst 5000</a:t>
            </a:r>
          </a:p>
          <a:p>
            <a:r>
              <a:rPr lang="sv-SE"/>
              <a:t>Alla sjötransporter inom EES</a:t>
            </a:r>
          </a:p>
          <a:p>
            <a:r>
              <a:rPr lang="sv-SE"/>
              <a:t>50 procent av utsläpp från sjötransporter till/från utanför EES</a:t>
            </a:r>
          </a:p>
          <a:p>
            <a:r>
              <a:rPr lang="sv-SE"/>
              <a:t>Fasas in 2023-26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Dessutom</a:t>
            </a:r>
          </a:p>
          <a:p>
            <a:r>
              <a:rPr lang="sv-SE"/>
              <a:t>Förslag att beskatta drivmedel (idag obeskattat)</a:t>
            </a:r>
          </a:p>
          <a:p>
            <a:r>
              <a:rPr lang="sv-SE"/>
              <a:t>Gäller oavsett bruttodräktighet, bara inom EES</a:t>
            </a:r>
          </a:p>
          <a:p>
            <a:r>
              <a:rPr lang="sv-SE"/>
              <a:t>Krav på alternativa bränslen och el fasas in 2025-50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51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3A415-3C2D-3F21-0FE9-050CFF59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Effekter för sjöfarten (analys av </a:t>
            </a:r>
            <a:r>
              <a:rPr lang="sv-SE" err="1"/>
              <a:t>vti</a:t>
            </a:r>
            <a:r>
              <a:rPr lang="sv-SE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BECC15-AB19-227D-9D24-94EB37CF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Relativt stora ökningar i bränslekostnader – uppemot 40 procent</a:t>
            </a:r>
          </a:p>
          <a:p>
            <a:endParaRPr lang="sv-SE"/>
          </a:p>
          <a:p>
            <a:r>
              <a:rPr lang="sv-SE"/>
              <a:t>En stor del av sjöfarten berörs inte (mindre fartyg)</a:t>
            </a:r>
          </a:p>
          <a:p>
            <a:r>
              <a:rPr lang="sv-SE"/>
              <a:t>Risk för att mindre fartyg nyttjas mer</a:t>
            </a:r>
          </a:p>
          <a:p>
            <a:pPr lvl="1"/>
            <a:r>
              <a:rPr lang="sv-SE"/>
              <a:t>De är generellt mindre energieffektiva</a:t>
            </a:r>
          </a:p>
          <a:p>
            <a:pPr lvl="1"/>
            <a:endParaRPr lang="sv-SE"/>
          </a:p>
          <a:p>
            <a:r>
              <a:rPr lang="sv-SE"/>
              <a:t>Bränslekostnader utgör en mindre del av totala logistikkostnaden</a:t>
            </a:r>
          </a:p>
          <a:p>
            <a:pPr lvl="1"/>
            <a:r>
              <a:rPr lang="sv-SE"/>
              <a:t>Små sekundära effekter</a:t>
            </a:r>
          </a:p>
          <a:p>
            <a:pPr lvl="1"/>
            <a:r>
              <a:rPr lang="sv-SE"/>
              <a:t>Sjöfartens transportarbete på svenskt territorium minskar med ~2%</a:t>
            </a:r>
          </a:p>
          <a:p>
            <a:pPr lvl="1"/>
            <a:r>
              <a:rPr lang="sv-SE"/>
              <a:t>Vägtransportarbetet ökar med ~1%</a:t>
            </a:r>
          </a:p>
        </p:txBody>
      </p:sp>
    </p:spTree>
    <p:extLst>
      <p:ext uri="{BB962C8B-B14F-4D97-AF65-F5344CB8AC3E}">
        <p14:creationId xmlns:p14="http://schemas.microsoft.com/office/powerpoint/2010/main" val="384014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545EEC2-25B9-0535-1B5D-193AAD7DB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820" y="555642"/>
            <a:ext cx="5734302" cy="5124450"/>
          </a:xfrm>
        </p:spPr>
      </p:pic>
    </p:spTree>
    <p:extLst>
      <p:ext uri="{BB962C8B-B14F-4D97-AF65-F5344CB8AC3E}">
        <p14:creationId xmlns:p14="http://schemas.microsoft.com/office/powerpoint/2010/main" val="27978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>
                <a:solidFill>
                  <a:schemeClr val="accent6">
                    <a:lumMod val="75000"/>
                  </a:schemeClr>
                </a:solidFill>
              </a:rPr>
              <a:t>Miljö, ekonomi och politik 2022</a:t>
            </a:r>
            <a:br>
              <a:rPr lang="sv-SE" sz="2400">
                <a:solidFill>
                  <a:schemeClr val="accent6">
                    <a:lumMod val="75000"/>
                  </a:schemeClr>
                </a:solidFill>
              </a:rPr>
            </a:br>
            <a:endParaRPr lang="sv-SE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988" y="2132856"/>
            <a:ext cx="7544219" cy="864096"/>
          </a:xfrm>
        </p:spPr>
        <p:txBody>
          <a:bodyPr>
            <a:noAutofit/>
          </a:bodyPr>
          <a:lstStyle/>
          <a:p>
            <a:r>
              <a:rPr lang="sv-SE" sz="3600"/>
              <a:t>Fit for 55</a:t>
            </a:r>
          </a:p>
          <a:p>
            <a:endParaRPr lang="sv-SE" sz="3600"/>
          </a:p>
        </p:txBody>
      </p:sp>
    </p:spTree>
    <p:extLst>
      <p:ext uri="{BB962C8B-B14F-4D97-AF65-F5344CB8AC3E}">
        <p14:creationId xmlns:p14="http://schemas.microsoft.com/office/powerpoint/2010/main" val="193597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882933-7ED7-0261-B0C1-886DB2F1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LULUCF – Land </a:t>
            </a:r>
            <a:r>
              <a:rPr lang="sv-SE" dirty="0" err="1"/>
              <a:t>Use</a:t>
            </a:r>
            <a:r>
              <a:rPr lang="sv-SE" dirty="0"/>
              <a:t>, Land </a:t>
            </a:r>
            <a:r>
              <a:rPr lang="sv-SE" dirty="0" err="1"/>
              <a:t>Use</a:t>
            </a:r>
            <a:r>
              <a:rPr lang="sv-SE" dirty="0"/>
              <a:t> Change, and </a:t>
            </a:r>
            <a:r>
              <a:rPr lang="sv-SE" dirty="0" err="1"/>
              <a:t>Forestry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822E8D-05E6-3EE1-0CF6-032BD4C9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319217"/>
            <a:ext cx="9764137" cy="477408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Nettoupptaget i EU ska 2030 uppgå till 310 </a:t>
            </a:r>
            <a:r>
              <a:rPr lang="sv-SE" dirty="0" err="1"/>
              <a:t>Mton</a:t>
            </a:r>
            <a:r>
              <a:rPr lang="sv-SE" dirty="0"/>
              <a:t> CO2e. </a:t>
            </a:r>
          </a:p>
          <a:p>
            <a:r>
              <a:rPr lang="sv-SE" dirty="0"/>
              <a:t>Nuvarande förordning: minst nettoupptag om 225 </a:t>
            </a:r>
            <a:r>
              <a:rPr lang="sv-SE" dirty="0" err="1"/>
              <a:t>Mton</a:t>
            </a:r>
            <a:r>
              <a:rPr lang="sv-SE" dirty="0"/>
              <a:t> CO2e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Unionsmålet fördelas mellan länderna som nationella beting för 2030, samt en summa (eller en ”budget”) för nettoupptaget 2026–2029.</a:t>
            </a:r>
          </a:p>
          <a:p>
            <a:r>
              <a:rPr lang="sv-SE" dirty="0"/>
              <a:t>Sverige ska öka sitt nettoupptag med 4 </a:t>
            </a:r>
            <a:r>
              <a:rPr lang="sv-SE" dirty="0" err="1"/>
              <a:t>Mton</a:t>
            </a:r>
            <a:r>
              <a:rPr lang="sv-SE" dirty="0"/>
              <a:t> relativt basperioden 2016-18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Möjligt att köpa och sälja nettoupptag mellan medlemsstaterna, och att använda överskott av ESR-kvotenheter för att klara LULUCF-betinget.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68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B9EC3-6B25-464F-6003-2CBA2F63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Svenskt nettoupptag och beting i LULUCF [</a:t>
            </a:r>
            <a:r>
              <a:rPr lang="sv-SE" err="1"/>
              <a:t>Mton</a:t>
            </a:r>
            <a:r>
              <a:rPr lang="sv-SE"/>
              <a:t>]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47EB74-AD55-1FB9-6DF2-A156CB6A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4" y="1319219"/>
            <a:ext cx="8540808" cy="49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1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EF1CA-E59D-7683-F007-1FA4A798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Behov av svensk politik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5889C5-381C-8E07-D309-D1FD5D85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 dagsläget svag styrning mot upptag i svensk LULUCF-sektor</a:t>
            </a:r>
          </a:p>
          <a:p>
            <a:pPr lvl="1"/>
            <a:r>
              <a:rPr lang="sv-SE"/>
              <a:t>Stöd till återställande och anläggning av våtmarker</a:t>
            </a:r>
          </a:p>
          <a:p>
            <a:pPr lvl="1"/>
            <a:endParaRPr lang="sv-SE"/>
          </a:p>
          <a:p>
            <a:r>
              <a:rPr lang="sv-SE"/>
              <a:t>För att nå målet kan Sverige</a:t>
            </a:r>
          </a:p>
          <a:p>
            <a:pPr lvl="1"/>
            <a:r>
              <a:rPr lang="sv-SE"/>
              <a:t>Öka nettoupptaget i svensk LULUCF-sektor</a:t>
            </a:r>
          </a:p>
          <a:p>
            <a:pPr lvl="1"/>
            <a:r>
              <a:rPr lang="sv-SE"/>
              <a:t>Använda ett överskott från ESR-sektorn</a:t>
            </a:r>
          </a:p>
          <a:p>
            <a:pPr lvl="1"/>
            <a:r>
              <a:rPr lang="sv-SE"/>
              <a:t>Köpa LULUCF-krediter (eller ESR-kvotenheter) från andra länder</a:t>
            </a:r>
          </a:p>
          <a:p>
            <a:endParaRPr lang="sv-SE"/>
          </a:p>
          <a:p>
            <a:r>
              <a:rPr lang="sv-SE"/>
              <a:t>Täcka LULUCF-underskott med ESR-kvotenheter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	”</a:t>
            </a:r>
            <a:r>
              <a:rPr lang="sv-SE" sz="1600" i="1"/>
              <a:t>Som princip ska framtida överskott av utsläppsutrymmet från den icke-	handlande sektorn tas bort om det inte behövs för att täcka eventuella 	underskott som kan uppstå i markanvändningssektorn (LULUCF-sektorn) 	framöver.</a:t>
            </a:r>
            <a:r>
              <a:rPr lang="sv-SE"/>
              <a:t>” (BP23)</a:t>
            </a:r>
          </a:p>
        </p:txBody>
      </p:sp>
    </p:spTree>
    <p:extLst>
      <p:ext uri="{BB962C8B-B14F-4D97-AF65-F5344CB8AC3E}">
        <p14:creationId xmlns:p14="http://schemas.microsoft.com/office/powerpoint/2010/main" val="1799496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65166-6686-271D-DD53-F4C38C80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Täcka underskott i LULUCF med överprestation i ESR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791069-FA6D-FACF-F0B6-49297697F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4" y="1207699"/>
            <a:ext cx="7852439" cy="400298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1A001D6-9A33-85FB-EBE4-DB8BB746E933}"/>
              </a:ext>
            </a:extLst>
          </p:cNvPr>
          <p:cNvSpPr txBox="1"/>
          <p:nvPr/>
        </p:nvSpPr>
        <p:spPr>
          <a:xfrm>
            <a:off x="336064" y="5497417"/>
            <a:ext cx="952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Fungerar utifrån EU:s perspektiv</a:t>
            </a:r>
          </a:p>
          <a:p>
            <a:r>
              <a:rPr lang="sv-SE"/>
              <a:t>Dock en kostsam strategi</a:t>
            </a:r>
          </a:p>
        </p:txBody>
      </p:sp>
    </p:spTree>
    <p:extLst>
      <p:ext uri="{BB962C8B-B14F-4D97-AF65-F5344CB8AC3E}">
        <p14:creationId xmlns:p14="http://schemas.microsoft.com/office/powerpoint/2010/main" val="64098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F44127B-461A-FC62-F301-30AD9F287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9916" y="494259"/>
            <a:ext cx="6392167" cy="5077534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D9C27C5-7203-A282-A58D-5548655802E6}"/>
              </a:ext>
            </a:extLst>
          </p:cNvPr>
          <p:cNvSpPr/>
          <p:nvPr/>
        </p:nvSpPr>
        <p:spPr>
          <a:xfrm>
            <a:off x="6304085" y="3640015"/>
            <a:ext cx="172329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A25E6E7-1E65-AC8A-989F-B5CB294083CB}"/>
              </a:ext>
            </a:extLst>
          </p:cNvPr>
          <p:cNvSpPr/>
          <p:nvPr/>
        </p:nvSpPr>
        <p:spPr>
          <a:xfrm>
            <a:off x="3156438" y="3974123"/>
            <a:ext cx="3587261" cy="9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000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A11EC-5F9D-9087-DA1B-FCBE5FC0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Åtgärder mot utsläpp inom ESR-sektorn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869031-56F2-850B-900D-4DE5100F6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Lägre nationella utsläppskvoter</a:t>
            </a:r>
          </a:p>
          <a:p>
            <a:r>
              <a:rPr lang="sv-SE"/>
              <a:t>Dvs krav på större utsläppsminskningar i medlemsländernas ESR-sektorer.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Skärpt unionsövergripande specifikt utsläppskrav för nya lätta fordon, mätt som gram koldioxidutsläpp per kilometer.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Ett nytt EU-övergripande utsläppshandelssystem för egenuppvärmning av byggnader samt vägtransporter</a:t>
            </a:r>
          </a:p>
          <a:p>
            <a:r>
              <a:rPr lang="sv-SE"/>
              <a:t>ETS BRT (Buildings and Road Transports).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57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483B9-EA10-ACF6-E88B-D298FC5E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Skärpta kvoter inom ESR</a:t>
            </a:r>
          </a:p>
        </p:txBody>
      </p:sp>
      <p:pic>
        <p:nvPicPr>
          <p:cNvPr id="1026" name="Picture 2" descr="visual chart">
            <a:extLst>
              <a:ext uri="{FF2B5EF4-FFF2-40B4-BE49-F238E27FC236}">
                <a16:creationId xmlns:a16="http://schemas.microsoft.com/office/drawing/2014/main" id="{AF6024FE-DEA5-EFA0-8A42-83643A48E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9" y="1010094"/>
            <a:ext cx="10135675" cy="52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5E53B82-A6DC-C384-AA52-D67FB4AAC01F}"/>
              </a:ext>
            </a:extLst>
          </p:cNvPr>
          <p:cNvSpPr txBox="1"/>
          <p:nvPr/>
        </p:nvSpPr>
        <p:spPr>
          <a:xfrm>
            <a:off x="336064" y="6243331"/>
            <a:ext cx="205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Källa: EU-kommissionen</a:t>
            </a:r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FDC86BA6-6502-122F-7ABC-83501428F6CB}"/>
              </a:ext>
            </a:extLst>
          </p:cNvPr>
          <p:cNvSpPr/>
          <p:nvPr/>
        </p:nvSpPr>
        <p:spPr>
          <a:xfrm>
            <a:off x="9505507" y="4739054"/>
            <a:ext cx="382772" cy="1230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27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F5844-0C34-9A21-2C90-55CBCDBD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Sveriges nationella mål till 2030 går längre än vår ESR-kvot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F90BAB-1BA7-EAD5-0737-EAE634A9B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4" y="1083397"/>
            <a:ext cx="8444302" cy="474447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F508C82-B2BB-5A9B-1C52-23E092A25503}"/>
              </a:ext>
            </a:extLst>
          </p:cNvPr>
          <p:cNvSpPr txBox="1"/>
          <p:nvPr/>
        </p:nvSpPr>
        <p:spPr>
          <a:xfrm>
            <a:off x="8789581" y="1387042"/>
            <a:ext cx="3402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/>
              <a:t>Relativt 2005</a:t>
            </a:r>
          </a:p>
          <a:p>
            <a:endParaRPr lang="sv-SE" sz="1600"/>
          </a:p>
          <a:p>
            <a:r>
              <a:rPr lang="sv-SE" sz="1600"/>
              <a:t>-52% med fulla kompletterande åtgärder</a:t>
            </a:r>
          </a:p>
          <a:p>
            <a:endParaRPr lang="sv-SE" sz="1600"/>
          </a:p>
          <a:p>
            <a:r>
              <a:rPr lang="sv-SE" sz="1600"/>
              <a:t>-61% utan</a:t>
            </a:r>
          </a:p>
        </p:txBody>
      </p:sp>
    </p:spTree>
    <p:extLst>
      <p:ext uri="{BB962C8B-B14F-4D97-AF65-F5344CB8AC3E}">
        <p14:creationId xmlns:p14="http://schemas.microsoft.com/office/powerpoint/2010/main" val="1294176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58825-3F39-2E0F-570C-A52484A3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Koldioxidkrav för nya lätta fordon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D9A255-FDDA-80B7-C251-A1D09A88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Strängare koldioxidkrav (gram CO</a:t>
            </a:r>
            <a:r>
              <a:rPr lang="sv-SE" baseline="-25000"/>
              <a:t>2</a:t>
            </a:r>
            <a:r>
              <a:rPr lang="sv-SE"/>
              <a:t> per km) jämfört med 2021: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Rådande krav:</a:t>
            </a:r>
          </a:p>
          <a:p>
            <a:r>
              <a:rPr lang="sv-SE"/>
              <a:t>Nya personbilar: 15 procent minskning till 2025 och </a:t>
            </a:r>
            <a:r>
              <a:rPr lang="sv-SE" b="1"/>
              <a:t>37,5</a:t>
            </a:r>
            <a:r>
              <a:rPr lang="sv-SE"/>
              <a:t> procent minskning till 2030.</a:t>
            </a:r>
          </a:p>
          <a:p>
            <a:r>
              <a:rPr lang="sv-SE"/>
              <a:t>Nya lätta nyttofordon: 15 procent minskning till 2025 och </a:t>
            </a:r>
            <a:r>
              <a:rPr lang="sv-SE" b="1"/>
              <a:t>31</a:t>
            </a:r>
            <a:r>
              <a:rPr lang="sv-SE"/>
              <a:t> procent minskning till 2030.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Nya krav:</a:t>
            </a:r>
          </a:p>
          <a:p>
            <a:r>
              <a:rPr lang="sv-SE"/>
              <a:t>Nya personbilar: </a:t>
            </a:r>
            <a:r>
              <a:rPr lang="sv-SE" b="1"/>
              <a:t>55</a:t>
            </a:r>
            <a:r>
              <a:rPr lang="sv-SE"/>
              <a:t> procent minskning till 2030 och </a:t>
            </a:r>
            <a:r>
              <a:rPr lang="sv-SE" b="1"/>
              <a:t>100</a:t>
            </a:r>
            <a:r>
              <a:rPr lang="sv-SE"/>
              <a:t> procent minskning till 2035.</a:t>
            </a:r>
          </a:p>
          <a:p>
            <a:r>
              <a:rPr lang="sv-SE"/>
              <a:t>Nya lätta nyttofordon: </a:t>
            </a:r>
            <a:r>
              <a:rPr lang="sv-SE" b="1"/>
              <a:t>50</a:t>
            </a:r>
            <a:r>
              <a:rPr lang="sv-SE"/>
              <a:t> procent minskning till 2030 och </a:t>
            </a:r>
            <a:r>
              <a:rPr lang="sv-SE" b="1"/>
              <a:t>100</a:t>
            </a:r>
            <a:r>
              <a:rPr lang="sv-SE"/>
              <a:t> procent minskning till 2035.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56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418AB-7BDA-1A93-9E68-B48597A5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ETS BRT - Ett nytt system för handel med utsläppsrätter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4D59AA-306F-629B-D6AE-64AC97AF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32" y="3835194"/>
            <a:ext cx="9228014" cy="2608743"/>
          </a:xfrm>
        </p:spPr>
        <p:txBody>
          <a:bodyPr/>
          <a:lstStyle/>
          <a:p>
            <a:r>
              <a:rPr lang="sv-SE"/>
              <a:t>ETS BRT omfattar koldioxidutsläpp från egenuppvärmning av byggnader och vägtransporter</a:t>
            </a:r>
          </a:p>
          <a:p>
            <a:r>
              <a:rPr lang="sv-SE"/>
              <a:t>Uppströms; distributörer av fossila bränslen måste lämna in utsläppsrätter</a:t>
            </a:r>
          </a:p>
          <a:p>
            <a:r>
              <a:rPr lang="sv-SE"/>
              <a:t>Skapar ett enhetligt utsläppspris inom handelssystemet</a:t>
            </a:r>
          </a:p>
          <a:p>
            <a:pPr lvl="1"/>
            <a:r>
              <a:rPr lang="sv-SE"/>
              <a:t>Sannolikt kommer nationell styrning också behövas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9A878B-8051-B069-A3AA-CB15F345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9" y="895370"/>
            <a:ext cx="6348046" cy="29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7CAB07D-6E31-4138-9028-A7AF1026D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9"/>
          <a:stretch/>
        </p:blipFill>
        <p:spPr>
          <a:xfrm>
            <a:off x="336061" y="1418801"/>
            <a:ext cx="6840000" cy="532856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D03D3A0-3C75-4A41-AEE8-5BC1C205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EU har skärpt sina klimatmål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9571FD-613C-4707-A8BF-05680C61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434" y="1957864"/>
            <a:ext cx="5262664" cy="2417609"/>
          </a:xfrm>
        </p:spPr>
        <p:txBody>
          <a:bodyPr/>
          <a:lstStyle/>
          <a:p>
            <a:r>
              <a:rPr lang="sv-SE"/>
              <a:t>Nettomål</a:t>
            </a:r>
          </a:p>
          <a:p>
            <a:pPr marL="180979" lvl="1" indent="0">
              <a:buNone/>
            </a:pPr>
            <a:r>
              <a:rPr lang="sv-SE"/>
              <a:t>-55% till 2030, </a:t>
            </a:r>
            <a:r>
              <a:rPr lang="sv-SE" err="1"/>
              <a:t>nettonoll</a:t>
            </a:r>
            <a:r>
              <a:rPr lang="sv-SE"/>
              <a:t> till 2050</a:t>
            </a:r>
          </a:p>
          <a:p>
            <a:endParaRPr lang="sv-SE"/>
          </a:p>
          <a:p>
            <a:r>
              <a:rPr lang="sv-SE"/>
              <a:t>Politiken för att nå målen ännu inte satt</a:t>
            </a:r>
          </a:p>
          <a:p>
            <a:pPr lvl="1"/>
            <a:r>
              <a:rPr lang="sv-SE"/>
              <a:t>Förslag på lagpaket från kommissionen förra sommaren</a:t>
            </a:r>
          </a:p>
          <a:p>
            <a:pPr lvl="1"/>
            <a:r>
              <a:rPr lang="sv-SE"/>
              <a:t>Fit-for-55</a:t>
            </a:r>
          </a:p>
        </p:txBody>
      </p:sp>
    </p:spTree>
    <p:extLst>
      <p:ext uri="{BB962C8B-B14F-4D97-AF65-F5344CB8AC3E}">
        <p14:creationId xmlns:p14="http://schemas.microsoft.com/office/powerpoint/2010/main" val="3451837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2418AB-7BDA-1A93-9E68-B48597A5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ETS BRT och det svenska 70%-målet för transporter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4D59AA-306F-629B-D6AE-64AC97AF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32" y="3835194"/>
            <a:ext cx="8002734" cy="2608743"/>
          </a:xfrm>
        </p:spPr>
        <p:txBody>
          <a:bodyPr/>
          <a:lstStyle/>
          <a:p>
            <a:r>
              <a:rPr lang="sv-SE"/>
              <a:t>Antal ETS BRT-utsläppsrätter ”låser” utsläppen från vägtransporter och uppvärmning av byggnader</a:t>
            </a:r>
          </a:p>
          <a:p>
            <a:r>
              <a:rPr lang="sv-SE"/>
              <a:t>Summa ESR-kvoter ”låser” utsläppen från hela ESR-sektorn</a:t>
            </a:r>
          </a:p>
          <a:p>
            <a:endParaRPr lang="sv-SE"/>
          </a:p>
          <a:p>
            <a:r>
              <a:rPr lang="sv-SE"/>
              <a:t>Svenska målet för transportsektorn kan fortfarande sänka totala utsläpp – om Sverige annullerar frigjorda ESR-kvotenheter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9A878B-8051-B069-A3AA-CB15F345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39" y="895370"/>
            <a:ext cx="6348046" cy="29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0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190A8-00E8-BEF7-888D-F8124235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Använda ESR-kvotenheter för att täcka underskott i LULUCF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F19E65-496C-542C-FFFE-441A1472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2" y="1140515"/>
            <a:ext cx="8033303" cy="409041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D74E16C-42B4-1460-A56D-B545A7DCC4DE}"/>
              </a:ext>
            </a:extLst>
          </p:cNvPr>
          <p:cNvSpPr txBox="1"/>
          <p:nvPr/>
        </p:nvSpPr>
        <p:spPr>
          <a:xfrm>
            <a:off x="442482" y="863516"/>
            <a:ext cx="278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/>
              <a:t>Miljoner ton koldioxidekvivalenter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12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F31C5-1C89-53B5-C0AB-CDC8935A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Sveriges mål är nu i paritet med EU:s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7505B3-AB64-217C-5559-7AD92ADE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319217"/>
            <a:ext cx="10998225" cy="4774083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Till 2030</a:t>
            </a:r>
          </a:p>
          <a:p>
            <a:r>
              <a:rPr lang="sv-SE"/>
              <a:t>Sveriges nationella ESR-mål överträffar EU:s kvot med 4,75 </a:t>
            </a:r>
            <a:r>
              <a:rPr lang="sv-SE" err="1"/>
              <a:t>Mton</a:t>
            </a:r>
            <a:endParaRPr lang="sv-SE"/>
          </a:p>
          <a:p>
            <a:r>
              <a:rPr lang="sv-SE"/>
              <a:t>Inget nationellt mål för ökat upptag i LULUCF, EU:s beting; öka med 4 </a:t>
            </a:r>
            <a:r>
              <a:rPr lang="sv-SE" err="1"/>
              <a:t>Mton</a:t>
            </a:r>
            <a:endParaRPr lang="sv-SE"/>
          </a:p>
          <a:p>
            <a:endParaRPr lang="sv-SE"/>
          </a:p>
          <a:p>
            <a:r>
              <a:rPr lang="sv-SE"/>
              <a:t>I nettotermer är Sveriges nationella mål i paritet med EU:s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Två reflektioner</a:t>
            </a:r>
          </a:p>
          <a:p>
            <a:r>
              <a:rPr lang="sv-SE"/>
              <a:t>Mycket litet utrymme för att missa svenska nationella målen (innan vi behöver handla)</a:t>
            </a:r>
          </a:p>
          <a:p>
            <a:r>
              <a:rPr lang="sv-SE"/>
              <a:t>Sveriges tidigare position som föregångsland är nu mer tveksam</a:t>
            </a:r>
          </a:p>
        </p:txBody>
      </p:sp>
    </p:spTree>
    <p:extLst>
      <p:ext uri="{BB962C8B-B14F-4D97-AF65-F5344CB8AC3E}">
        <p14:creationId xmlns:p14="http://schemas.microsoft.com/office/powerpoint/2010/main" val="4292713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BBFE0-9746-207C-4A25-E3388F6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Flexibilitet sänker kostnader för att nå klimatmål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424A0D-93D3-A859-2D59-F2CE9F5C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88023"/>
            <a:ext cx="8658000" cy="5205277"/>
          </a:xfrm>
        </p:spPr>
        <p:txBody>
          <a:bodyPr/>
          <a:lstStyle/>
          <a:p>
            <a:pPr marL="0" indent="0">
              <a:buNone/>
            </a:pPr>
            <a:r>
              <a:rPr lang="sv-SE" sz="1600"/>
              <a:t>Transportsektorns 70%-mål</a:t>
            </a:r>
          </a:p>
          <a:p>
            <a:r>
              <a:rPr lang="sv-SE" sz="1600"/>
              <a:t>Tvingar fram kostsamma utsläppsminskningar inom transportsektorn</a:t>
            </a:r>
          </a:p>
          <a:p>
            <a:r>
              <a:rPr lang="sv-SE" sz="1600"/>
              <a:t>Mindre kostsamt att ”flytta” dessa till övrig ESR</a:t>
            </a:r>
          </a:p>
          <a:p>
            <a:pPr marL="0" indent="0">
              <a:buNone/>
            </a:pPr>
            <a:endParaRPr lang="sv-SE" sz="1600"/>
          </a:p>
          <a:p>
            <a:pPr marL="0" indent="0">
              <a:buNone/>
            </a:pPr>
            <a:r>
              <a:rPr lang="sv-SE" sz="1600"/>
              <a:t>Svenska målkonstruktionen begränsar handel med ESR-kvotenheter</a:t>
            </a:r>
          </a:p>
          <a:p>
            <a:r>
              <a:rPr lang="sv-SE" sz="1600"/>
              <a:t>Mindre kostsamt att köpa kvotenheter än att göra ytterligare i Sverige(?)</a:t>
            </a:r>
          </a:p>
          <a:p>
            <a:r>
              <a:rPr lang="sv-SE" sz="1600"/>
              <a:t>Skapar en klimatpolitisk intäkt i landet som säljer kvotenheter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E6112D-6072-DAC3-5501-FD4EB61D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88" y="3478763"/>
            <a:ext cx="6323099" cy="278676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8B44BF4-C01A-1F6E-C46C-8E5AAE711B7D}"/>
              </a:ext>
            </a:extLst>
          </p:cNvPr>
          <p:cNvSpPr txBox="1"/>
          <p:nvPr/>
        </p:nvSpPr>
        <p:spPr>
          <a:xfrm>
            <a:off x="1031887" y="3170986"/>
            <a:ext cx="440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BNP 2030 Förändring relativt referensscenario</a:t>
            </a:r>
          </a:p>
        </p:txBody>
      </p:sp>
    </p:spTree>
    <p:extLst>
      <p:ext uri="{BB962C8B-B14F-4D97-AF65-F5344CB8AC3E}">
        <p14:creationId xmlns:p14="http://schemas.microsoft.com/office/powerpoint/2010/main" val="190820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EE3BD-11AB-F22F-DEF8-63B952B6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Lyfta blicken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FBFF8E-BCCF-F12E-8D27-F7145888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59" y="1319217"/>
            <a:ext cx="10162655" cy="477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Fit for 55 ger oss skäl att fundera på den svenska politiken</a:t>
            </a:r>
          </a:p>
          <a:p>
            <a:r>
              <a:rPr lang="sv-SE" dirty="0"/>
              <a:t>EU ställer krav på nettoupptag i svensk skog och mark</a:t>
            </a:r>
          </a:p>
          <a:p>
            <a:r>
              <a:rPr lang="sv-SE" dirty="0"/>
              <a:t>och ökar sina ambitioner på utsläppsminskningar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Behålla ”gå-före-politiken”?</a:t>
            </a:r>
          </a:p>
          <a:p>
            <a:pPr marL="0" indent="0">
              <a:buNone/>
            </a:pPr>
            <a:r>
              <a:rPr lang="sv-SE" dirty="0"/>
              <a:t>Gör vi det om vi behåller nuvarande mål eller måste de skärpas?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Eller harmonisera de svenska målen med EU:s?</a:t>
            </a:r>
          </a:p>
          <a:p>
            <a:pPr marL="0" indent="0">
              <a:buNone/>
            </a:pPr>
            <a:r>
              <a:rPr lang="sv-SE" dirty="0"/>
              <a:t>Större möjlighet till flexibilitet – lägre kostnader för Sverige och EU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Slutligen en politisk avvägning, men Fit for 55 ger skäl för att se över frågan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568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>
                <a:solidFill>
                  <a:schemeClr val="accent6">
                    <a:lumMod val="75000"/>
                  </a:schemeClr>
                </a:solidFill>
              </a:rPr>
              <a:t>Miljö, ekonomi och politik 2022</a:t>
            </a:r>
            <a:br>
              <a:rPr lang="sv-SE" sz="2400">
                <a:solidFill>
                  <a:schemeClr val="accent6">
                    <a:lumMod val="75000"/>
                  </a:schemeClr>
                </a:solidFill>
              </a:rPr>
            </a:br>
            <a:endParaRPr lang="sv-SE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988" y="2132856"/>
            <a:ext cx="7544219" cy="864096"/>
          </a:xfrm>
        </p:spPr>
        <p:txBody>
          <a:bodyPr>
            <a:noAutofit/>
          </a:bodyPr>
          <a:lstStyle/>
          <a:p>
            <a:r>
              <a:rPr lang="sv-SE" sz="3600"/>
              <a:t>Fit for 55</a:t>
            </a:r>
          </a:p>
        </p:txBody>
      </p:sp>
    </p:spTree>
    <p:extLst>
      <p:ext uri="{BB962C8B-B14F-4D97-AF65-F5344CB8AC3E}">
        <p14:creationId xmlns:p14="http://schemas.microsoft.com/office/powerpoint/2010/main" val="195808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Vetenskapliga rådet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711462-EE0C-4896-A770-B80010811A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71528" y="1828800"/>
          <a:ext cx="821817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605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231458" y="712269"/>
            <a:ext cx="2528249" cy="5502264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rgbClr val="FFFFFF"/>
                </a:solidFill>
                <a:latin typeface="Arial"/>
                <a:cs typeface="Arial"/>
              </a:rPr>
              <a:t>Rådets uppgifter</a:t>
            </a:r>
            <a:endParaRPr lang="sv-SE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095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Platshållare för innehåll 7">
            <a:extLst>
              <a:ext uri="{FF2B5EF4-FFF2-40B4-BE49-F238E27FC236}">
                <a16:creationId xmlns:a16="http://schemas.microsoft.com/office/drawing/2014/main" id="{7AB84DDB-8369-43C5-8FD6-8612B375CB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7163" y="412595"/>
          <a:ext cx="4959538" cy="617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273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4109" y="1699590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57" y="2415323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sv-SE" sz="3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Årets rapport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846" y="516256"/>
            <a:ext cx="5278550" cy="6204584"/>
          </a:xfrm>
        </p:spPr>
        <p:txBody>
          <a:bodyPr anchor="ctr">
            <a:normAutofit/>
          </a:bodyPr>
          <a:lstStyle/>
          <a:p>
            <a:pPr marL="265113" indent="-265113"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Fit for 55</a:t>
            </a:r>
          </a:p>
          <a:p>
            <a:pPr marL="627063" lvl="1" indent="-265113">
              <a:spcBef>
                <a:spcPts val="60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Förklara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redogöra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reformpaketet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65113">
              <a:spcBef>
                <a:spcPts val="60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påverka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hushåll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företag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Sverige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27063" lvl="1" indent="-265113">
              <a:spcBef>
                <a:spcPts val="60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påverkar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svensk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nationell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klimatpolitik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anledning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förändra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svensk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1950" lvl="1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65113">
              <a:spcBef>
                <a:spcPts val="600"/>
              </a:spcBef>
            </a:pP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viktig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rapport</a:t>
            </a:r>
          </a:p>
          <a:p>
            <a:pPr marL="627063" lvl="1" indent="-265113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Fit for 55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mycket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omfattande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och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komplext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 marL="627063" lvl="1" indent="-265113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behöver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därför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förklaras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analyseras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1" indent="-265113">
              <a:spcBef>
                <a:spcPts val="60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Rapporten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utgör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underlag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utformningen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klimatpolitiken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48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4109" y="1699590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2657" y="2415323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sv-SE" sz="3500" b="1" dirty="0">
                <a:solidFill>
                  <a:srgbClr val="FFFFFF"/>
                </a:solidFill>
                <a:latin typeface="Arial"/>
                <a:cs typeface="Arial"/>
              </a:rPr>
              <a:t>Rådets slutsatser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11367" y="1098423"/>
            <a:ext cx="5137313" cy="524865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Rapportens innehåll bygger till stor del på underlagsrapporter som utarbetats senaste året.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Innebär en något mindre ”teoritung rapport” som därmed är mer tillgänglig för en bredare läsekrets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Rapporten bidrar med en mycket pedagogisk redogörelse av paketet och möjliga konsekvenser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Underlagsrapporterna, och därmed rapporten, har hög vetenskaplig kvalitet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De slutsatser som dras av analysen har en vetenskaplig förankring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B662A-A064-8F05-9B05-A2CB053B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Fit for 55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42D1EBC-DD1D-D706-9570-AD6B6F47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08" y="48789"/>
            <a:ext cx="5094026" cy="68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2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4109" y="1699590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2657" y="2415323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sv-SE" sz="3500" b="1" dirty="0">
                <a:solidFill>
                  <a:srgbClr val="FFFFFF"/>
                </a:solidFill>
                <a:latin typeface="Arial"/>
                <a:cs typeface="Arial"/>
              </a:rPr>
              <a:t>Rådets slutsatser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11367" y="1098423"/>
            <a:ext cx="5137313" cy="524865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Vi konstaterar att med Fit for 55 har EUs ambitionsnivå kommit ikapp den svenska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Vi menar därför att det finns skäl att se över den svenska klimatpolitiken så att den harmoniserar bättre med EU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Nyttjande av flexibla mekanismer mer än idag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Ett mål för ESR-sektorn (idag har vi två)</a:t>
            </a:r>
            <a:endParaRPr lang="sv-S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Vi konstaterar också att förslaget med ett handelssystem för utsläpp från transporter och egenuppvärmning är ett steg i rätt riktning, men…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…att förslaget till hur det ska utformas är ologiskt och svårbegripligt</a:t>
            </a:r>
          </a:p>
        </p:txBody>
      </p:sp>
    </p:spTree>
    <p:extLst>
      <p:ext uri="{BB962C8B-B14F-4D97-AF65-F5344CB8AC3E}">
        <p14:creationId xmlns:p14="http://schemas.microsoft.com/office/powerpoint/2010/main" val="4169551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3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1524000" y="857250"/>
            <a:ext cx="9144001" cy="57340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4579" y="318135"/>
            <a:ext cx="3988849" cy="1381125"/>
          </a:xfrm>
        </p:spPr>
        <p:txBody>
          <a:bodyPr>
            <a:normAutofit/>
          </a:bodyPr>
          <a:lstStyle/>
          <a:p>
            <a:r>
              <a:rPr lang="sv-SE" sz="3100" b="1" dirty="0">
                <a:solidFill>
                  <a:srgbClr val="000000"/>
                </a:solidFill>
                <a:latin typeface="Arial"/>
                <a:cs typeface="Arial"/>
              </a:rPr>
              <a:t>Samlad och systematisk analys</a:t>
            </a:r>
          </a:p>
        </p:txBody>
      </p:sp>
      <p:sp>
        <p:nvSpPr>
          <p:cNvPr id="4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14475" y="1468364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5" name="Graphic 6">
            <a:extLst>
              <a:ext uri="{FF2B5EF4-FFF2-40B4-BE49-F238E27FC236}">
                <a16:creationId xmlns:a16="http://schemas.microsoft.com/office/drawing/2014/main" id="{EFA94920-F1FB-4333-9347-41C432F60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3490" y="2079067"/>
            <a:ext cx="3026740" cy="302674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92505" y="1456007"/>
            <a:ext cx="4694659" cy="4892041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sv-SE" sz="2000" dirty="0">
                <a:solidFill>
                  <a:srgbClr val="000000"/>
                </a:solidFill>
                <a:latin typeface="Arial"/>
                <a:cs typeface="Arial"/>
              </a:rPr>
              <a:t>Rådet anser att behovet av ett systematiskt arbete med att utvärdera miljöpolitiken, såväl ex-ante som ex-post, fortsatt är stort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Rådet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menar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att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Konjunkturinstitutets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arbete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är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viktiga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detta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avseende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Dock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ej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tillräckligt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Inte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minst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vad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gäller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ex-ante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analyser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sv-SE" sz="2000" dirty="0">
                <a:solidFill>
                  <a:srgbClr val="000000"/>
                </a:solidFill>
                <a:latin typeface="Arial"/>
                <a:cs typeface="Arial"/>
              </a:rPr>
              <a:t>Behövs resurser för forskning och utvecklingsarbete såväl inom myndigheten som för samarbete med andra forskningsorganisationer.   </a:t>
            </a:r>
          </a:p>
        </p:txBody>
      </p:sp>
    </p:spTree>
    <p:extLst>
      <p:ext uri="{BB962C8B-B14F-4D97-AF65-F5344CB8AC3E}">
        <p14:creationId xmlns:p14="http://schemas.microsoft.com/office/powerpoint/2010/main" val="786163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r>
              <a:rPr lang="sv-SE" b="1">
                <a:latin typeface="Arial"/>
                <a:cs typeface="Arial"/>
              </a:rPr>
              <a:t>Ett vetenskapligt angreppssätt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19654262-FE20-41CD-8320-8F62051524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569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>
                <a:solidFill>
                  <a:schemeClr val="accent6">
                    <a:lumMod val="75000"/>
                  </a:schemeClr>
                </a:solidFill>
              </a:rPr>
              <a:t>Miljö, ekonomi och politik 2022</a:t>
            </a:r>
            <a:br>
              <a:rPr lang="sv-SE" sz="2400">
                <a:solidFill>
                  <a:schemeClr val="accent6">
                    <a:lumMod val="75000"/>
                  </a:schemeClr>
                </a:solidFill>
              </a:rPr>
            </a:br>
            <a:endParaRPr lang="sv-SE" sz="2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988" y="2132856"/>
            <a:ext cx="7544219" cy="864096"/>
          </a:xfrm>
        </p:spPr>
        <p:txBody>
          <a:bodyPr>
            <a:noAutofit/>
          </a:bodyPr>
          <a:lstStyle/>
          <a:p>
            <a:r>
              <a:rPr lang="sv-SE" sz="3600"/>
              <a:t>Fit for 55</a:t>
            </a:r>
          </a:p>
        </p:txBody>
      </p:sp>
    </p:spTree>
    <p:extLst>
      <p:ext uri="{BB962C8B-B14F-4D97-AF65-F5344CB8AC3E}">
        <p14:creationId xmlns:p14="http://schemas.microsoft.com/office/powerpoint/2010/main" val="37446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CA897D-8F5D-6F1D-80DF-AB06A6ED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Sveriges nationella klimatpolitiska mål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2B4092-0DD1-04BA-6E74-317681E6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8" y="1319217"/>
            <a:ext cx="7254044" cy="465082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A62A38F-3E06-B419-5036-AB3C4A70F4BD}"/>
              </a:ext>
            </a:extLst>
          </p:cNvPr>
          <p:cNvSpPr txBox="1"/>
          <p:nvPr/>
        </p:nvSpPr>
        <p:spPr>
          <a:xfrm>
            <a:off x="7796772" y="1463976"/>
            <a:ext cx="41613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Långsiktigt mål: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err="1"/>
              <a:t>Nettonoll</a:t>
            </a:r>
            <a:r>
              <a:rPr lang="sv-SE" sz="1400"/>
              <a:t> till 2045, utsläpp (ESR+ETS) minst 85% lägre än 1990</a:t>
            </a:r>
          </a:p>
          <a:p>
            <a:endParaRPr lang="sv-SE" sz="1400"/>
          </a:p>
          <a:p>
            <a:r>
              <a:rPr lang="sv-SE" sz="1400"/>
              <a:t>Etappmål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ESR-utsläpp 63% lägre än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Varav max 8% kompletterande åtgärder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Utsläpp från inrikes transporter (</a:t>
            </a:r>
            <a:r>
              <a:rPr lang="sv-SE" sz="1400" err="1"/>
              <a:t>exkl</a:t>
            </a:r>
            <a:r>
              <a:rPr lang="sv-SE" sz="1400"/>
              <a:t> flyg) -70% </a:t>
            </a:r>
            <a:r>
              <a:rPr lang="sv-SE" sz="1400" err="1"/>
              <a:t>jmft</a:t>
            </a:r>
            <a:r>
              <a:rPr lang="sv-SE" sz="1400"/>
              <a:t> med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/>
          </a:p>
          <a:p>
            <a:r>
              <a:rPr lang="sv-SE" sz="1400"/>
              <a:t>Etappmål 2040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ESR-utsläpp 75% lägre än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Varav max 2% kompletterande åtgärder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E4445E3F-4861-1894-19E5-F26BF98162A0}"/>
              </a:ext>
            </a:extLst>
          </p:cNvPr>
          <p:cNvSpPr/>
          <p:nvPr/>
        </p:nvSpPr>
        <p:spPr>
          <a:xfrm>
            <a:off x="5502166" y="3184634"/>
            <a:ext cx="362606" cy="6779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2047F017-6B72-652E-8601-2374FC2DCE6D}"/>
              </a:ext>
            </a:extLst>
          </p:cNvPr>
          <p:cNvCxnSpPr/>
          <p:nvPr/>
        </p:nvCxnSpPr>
        <p:spPr>
          <a:xfrm>
            <a:off x="7796772" y="2554014"/>
            <a:ext cx="0" cy="472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Koppling: vinklad 10">
            <a:extLst>
              <a:ext uri="{FF2B5EF4-FFF2-40B4-BE49-F238E27FC236}">
                <a16:creationId xmlns:a16="http://schemas.microsoft.com/office/drawing/2014/main" id="{E0BB5802-F8E3-1BFA-3A0D-0E2BBDBD44D4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5864772" y="2762054"/>
            <a:ext cx="1931999" cy="76153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ppling: vinklad 13">
            <a:extLst>
              <a:ext uri="{FF2B5EF4-FFF2-40B4-BE49-F238E27FC236}">
                <a16:creationId xmlns:a16="http://schemas.microsoft.com/office/drawing/2014/main" id="{181F08E8-FE2A-0750-C1FD-F44D6A4A2FCC}"/>
              </a:ext>
            </a:extLst>
          </p:cNvPr>
          <p:cNvCxnSpPr/>
          <p:nvPr/>
        </p:nvCxnSpPr>
        <p:spPr>
          <a:xfrm rot="10800000" flipV="1">
            <a:off x="5864773" y="3308807"/>
            <a:ext cx="1931999" cy="707011"/>
          </a:xfrm>
          <a:prstGeom prst="bentConnector3">
            <a:avLst>
              <a:gd name="adj1" fmla="val 3926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 15">
            <a:extLst>
              <a:ext uri="{FF2B5EF4-FFF2-40B4-BE49-F238E27FC236}">
                <a16:creationId xmlns:a16="http://schemas.microsoft.com/office/drawing/2014/main" id="{CC780424-5AF8-6073-B893-4F69FFA82263}"/>
              </a:ext>
            </a:extLst>
          </p:cNvPr>
          <p:cNvSpPr/>
          <p:nvPr/>
        </p:nvSpPr>
        <p:spPr>
          <a:xfrm>
            <a:off x="7434166" y="3523593"/>
            <a:ext cx="362606" cy="4922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992E9B9B-5465-6A75-DCF1-DF8A86437E61}"/>
              </a:ext>
            </a:extLst>
          </p:cNvPr>
          <p:cNvCxnSpPr/>
          <p:nvPr/>
        </p:nvCxnSpPr>
        <p:spPr>
          <a:xfrm>
            <a:off x="7797576" y="4015818"/>
            <a:ext cx="0" cy="472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ppling: vinklad 18">
            <a:extLst>
              <a:ext uri="{FF2B5EF4-FFF2-40B4-BE49-F238E27FC236}">
                <a16:creationId xmlns:a16="http://schemas.microsoft.com/office/drawing/2014/main" id="{DD026F48-283C-22E0-44AD-720EE2A0469B}"/>
              </a:ext>
            </a:extLst>
          </p:cNvPr>
          <p:cNvCxnSpPr>
            <a:cxnSpLocks/>
            <a:stCxn id="16" idx="4"/>
          </p:cNvCxnSpPr>
          <p:nvPr/>
        </p:nvCxnSpPr>
        <p:spPr>
          <a:xfrm rot="16200000" flipH="1">
            <a:off x="7598727" y="4032560"/>
            <a:ext cx="214786" cy="181302"/>
          </a:xfrm>
          <a:prstGeom prst="bentConnector3">
            <a:avLst>
              <a:gd name="adj1" fmla="val 1081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3E69F38-72A5-89FB-5E59-3FA12739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747" y="791312"/>
            <a:ext cx="5476206" cy="5124450"/>
          </a:xfrm>
        </p:spPr>
      </p:pic>
    </p:spTree>
    <p:extLst>
      <p:ext uri="{BB962C8B-B14F-4D97-AF65-F5344CB8AC3E}">
        <p14:creationId xmlns:p14="http://schemas.microsoft.com/office/powerpoint/2010/main" val="139419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2EE8B-F78D-610D-1A3A-CCA0C914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Minskad framtida tilldelning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EBFF1DA-D92D-FEE6-47F8-55F40B4D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4" y="1326163"/>
            <a:ext cx="8946037" cy="46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009A484-B281-8669-E2EB-1548F72A1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"/>
          <a:stretch/>
        </p:blipFill>
        <p:spPr>
          <a:xfrm>
            <a:off x="502160" y="1445663"/>
            <a:ext cx="8199086" cy="36902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034347E-ADD4-4CE5-8A75-FCE8B6FD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Kraftig prisuppgång från 2021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2F7F20-459F-4175-804C-26FE0A90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216" y="5980338"/>
            <a:ext cx="5201823" cy="3253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1400"/>
              <a:t>Nytt klimatmål tas och kommissionen föreslår Fit for 55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14D69D-17D7-4339-9D35-AF0DB6D43ADF}"/>
              </a:ext>
            </a:extLst>
          </p:cNvPr>
          <p:cNvSpPr txBox="1"/>
          <p:nvPr/>
        </p:nvSpPr>
        <p:spPr>
          <a:xfrm>
            <a:off x="756793" y="5464730"/>
            <a:ext cx="9685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/>
              <a:t>Källa; </a:t>
            </a:r>
            <a:r>
              <a:rPr lang="sv-SE" sz="800" err="1"/>
              <a:t>Sandbag</a:t>
            </a:r>
            <a:endParaRPr lang="sv-SE" sz="800"/>
          </a:p>
        </p:txBody>
      </p:sp>
      <p:sp>
        <p:nvSpPr>
          <p:cNvPr id="7" name="Vänster klammerparentes 6">
            <a:extLst>
              <a:ext uri="{FF2B5EF4-FFF2-40B4-BE49-F238E27FC236}">
                <a16:creationId xmlns:a16="http://schemas.microsoft.com/office/drawing/2014/main" id="{2C03B9EC-D6DB-4A62-9DA1-AF67CAA3775A}"/>
              </a:ext>
            </a:extLst>
          </p:cNvPr>
          <p:cNvSpPr/>
          <p:nvPr/>
        </p:nvSpPr>
        <p:spPr bwMode="auto">
          <a:xfrm rot="16200000">
            <a:off x="2105427" y="3927118"/>
            <a:ext cx="95094" cy="257066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Vänster klammerparentes 7">
            <a:extLst>
              <a:ext uri="{FF2B5EF4-FFF2-40B4-BE49-F238E27FC236}">
                <a16:creationId xmlns:a16="http://schemas.microsoft.com/office/drawing/2014/main" id="{159D09D5-6EF0-417D-AE27-D0135FAA66E2}"/>
              </a:ext>
            </a:extLst>
          </p:cNvPr>
          <p:cNvSpPr/>
          <p:nvPr/>
        </p:nvSpPr>
        <p:spPr bwMode="auto">
          <a:xfrm rot="16200000">
            <a:off x="5250557" y="3352651"/>
            <a:ext cx="95097" cy="371959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Vänster klammerparentes 8">
            <a:extLst>
              <a:ext uri="{FF2B5EF4-FFF2-40B4-BE49-F238E27FC236}">
                <a16:creationId xmlns:a16="http://schemas.microsoft.com/office/drawing/2014/main" id="{4FEDFC79-8E15-403E-ADB2-64E3C872D49C}"/>
              </a:ext>
            </a:extLst>
          </p:cNvPr>
          <p:cNvSpPr/>
          <p:nvPr/>
        </p:nvSpPr>
        <p:spPr bwMode="auto">
          <a:xfrm rot="16200000">
            <a:off x="7986006" y="4336794"/>
            <a:ext cx="95099" cy="175130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DBE824-8EF2-4C09-ABCD-E5D48045CC2A}"/>
              </a:ext>
            </a:extLst>
          </p:cNvPr>
          <p:cNvSpPr/>
          <p:nvPr/>
        </p:nvSpPr>
        <p:spPr bwMode="auto">
          <a:xfrm>
            <a:off x="8685744" y="5059125"/>
            <a:ext cx="743918" cy="271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C510A49-7BFC-4688-90E5-7ABEC75265EC}"/>
              </a:ext>
            </a:extLst>
          </p:cNvPr>
          <p:cNvSpPr txBox="1"/>
          <p:nvPr/>
        </p:nvSpPr>
        <p:spPr>
          <a:xfrm>
            <a:off x="1456572" y="5242949"/>
            <a:ext cx="1394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2:a handelsperioden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C3C6413-C6B3-4E56-BD2A-C41C538A3D02}"/>
              </a:ext>
            </a:extLst>
          </p:cNvPr>
          <p:cNvSpPr txBox="1"/>
          <p:nvPr/>
        </p:nvSpPr>
        <p:spPr>
          <a:xfrm>
            <a:off x="4601703" y="5242949"/>
            <a:ext cx="1394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3:e handelsperioden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FF712A8-0086-40EB-8DA1-C6B2FFDFE4FE}"/>
              </a:ext>
            </a:extLst>
          </p:cNvPr>
          <p:cNvSpPr txBox="1"/>
          <p:nvPr/>
        </p:nvSpPr>
        <p:spPr>
          <a:xfrm>
            <a:off x="7514360" y="5238307"/>
            <a:ext cx="1394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/>
              <a:t>4:e handelsperioden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AE35781-CCBE-4465-9DCA-C0B9320596BB}"/>
              </a:ext>
            </a:extLst>
          </p:cNvPr>
          <p:cNvSpPr txBox="1"/>
          <p:nvPr/>
        </p:nvSpPr>
        <p:spPr>
          <a:xfrm>
            <a:off x="8681039" y="2239007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Pris utsläppsrätter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B734173-DAAA-7451-9F3A-4FC307BA02E6}"/>
              </a:ext>
            </a:extLst>
          </p:cNvPr>
          <p:cNvSpPr/>
          <p:nvPr/>
        </p:nvSpPr>
        <p:spPr bwMode="auto">
          <a:xfrm>
            <a:off x="7442265" y="4873658"/>
            <a:ext cx="591290" cy="36464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Koppling: vinklad 15">
            <a:extLst>
              <a:ext uri="{FF2B5EF4-FFF2-40B4-BE49-F238E27FC236}">
                <a16:creationId xmlns:a16="http://schemas.microsoft.com/office/drawing/2014/main" id="{328D6514-0925-A11E-7942-D0BB71CC8F87}"/>
              </a:ext>
            </a:extLst>
          </p:cNvPr>
          <p:cNvCxnSpPr>
            <a:cxnSpLocks/>
            <a:stCxn id="3" idx="0"/>
            <a:endCxn id="4" idx="3"/>
          </p:cNvCxnSpPr>
          <p:nvPr/>
        </p:nvCxnSpPr>
        <p:spPr>
          <a:xfrm rot="5400000" flipH="1" flipV="1">
            <a:off x="6406776" y="4858258"/>
            <a:ext cx="795433" cy="1448729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5354" y="289169"/>
            <a:ext cx="8595032" cy="876710"/>
          </a:xfrm>
        </p:spPr>
        <p:txBody>
          <a:bodyPr/>
          <a:lstStyle/>
          <a:p>
            <a:r>
              <a:rPr lang="sv-SE"/>
              <a:t>EMEC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176" y="904969"/>
            <a:ext cx="8527746" cy="5401034"/>
          </a:xfrm>
        </p:spPr>
        <p:txBody>
          <a:bodyPr/>
          <a:lstStyle/>
          <a:p>
            <a:pPr lvl="1">
              <a:spcBef>
                <a:spcPct val="50000"/>
              </a:spcBef>
            </a:pPr>
            <a:endParaRPr lang="sv-SE" sz="1200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 sz="140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68B91D3-51FF-4916-A623-A634394C771B}"/>
              </a:ext>
            </a:extLst>
          </p:cNvPr>
          <p:cNvSpPr/>
          <p:nvPr/>
        </p:nvSpPr>
        <p:spPr bwMode="auto">
          <a:xfrm>
            <a:off x="9202104" y="4813442"/>
            <a:ext cx="969348" cy="17099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sv-SE" sz="800"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74B296-E448-4731-8A18-6C604CB38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99" y="1057369"/>
            <a:ext cx="9308228" cy="54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sv-SE" kern="0"/>
              <a:t>Konjunkturinstitutets allmän jämviktsmodell över svensk ekonomi på medellång/lång sikt</a:t>
            </a:r>
          </a:p>
          <a:p>
            <a:pPr>
              <a:spcBef>
                <a:spcPct val="50000"/>
              </a:spcBef>
            </a:pPr>
            <a:r>
              <a:rPr lang="sv-SE" kern="0"/>
              <a:t>Kalibreras till nationalräkenskaperna och miljöräkenskaperna</a:t>
            </a:r>
          </a:p>
          <a:p>
            <a:pPr>
              <a:spcBef>
                <a:spcPct val="50000"/>
              </a:spcBef>
            </a:pPr>
            <a:r>
              <a:rPr lang="sv-SE" kern="0"/>
              <a:t>Fångar interaktionen mellan ekonomi, energi och växthusgasutsläpp</a:t>
            </a:r>
          </a:p>
          <a:p>
            <a:pPr>
              <a:spcBef>
                <a:spcPct val="50000"/>
              </a:spcBef>
            </a:pPr>
            <a:endParaRPr lang="sv-SE" kern="0"/>
          </a:p>
          <a:p>
            <a:pPr>
              <a:spcBef>
                <a:spcPct val="50000"/>
              </a:spcBef>
            </a:pPr>
            <a:endParaRPr lang="sv-SE" kern="0"/>
          </a:p>
          <a:p>
            <a:pPr>
              <a:spcBef>
                <a:spcPct val="50000"/>
              </a:spcBef>
            </a:pPr>
            <a:r>
              <a:rPr lang="sv-SE" kern="0"/>
              <a:t>Modellerar Sverige, inte EU – så tolka med försiktighet</a:t>
            </a:r>
          </a:p>
          <a:p>
            <a:pPr>
              <a:spcBef>
                <a:spcPct val="50000"/>
              </a:spcBef>
            </a:pPr>
            <a:endParaRPr lang="sv-SE" kern="0"/>
          </a:p>
          <a:p>
            <a:pPr>
              <a:spcBef>
                <a:spcPct val="50000"/>
              </a:spcBef>
            </a:pPr>
            <a:r>
              <a:rPr lang="sv-SE" kern="0"/>
              <a:t>Till exempel; en modell över hela EU </a:t>
            </a:r>
            <a:r>
              <a:rPr lang="sv-SE" kern="0">
                <a:sym typeface="Wingdings" panose="05000000000000000000" pitchFamily="2" charset="2"/>
              </a:rPr>
              <a:t> endogent pris på utsläppsrätter</a:t>
            </a:r>
          </a:p>
          <a:p>
            <a:pPr>
              <a:spcBef>
                <a:spcPct val="50000"/>
              </a:spcBef>
            </a:pPr>
            <a:r>
              <a:rPr lang="sv-SE" kern="0">
                <a:sym typeface="Wingdings" panose="05000000000000000000" pitchFamily="2" charset="2"/>
              </a:rPr>
              <a:t>I EMEC är pris på utsläppsrätter ett exogent antagande</a:t>
            </a:r>
            <a:endParaRPr lang="sv-SE" kern="0"/>
          </a:p>
          <a:p>
            <a:pPr>
              <a:spcBef>
                <a:spcPct val="50000"/>
              </a:spcBef>
            </a:pPr>
            <a:endParaRPr lang="sv-SE" sz="600" kern="0">
              <a:highlight>
                <a:srgbClr val="FFFF00"/>
              </a:highlight>
            </a:endParaRPr>
          </a:p>
          <a:p>
            <a:pPr lvl="1">
              <a:spcBef>
                <a:spcPct val="50000"/>
              </a:spcBef>
            </a:pPr>
            <a:endParaRPr lang="sv-SE" sz="1200" kern="0"/>
          </a:p>
          <a:p>
            <a:pPr>
              <a:spcBef>
                <a:spcPct val="50000"/>
              </a:spcBef>
            </a:pPr>
            <a:endParaRPr lang="sv-SE" kern="0"/>
          </a:p>
          <a:p>
            <a:pPr>
              <a:spcBef>
                <a:spcPct val="50000"/>
              </a:spcBef>
            </a:pPr>
            <a:endParaRPr lang="sv-SE" sz="1400" kern="0"/>
          </a:p>
        </p:txBody>
      </p:sp>
    </p:spTree>
    <p:extLst>
      <p:ext uri="{BB962C8B-B14F-4D97-AF65-F5344CB8AC3E}">
        <p14:creationId xmlns:p14="http://schemas.microsoft.com/office/powerpoint/2010/main" val="268531444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NHH - Special pages">
  <a:themeElements>
    <a:clrScheme name="NHH profil">
      <a:dk1>
        <a:sysClr val="windowText" lastClr="000000"/>
      </a:dk1>
      <a:lt1>
        <a:sysClr val="window" lastClr="FFFFFF"/>
      </a:lt1>
      <a:dk2>
        <a:srgbClr val="3A6F8F"/>
      </a:dk2>
      <a:lt2>
        <a:srgbClr val="E7E6E6"/>
      </a:lt2>
      <a:accent1>
        <a:srgbClr val="B0953A"/>
      </a:accent1>
      <a:accent2>
        <a:srgbClr val="C9CACC"/>
      </a:accent2>
      <a:accent3>
        <a:srgbClr val="01395A"/>
      </a:accent3>
      <a:accent4>
        <a:srgbClr val="9CC5CB"/>
      </a:accent4>
      <a:accent5>
        <a:srgbClr val="DA521E"/>
      </a:accent5>
      <a:accent6>
        <a:srgbClr val="E4E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" id="{1490E08F-9BE5-4C0F-83B2-CC74F9007AD4}" vid="{65B4AB1B-9794-484B-92A1-15C82D0D2955}"/>
    </a:ext>
  </a:extLst>
</a:theme>
</file>

<file path=ppt/theme/theme3.xml><?xml version="1.0" encoding="utf-8"?>
<a:theme xmlns:a="http://schemas.openxmlformats.org/drawingml/2006/main" name="NHH - Lec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5" id="{1490E08F-9BE5-4C0F-83B2-CC74F9007AD4}" vid="{EA509005-142D-43DD-8181-185C2BB83D4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junkturinstitutet">
    <a:dk1>
      <a:sysClr val="windowText" lastClr="000000"/>
    </a:dk1>
    <a:lt1>
      <a:sysClr val="window" lastClr="FFFFFF"/>
    </a:lt1>
    <a:dk2>
      <a:srgbClr val="024930"/>
    </a:dk2>
    <a:lt2>
      <a:srgbClr val="FBF0C6"/>
    </a:lt2>
    <a:accent1>
      <a:srgbClr val="00709E"/>
    </a:accent1>
    <a:accent2>
      <a:srgbClr val="84216B"/>
    </a:accent2>
    <a:accent3>
      <a:srgbClr val="AF1E2D"/>
    </a:accent3>
    <a:accent4>
      <a:srgbClr val="024930"/>
    </a:accent4>
    <a:accent5>
      <a:srgbClr val="C6A00C"/>
    </a:accent5>
    <a:accent6>
      <a:srgbClr val="568E14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D5B258E44B90488F6A5BC5C0CC4117" ma:contentTypeVersion="8" ma:contentTypeDescription="Skapa ett nytt dokument." ma:contentTypeScope="" ma:versionID="abc47f8879356ed27d5cfcbc9750665b">
  <xsd:schema xmlns:xsd="http://www.w3.org/2001/XMLSchema" xmlns:xs="http://www.w3.org/2001/XMLSchema" xmlns:p="http://schemas.microsoft.com/office/2006/metadata/properties" xmlns:ns2="089a843e-0258-4cf8-832e-86658eba4cfb" targetNamespace="http://schemas.microsoft.com/office/2006/metadata/properties" ma:root="true" ma:fieldsID="00ead21f7aef4cd6effdb2130a4794b3" ns2:_="">
    <xsd:import namespace="089a843e-0258-4cf8-832e-86658eba4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a843e-0258-4cf8-832e-86658eba4c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891B5F-A34D-43BF-934A-7ADA99E2D3BF}">
  <ds:schemaRefs>
    <ds:schemaRef ds:uri="089a843e-0258-4cf8-832e-86658eba4c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F45071-D444-4C17-861B-32BB81A44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C147E-BFD3-4FF1-B699-F0DF57C41560}">
  <ds:schemaRefs>
    <ds:schemaRef ds:uri="089a843e-0258-4cf8-832e-86658eba4cfb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3</TotalTime>
  <Words>1696</Words>
  <Application>Microsoft Office PowerPoint</Application>
  <PresentationFormat>Bredbild</PresentationFormat>
  <Paragraphs>283</Paragraphs>
  <Slides>43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43</vt:i4>
      </vt:variant>
    </vt:vector>
  </HeadingPairs>
  <TitlesOfParts>
    <vt:vector size="55" baseType="lpstr">
      <vt:lpstr>arial</vt:lpstr>
      <vt:lpstr>arial</vt:lpstr>
      <vt:lpstr>Calibri</vt:lpstr>
      <vt:lpstr>Calibri Light</vt:lpstr>
      <vt:lpstr>Gill Sans</vt:lpstr>
      <vt:lpstr>Helvetica Neue Medium</vt:lpstr>
      <vt:lpstr>Verdana</vt:lpstr>
      <vt:lpstr>ExternaPresentationer2</vt:lpstr>
      <vt:lpstr>NHH - Special pages</vt:lpstr>
      <vt:lpstr>NHH - Lectures</vt:lpstr>
      <vt:lpstr>Office-tema</vt:lpstr>
      <vt:lpstr>1_Office-tema</vt:lpstr>
      <vt:lpstr>Miljö, ekonomi och politik 2022 </vt:lpstr>
      <vt:lpstr>Miljö, ekonomi och politik 2022 </vt:lpstr>
      <vt:lpstr>EU har skärpt sina klimatmål</vt:lpstr>
      <vt:lpstr>Fit for 55</vt:lpstr>
      <vt:lpstr>Sveriges nationella klimatpolitiska mål</vt:lpstr>
      <vt:lpstr>PowerPoint-presentation</vt:lpstr>
      <vt:lpstr>Minskad framtida tilldelning</vt:lpstr>
      <vt:lpstr>Kraftig prisuppgång från 2021 </vt:lpstr>
      <vt:lpstr>EMEC</vt:lpstr>
      <vt:lpstr>Pris på utsläppsrätter</vt:lpstr>
      <vt:lpstr>Svensk bruttoproduktion 2030 Branscher som påverkas negativt vid högre pris på utsläppsrätter</vt:lpstr>
      <vt:lpstr>Svensk bruttoproduktion 2030 Branscher som påverkas positivt vid högre pris på utsläppsrätter </vt:lpstr>
      <vt:lpstr>Koldioxidläckage</vt:lpstr>
      <vt:lpstr>Utfasning av gratistilldelning / infasning av CBAM</vt:lpstr>
      <vt:lpstr>Gränsjusteringsmekanismen - CBAM</vt:lpstr>
      <vt:lpstr>CBAM – Bedömda effekter</vt:lpstr>
      <vt:lpstr>Sjöfart i EU ETS</vt:lpstr>
      <vt:lpstr>Effekter för sjöfarten (analys av vti)</vt:lpstr>
      <vt:lpstr>PowerPoint-presentation</vt:lpstr>
      <vt:lpstr>LULUCF – Land Use, Land Use Change, and Forestry</vt:lpstr>
      <vt:lpstr>Svenskt nettoupptag och beting i LULUCF [Mton]</vt:lpstr>
      <vt:lpstr>Behov av svensk politik</vt:lpstr>
      <vt:lpstr>Täcka underskott i LULUCF med överprestation i ESR</vt:lpstr>
      <vt:lpstr>PowerPoint-presentation</vt:lpstr>
      <vt:lpstr>Åtgärder mot utsläpp inom ESR-sektorn</vt:lpstr>
      <vt:lpstr>Skärpta kvoter inom ESR</vt:lpstr>
      <vt:lpstr>Sveriges nationella mål till 2030 går längre än vår ESR-kvot</vt:lpstr>
      <vt:lpstr>Koldioxidkrav för nya lätta fordon</vt:lpstr>
      <vt:lpstr>ETS BRT - Ett nytt system för handel med utsläppsrätter</vt:lpstr>
      <vt:lpstr>ETS BRT och det svenska 70%-målet för transporter</vt:lpstr>
      <vt:lpstr>Använda ESR-kvotenheter för att täcka underskott i LULUCF</vt:lpstr>
      <vt:lpstr>Sveriges mål är nu i paritet med EU:s</vt:lpstr>
      <vt:lpstr>Flexibilitet sänker kostnader för att nå klimatmål</vt:lpstr>
      <vt:lpstr>Lyfta blicken</vt:lpstr>
      <vt:lpstr>Miljö, ekonomi och politik 2022 </vt:lpstr>
      <vt:lpstr>Vetenskapliga rådet</vt:lpstr>
      <vt:lpstr>Rådets uppgifter</vt:lpstr>
      <vt:lpstr>Årets rapport</vt:lpstr>
      <vt:lpstr>Rådets slutsatser </vt:lpstr>
      <vt:lpstr>Rådets slutsatser </vt:lpstr>
      <vt:lpstr>Samlad och systematisk analys</vt:lpstr>
      <vt:lpstr>Ett vetenskapligt angreppssätt</vt:lpstr>
      <vt:lpstr>Miljö, ekonomi och politik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Svante Mandell</dc:creator>
  <cp:lastModifiedBy>Johan Samuelsson</cp:lastModifiedBy>
  <cp:revision>2</cp:revision>
  <cp:lastPrinted>2022-12-06T13:21:33Z</cp:lastPrinted>
  <dcterms:created xsi:type="dcterms:W3CDTF">2020-12-04T09:57:30Z</dcterms:created>
  <dcterms:modified xsi:type="dcterms:W3CDTF">2022-12-07T10:15:30Z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0x0101009DD5B258E44B90488F6A5BC5C0CC4117</vt:lpwstr>
  </property>
</Properties>
</file>