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61" r:id="rId2"/>
    <p:sldId id="260" r:id="rId3"/>
    <p:sldId id="443" r:id="rId4"/>
    <p:sldId id="445" r:id="rId5"/>
    <p:sldId id="266" r:id="rId6"/>
    <p:sldId id="267" r:id="rId7"/>
    <p:sldId id="441" r:id="rId8"/>
    <p:sldId id="288" r:id="rId9"/>
    <p:sldId id="436" r:id="rId10"/>
    <p:sldId id="257" r:id="rId11"/>
    <p:sldId id="447" r:id="rId12"/>
    <p:sldId id="279" r:id="rId13"/>
    <p:sldId id="276" r:id="rId14"/>
    <p:sldId id="278" r:id="rId15"/>
    <p:sldId id="291" r:id="rId16"/>
    <p:sldId id="442" r:id="rId17"/>
    <p:sldId id="311" r:id="rId18"/>
    <p:sldId id="286" r:id="rId19"/>
    <p:sldId id="365" r:id="rId20"/>
    <p:sldId id="319" r:id="rId21"/>
    <p:sldId id="269" r:id="rId22"/>
    <p:sldId id="440" r:id="rId23"/>
    <p:sldId id="425" r:id="rId24"/>
    <p:sldId id="449" r:id="rId25"/>
  </p:sldIdLst>
  <p:sldSz cx="12192000" cy="6858000"/>
  <p:notesSz cx="6799263" cy="9929813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6" autoAdjust="0"/>
    <p:restoredTop sz="60967" autoAdjust="0"/>
  </p:normalViewPr>
  <p:slideViewPr>
    <p:cSldViewPr showGuides="1">
      <p:cViewPr varScale="1">
        <p:scale>
          <a:sx n="67" d="100"/>
          <a:sy n="67" d="100"/>
        </p:scale>
        <p:origin x="2106" y="60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9" d="100"/>
          <a:sy n="109" d="100"/>
        </p:scale>
        <p:origin x="258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Diagram!$J$11</c:f>
              <c:strCache>
                <c:ptCount val="1"/>
                <c:pt idx="0">
                  <c:v>Ryssland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Diagram!$I$12:$I$16</c:f>
              <c:strCache>
                <c:ptCount val="5"/>
                <c:pt idx="0">
                  <c:v>Råolja</c:v>
                </c:pt>
                <c:pt idx="1">
                  <c:v>Kol</c:v>
                </c:pt>
                <c:pt idx="2">
                  <c:v>Naturgas</c:v>
                </c:pt>
                <c:pt idx="3">
                  <c:v>Majs</c:v>
                </c:pt>
                <c:pt idx="4">
                  <c:v>Vete</c:v>
                </c:pt>
              </c:strCache>
            </c:strRef>
          </c:cat>
          <c:val>
            <c:numRef>
              <c:f>Diagram!$J$12:$J$16</c:f>
              <c:numCache>
                <c:formatCode>General</c:formatCode>
                <c:ptCount val="5"/>
                <c:pt idx="0">
                  <c:v>12.329607982334398</c:v>
                </c:pt>
                <c:pt idx="1">
                  <c:v>17.8134505768768</c:v>
                </c:pt>
                <c:pt idx="2">
                  <c:v>19.142414600290657</c:v>
                </c:pt>
                <c:pt idx="3">
                  <c:v>2.3781902552204173</c:v>
                </c:pt>
                <c:pt idx="4">
                  <c:v>17.756047349459596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BF-45FD-BC5E-DFD0314201EA}"/>
            </c:ext>
          </c:extLst>
        </c:ser>
        <c:ser>
          <c:idx val="1"/>
          <c:order val="1"/>
          <c:tx>
            <c:strRef>
              <c:f>Diagram!$K$11</c:f>
              <c:strCache>
                <c:ptCount val="1"/>
                <c:pt idx="0">
                  <c:v>Ukraina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Diagram!$I$12:$I$16</c:f>
              <c:strCache>
                <c:ptCount val="5"/>
                <c:pt idx="0">
                  <c:v>Råolja</c:v>
                </c:pt>
                <c:pt idx="1">
                  <c:v>Kol</c:v>
                </c:pt>
                <c:pt idx="2">
                  <c:v>Naturgas</c:v>
                </c:pt>
                <c:pt idx="3">
                  <c:v>Majs</c:v>
                </c:pt>
                <c:pt idx="4">
                  <c:v>Vete</c:v>
                </c:pt>
              </c:strCache>
            </c:strRef>
          </c:cat>
          <c:val>
            <c:numRef>
              <c:f>Diagram!$K$12:$K$16</c:f>
              <c:numCache>
                <c:formatCode>General</c:formatCode>
                <c:ptCount val="5"/>
                <c:pt idx="3">
                  <c:v>16.763341067285381</c:v>
                </c:pt>
                <c:pt idx="4">
                  <c:v>10.80802882141019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BF-45FD-BC5E-DFD0314201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4656968"/>
        <c:axId val="634659920"/>
      </c:barChart>
      <c:catAx>
        <c:axId val="6346569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j-lt"/>
                <a:ea typeface="Verdana" panose="020B0604030504040204" pitchFamily="34" charset="0"/>
                <a:cs typeface="+mn-cs"/>
              </a:defRPr>
            </a:pPr>
            <a:endParaRPr lang="sv-SE"/>
          </a:p>
        </c:txPr>
        <c:crossAx val="634659920"/>
        <c:crosses val="autoZero"/>
        <c:auto val="1"/>
        <c:lblAlgn val="ctr"/>
        <c:lblOffset val="100"/>
        <c:noMultiLvlLbl val="0"/>
      </c:catAx>
      <c:valAx>
        <c:axId val="634659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/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j-lt"/>
                <a:ea typeface="Verdana" panose="020B0604030504040204" pitchFamily="34" charset="0"/>
                <a:cs typeface="+mn-cs"/>
              </a:defRPr>
            </a:pPr>
            <a:endParaRPr lang="sv-SE"/>
          </a:p>
        </c:txPr>
        <c:crossAx val="634656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j-lt"/>
              <a:ea typeface="Verdana" panose="020B0604030504040204" pitchFamily="34" charset="0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+mj-lt"/>
          <a:ea typeface="Verdana" panose="020B0604030504040204" pitchFamily="34" charset="0"/>
        </a:defRPr>
      </a:pPr>
      <a:endParaRPr lang="sv-S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2022-03-30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</a:t>
            </a:fld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F7BACE6-3ED8-45A4-BDF8-FE34CE1FC50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38862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09471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81062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48722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127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71858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22890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60482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79747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11799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2419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22318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07616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38373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73682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B3146B-41F7-4F63-A6FA-DBE5AE299C15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29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15FC01D-270F-4D2E-B68A-D01B6B5FE94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81654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24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486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6033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	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1600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703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	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77280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27554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41673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9</a:t>
            </a:fld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15FC01D-270F-4D2E-B68A-D01B6B5FE94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411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2022-03-30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5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0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>
            <a:extLst>
              <a:ext uri="{FF2B5EF4-FFF2-40B4-BE49-F238E27FC236}">
                <a16:creationId xmlns:a16="http://schemas.microsoft.com/office/drawing/2014/main" id="{362F0A83-47AF-4895-A220-C550652AE4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Ylva Hedén Westerdahl</a:t>
            </a:r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F9CE4648-E8F7-4562-BC6F-81054DEF8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KONJUNKTURINSTITUTET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93E94AB-EE1C-4D32-A2DD-561FFB4E13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30 mars 2022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2D4A678-CA2D-4FD7-9687-F82C7057B91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i="1" dirty="0"/>
              <a:t>Konjunkturläget</a:t>
            </a:r>
            <a:r>
              <a:rPr lang="sv-SE" dirty="0"/>
              <a:t>, mars 2022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0462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5C245-F700-430B-92FB-C4DB059FF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Företagen är fortsatt optimistiska medan hushållen är dystra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62DD658-AEF6-4BB0-8F79-CEBAB7B6A9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9ED41F4-AA33-4742-812D-ED6A2BA2E1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Barometerindikatorn samt hushållens och näringslivets konfidensindikator. </a:t>
            </a:r>
          </a:p>
          <a:p>
            <a:r>
              <a:rPr lang="sv-SE" dirty="0"/>
              <a:t>Index medelvärde=100, månadsvärden respektive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EA4C9AC-CC01-438A-B113-48CD6087AEB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561270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B58221F-47C7-4E89-B741-3C4C64814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Bidrag till KPIF-inflationen</a:t>
            </a:r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43F70070-BDB5-44E6-8F36-18E163A84D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99" y="1524000"/>
            <a:ext cx="5400000" cy="490093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BD49E68-CB3A-4B7A-98F4-17D397E7A9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Procentenheter respektive 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5C52F8F-ED48-4F64-ACF6-2728905E77F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  <p:sp>
        <p:nvSpPr>
          <p:cNvPr id="18" name="Rubrik 1">
            <a:extLst>
              <a:ext uri="{FF2B5EF4-FFF2-40B4-BE49-F238E27FC236}">
                <a16:creationId xmlns:a16="http://schemas.microsoft.com/office/drawing/2014/main" id="{A25A711C-2206-4531-87CD-135D1D0654F2}"/>
              </a:ext>
            </a:extLst>
          </p:cNvPr>
          <p:cNvSpPr txBox="1">
            <a:spLocks/>
          </p:cNvSpPr>
          <p:nvPr/>
        </p:nvSpPr>
        <p:spPr>
          <a:xfrm>
            <a:off x="5878713" y="283267"/>
            <a:ext cx="5382000" cy="504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23" rtl="0" eaLnBrk="1" latinLnBrk="0" hangingPunct="1">
              <a:spcBef>
                <a:spcPct val="0"/>
              </a:spcBef>
              <a:buNone/>
              <a:defRPr sz="1800" b="1" kern="1200">
                <a:solidFill>
                  <a:srgbClr val="4D4D4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Utvecklingen av löner och reallöner</a:t>
            </a:r>
          </a:p>
        </p:txBody>
      </p:sp>
      <p:sp>
        <p:nvSpPr>
          <p:cNvPr id="19" name="Rubrik 1">
            <a:extLst>
              <a:ext uri="{FF2B5EF4-FFF2-40B4-BE49-F238E27FC236}">
                <a16:creationId xmlns:a16="http://schemas.microsoft.com/office/drawing/2014/main" id="{E3E88BB5-ECA1-4319-8DC1-A44B8CA9AD05}"/>
              </a:ext>
            </a:extLst>
          </p:cNvPr>
          <p:cNvSpPr txBox="1">
            <a:spLocks/>
          </p:cNvSpPr>
          <p:nvPr/>
        </p:nvSpPr>
        <p:spPr>
          <a:xfrm>
            <a:off x="5879976" y="266064"/>
            <a:ext cx="5382000" cy="504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23" rtl="0" eaLnBrk="1" latinLnBrk="0" hangingPunct="1">
              <a:spcBef>
                <a:spcPct val="0"/>
              </a:spcBef>
              <a:buNone/>
              <a:defRPr sz="1800" b="1" kern="1200">
                <a:solidFill>
                  <a:srgbClr val="4D4D4D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dirty="0"/>
          </a:p>
        </p:txBody>
      </p:sp>
      <p:sp>
        <p:nvSpPr>
          <p:cNvPr id="20" name="Platshållare för text 3">
            <a:extLst>
              <a:ext uri="{FF2B5EF4-FFF2-40B4-BE49-F238E27FC236}">
                <a16:creationId xmlns:a16="http://schemas.microsoft.com/office/drawing/2014/main" id="{3D969BAB-14B4-4DF8-851B-6A3447C79D00}"/>
              </a:ext>
            </a:extLst>
          </p:cNvPr>
          <p:cNvSpPr txBox="1">
            <a:spLocks/>
          </p:cNvSpPr>
          <p:nvPr/>
        </p:nvSpPr>
        <p:spPr>
          <a:xfrm>
            <a:off x="5879978" y="828136"/>
            <a:ext cx="53820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Konjunkturlöner. Procentuell förändring</a:t>
            </a:r>
            <a:endParaRPr lang="sv-SE" dirty="0">
              <a:solidFill>
                <a:srgbClr val="FF0000"/>
              </a:solidFill>
            </a:endParaRPr>
          </a:p>
          <a:p>
            <a:endParaRPr lang="sv-SE" dirty="0"/>
          </a:p>
        </p:txBody>
      </p:sp>
      <p:sp>
        <p:nvSpPr>
          <p:cNvPr id="21" name="Underrubrik 4">
            <a:extLst>
              <a:ext uri="{FF2B5EF4-FFF2-40B4-BE49-F238E27FC236}">
                <a16:creationId xmlns:a16="http://schemas.microsoft.com/office/drawing/2014/main" id="{B04FE5FC-DCCA-4D70-A6CC-3990FF19BE4D}"/>
              </a:ext>
            </a:extLst>
          </p:cNvPr>
          <p:cNvSpPr txBox="1">
            <a:spLocks/>
          </p:cNvSpPr>
          <p:nvPr/>
        </p:nvSpPr>
        <p:spPr>
          <a:xfrm>
            <a:off x="5879274" y="6139597"/>
            <a:ext cx="5382000" cy="59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0" kern="120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457212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23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34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47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57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70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80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91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err="1"/>
              <a:t>Anm</a:t>
            </a:r>
            <a:r>
              <a:rPr lang="sv-SE" dirty="0"/>
              <a:t>: Konjunkturlöner </a:t>
            </a:r>
            <a:r>
              <a:rPr lang="sv-SE" dirty="0" err="1"/>
              <a:t>deflaterade</a:t>
            </a:r>
            <a:r>
              <a:rPr lang="sv-SE" dirty="0"/>
              <a:t> med KPIF.</a:t>
            </a:r>
          </a:p>
          <a:p>
            <a:r>
              <a:rPr lang="sv-SE" dirty="0"/>
              <a:t>Källor: Medlingsinstitutet och Konjunkturinstitutet.</a:t>
            </a:r>
          </a:p>
          <a:p>
            <a:endParaRPr lang="sv-SE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16DF064E-A2D0-4C26-AD39-E0FF765AA4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000" y="1524001"/>
            <a:ext cx="5400000" cy="3799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094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C0935F-2F6B-493E-B388-7579A2B67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634" y="278325"/>
            <a:ext cx="5382000" cy="504000"/>
          </a:xfrm>
        </p:spPr>
        <p:txBody>
          <a:bodyPr/>
          <a:lstStyle/>
          <a:p>
            <a:r>
              <a:rPr lang="sv-SE" dirty="0"/>
              <a:t>Hushållens konsumtion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9920151-0CC9-4382-B7C7-ADEC2F02AF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3932" y="942634"/>
            <a:ext cx="5382000" cy="504056"/>
          </a:xfrm>
        </p:spPr>
        <p:txBody>
          <a:bodyPr/>
          <a:lstStyle/>
          <a:p>
            <a:r>
              <a:rPr lang="sv-SE" dirty="0"/>
              <a:t>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8DF40DE-4023-462D-BB14-CBC49123CAB4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343932" y="6151858"/>
            <a:ext cx="5382000" cy="594000"/>
          </a:xfrm>
        </p:spPr>
        <p:txBody>
          <a:bodyPr/>
          <a:lstStyle/>
          <a:p>
            <a:r>
              <a:rPr lang="sv-SE" dirty="0"/>
              <a:t>Källor: SCB och Konjunkturinstitutet.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0C736DC1-2339-431A-8337-0BFD4374FD5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866760" y="1088740"/>
            <a:ext cx="5382000" cy="504056"/>
          </a:xfrm>
        </p:spPr>
        <p:txBody>
          <a:bodyPr/>
          <a:lstStyle/>
          <a:p>
            <a:r>
              <a:rPr lang="sv-SE" dirty="0"/>
              <a:t>Procentuell förändring respektive procent av disponibel inkomst plus kollektivt sparande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99E91091-AD5B-417D-919D-3ACC89FEDE7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sv-SE" dirty="0"/>
              <a:t>Hushållens konsumtion, real disponibel inkomst och sparande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7E3B6C3F-2CE4-44B8-BD63-0C65EE1727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12" name="Platshållare för innehåll 11">
            <a:extLst>
              <a:ext uri="{FF2B5EF4-FFF2-40B4-BE49-F238E27FC236}">
                <a16:creationId xmlns:a16="http://schemas.microsoft.com/office/drawing/2014/main" id="{5340A350-082B-40E4-805E-10E51E711B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17" y="1590489"/>
            <a:ext cx="5400000" cy="3799499"/>
          </a:xfrm>
          <a:prstGeom prst="rect">
            <a:avLst/>
          </a:prstGeom>
        </p:spPr>
      </p:pic>
      <p:pic>
        <p:nvPicPr>
          <p:cNvPr id="15" name="Platshållare för innehåll 10">
            <a:extLst>
              <a:ext uri="{FF2B5EF4-FFF2-40B4-BE49-F238E27FC236}">
                <a16:creationId xmlns:a16="http://schemas.microsoft.com/office/drawing/2014/main" id="{D655286A-29DB-4658-993A-ACAE1592A36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760" y="1590489"/>
            <a:ext cx="5400000" cy="4008974"/>
          </a:xfrm>
          <a:prstGeom prst="rect">
            <a:avLst/>
          </a:prstGeom>
        </p:spPr>
      </p:pic>
      <p:cxnSp>
        <p:nvCxnSpPr>
          <p:cNvPr id="6" name="Rak pilkoppling 5">
            <a:extLst>
              <a:ext uri="{FF2B5EF4-FFF2-40B4-BE49-F238E27FC236}">
                <a16:creationId xmlns:a16="http://schemas.microsoft.com/office/drawing/2014/main" id="{8CF0F87E-4055-4268-83EE-BAF8DA5D1B03}"/>
              </a:ext>
            </a:extLst>
          </p:cNvPr>
          <p:cNvCxnSpPr/>
          <p:nvPr/>
        </p:nvCxnSpPr>
        <p:spPr>
          <a:xfrm flipH="1">
            <a:off x="10344472" y="1916832"/>
            <a:ext cx="216024" cy="50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pilkoppling 12">
            <a:extLst>
              <a:ext uri="{FF2B5EF4-FFF2-40B4-BE49-F238E27FC236}">
                <a16:creationId xmlns:a16="http://schemas.microsoft.com/office/drawing/2014/main" id="{3C56EC5F-7BDD-4E44-A51C-AE7722E7F1DF}"/>
              </a:ext>
            </a:extLst>
          </p:cNvPr>
          <p:cNvCxnSpPr>
            <a:cxnSpLocks/>
          </p:cNvCxnSpPr>
          <p:nvPr/>
        </p:nvCxnSpPr>
        <p:spPr>
          <a:xfrm flipV="1">
            <a:off x="10216844" y="3338212"/>
            <a:ext cx="180020" cy="361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7736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6F841D4-689E-4161-870B-7853CEAEC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054" y="234805"/>
            <a:ext cx="5382000" cy="504000"/>
          </a:xfrm>
        </p:spPr>
        <p:txBody>
          <a:bodyPr/>
          <a:lstStyle/>
          <a:p>
            <a:r>
              <a:rPr lang="sv-SE" dirty="0"/>
              <a:t>Export</a:t>
            </a:r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2B0A1498-8D37-415E-AA37-AFA75F15B9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91" y="1484165"/>
            <a:ext cx="5400000" cy="3798534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367B2AD-B77A-4905-869F-D7686146373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4056" y="796877"/>
            <a:ext cx="5382000" cy="504056"/>
          </a:xfrm>
        </p:spPr>
        <p:txBody>
          <a:bodyPr/>
          <a:lstStyle/>
          <a:p>
            <a:r>
              <a:rPr lang="sv-SE"/>
              <a:t>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C4DF805-AAC1-40CF-A10B-F93A5555B6C6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263352" y="6108338"/>
            <a:ext cx="5382000" cy="594000"/>
          </a:xfrm>
        </p:spPr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sp>
        <p:nvSpPr>
          <p:cNvPr id="18" name="Rubrik 1">
            <a:extLst>
              <a:ext uri="{FF2B5EF4-FFF2-40B4-BE49-F238E27FC236}">
                <a16:creationId xmlns:a16="http://schemas.microsoft.com/office/drawing/2014/main" id="{3326B0FA-9116-4E61-A5CC-A6A9683C5597}"/>
              </a:ext>
            </a:extLst>
          </p:cNvPr>
          <p:cNvSpPr txBox="1">
            <a:spLocks/>
          </p:cNvSpPr>
          <p:nvPr/>
        </p:nvSpPr>
        <p:spPr>
          <a:xfrm>
            <a:off x="5736662" y="234805"/>
            <a:ext cx="5382000" cy="504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23" rtl="0" eaLnBrk="1" latinLnBrk="0" hangingPunct="1">
              <a:spcBef>
                <a:spcPct val="0"/>
              </a:spcBef>
              <a:buNone/>
              <a:defRPr sz="1800" b="1" kern="1200">
                <a:solidFill>
                  <a:srgbClr val="4D4D4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Orderstock och produktionsplaner i industrin</a:t>
            </a:r>
          </a:p>
        </p:txBody>
      </p:sp>
      <p:pic>
        <p:nvPicPr>
          <p:cNvPr id="19" name="Platshållare för innehåll 10">
            <a:extLst>
              <a:ext uri="{FF2B5EF4-FFF2-40B4-BE49-F238E27FC236}">
                <a16:creationId xmlns:a16="http://schemas.microsoft.com/office/drawing/2014/main" id="{7DE20044-5E23-4AB9-A3CC-66CC2E6A94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399" y="1484165"/>
            <a:ext cx="5400000" cy="3799499"/>
          </a:xfrm>
          <a:prstGeom prst="rect">
            <a:avLst/>
          </a:prstGeom>
        </p:spPr>
      </p:pic>
      <p:sp>
        <p:nvSpPr>
          <p:cNvPr id="20" name="Platshållare för text 3">
            <a:extLst>
              <a:ext uri="{FF2B5EF4-FFF2-40B4-BE49-F238E27FC236}">
                <a16:creationId xmlns:a16="http://schemas.microsoft.com/office/drawing/2014/main" id="{A5F8BC60-AABA-4ACF-97B1-DC44A3B3001D}"/>
              </a:ext>
            </a:extLst>
          </p:cNvPr>
          <p:cNvSpPr txBox="1">
            <a:spLocks/>
          </p:cNvSpPr>
          <p:nvPr/>
        </p:nvSpPr>
        <p:spPr>
          <a:xfrm>
            <a:off x="5736664" y="796877"/>
            <a:ext cx="53820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Nettotal, säsongsrensade månadsvärden</a:t>
            </a:r>
            <a:endParaRPr lang="sv-SE" dirty="0"/>
          </a:p>
        </p:txBody>
      </p:sp>
      <p:sp>
        <p:nvSpPr>
          <p:cNvPr id="21" name="Underrubrik 4">
            <a:extLst>
              <a:ext uri="{FF2B5EF4-FFF2-40B4-BE49-F238E27FC236}">
                <a16:creationId xmlns:a16="http://schemas.microsoft.com/office/drawing/2014/main" id="{5C484CF3-3E05-4490-B105-0BFA9D1BA55F}"/>
              </a:ext>
            </a:extLst>
          </p:cNvPr>
          <p:cNvSpPr txBox="1">
            <a:spLocks/>
          </p:cNvSpPr>
          <p:nvPr/>
        </p:nvSpPr>
        <p:spPr>
          <a:xfrm>
            <a:off x="5735960" y="6108338"/>
            <a:ext cx="5382000" cy="59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0" kern="120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457212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23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34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47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57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70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80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91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Källa: Konjunkturinstitutet.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50301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latshållare för innehåll 12">
            <a:extLst>
              <a:ext uri="{FF2B5EF4-FFF2-40B4-BE49-F238E27FC236}">
                <a16:creationId xmlns:a16="http://schemas.microsoft.com/office/drawing/2014/main" id="{6E0F1E4E-F4AE-40EA-8FEA-E93F791CCB90}"/>
              </a:ext>
            </a:extLst>
          </p:cNvPr>
          <p:cNvPicPr>
            <a:picLocks noGrp="1" noChangeAspect="1"/>
          </p:cNvPicPr>
          <p:nvPr>
            <p:ph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899" y="1524000"/>
            <a:ext cx="5400000" cy="3799499"/>
          </a:xfrm>
        </p:spPr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494AA38F-4BF0-4F32-B24B-AB1F76CBD3B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/>
              <a:t>Miljarder kronor, fasta priser respektive procentuell förändring, säsongsrensade kvartalsvärden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A4DB0DB8-FECC-4867-896B-9C1D3918C6C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sv-SE" dirty="0"/>
              <a:t>Offentliga investeringar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274FD431-F82B-49B2-9F34-0ABA53E6BA5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18" name="Platshållare för innehåll 12">
            <a:extLst>
              <a:ext uri="{FF2B5EF4-FFF2-40B4-BE49-F238E27FC236}">
                <a16:creationId xmlns:a16="http://schemas.microsoft.com/office/drawing/2014/main" id="{1E49623C-8774-4CAF-A184-4C290AAF441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15" y="1524000"/>
            <a:ext cx="5400000" cy="3798534"/>
          </a:xfrm>
          <a:prstGeom prst="rect">
            <a:avLst/>
          </a:prstGeom>
        </p:spPr>
      </p:pic>
      <p:sp>
        <p:nvSpPr>
          <p:cNvPr id="19" name="Platshållare för text 6">
            <a:extLst>
              <a:ext uri="{FF2B5EF4-FFF2-40B4-BE49-F238E27FC236}">
                <a16:creationId xmlns:a16="http://schemas.microsoft.com/office/drawing/2014/main" id="{B34F6DE8-C276-40E1-920B-E6834A0FC7EF}"/>
              </a:ext>
            </a:extLst>
          </p:cNvPr>
          <p:cNvSpPr txBox="1">
            <a:spLocks/>
          </p:cNvSpPr>
          <p:nvPr/>
        </p:nvSpPr>
        <p:spPr>
          <a:xfrm>
            <a:off x="461192" y="836712"/>
            <a:ext cx="53820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Miljarder kronor, fasta priser respektive procentuell förändring, säsongsrensade kvartalsvärden</a:t>
            </a:r>
          </a:p>
        </p:txBody>
      </p:sp>
      <p:sp>
        <p:nvSpPr>
          <p:cNvPr id="20" name="Platshållare för text 7">
            <a:extLst>
              <a:ext uri="{FF2B5EF4-FFF2-40B4-BE49-F238E27FC236}">
                <a16:creationId xmlns:a16="http://schemas.microsoft.com/office/drawing/2014/main" id="{DF35F3C0-EC8C-4687-BB5F-838A2343635C}"/>
              </a:ext>
            </a:extLst>
          </p:cNvPr>
          <p:cNvSpPr txBox="1">
            <a:spLocks/>
          </p:cNvSpPr>
          <p:nvPr/>
        </p:nvSpPr>
        <p:spPr>
          <a:xfrm>
            <a:off x="467867" y="279504"/>
            <a:ext cx="5382000" cy="50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rgbClr val="4D4D4D"/>
                </a:solidFill>
                <a:latin typeface="+mj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Offentlig konsumtion</a:t>
            </a:r>
            <a:endParaRPr lang="sv-SE" dirty="0"/>
          </a:p>
        </p:txBody>
      </p:sp>
      <p:sp>
        <p:nvSpPr>
          <p:cNvPr id="21" name="Platshållare för text 8">
            <a:extLst>
              <a:ext uri="{FF2B5EF4-FFF2-40B4-BE49-F238E27FC236}">
                <a16:creationId xmlns:a16="http://schemas.microsoft.com/office/drawing/2014/main" id="{EC8ABC11-4B54-445D-AFE0-6DE49C35BD93}"/>
              </a:ext>
            </a:extLst>
          </p:cNvPr>
          <p:cNvSpPr txBox="1">
            <a:spLocks/>
          </p:cNvSpPr>
          <p:nvPr/>
        </p:nvSpPr>
        <p:spPr>
          <a:xfrm>
            <a:off x="461192" y="6147072"/>
            <a:ext cx="5382000" cy="594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467938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A9CA2B-AA31-462F-A2B9-26BD61627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Tillväxten i BNP växlar ner i år och nästa år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79116F1-5288-4457-BDAC-97F198AEAE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Procentuell förändring respektive procentenheter och procent av potentiell BNP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C3F2BD2-3969-4C49-90D9-77862EBB4AC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  <p:pic>
        <p:nvPicPr>
          <p:cNvPr id="8" name="Platshållare för innehåll 14">
            <a:extLst>
              <a:ext uri="{FF2B5EF4-FFF2-40B4-BE49-F238E27FC236}">
                <a16:creationId xmlns:a16="http://schemas.microsoft.com/office/drawing/2014/main" id="{E06E6712-58F7-438F-95CA-5EAC2C9752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28" y="1419225"/>
            <a:ext cx="8237268" cy="4679950"/>
          </a:xfrm>
        </p:spPr>
      </p:pic>
    </p:spTree>
    <p:extLst>
      <p:ext uri="{BB962C8B-B14F-4D97-AF65-F5344CB8AC3E}">
        <p14:creationId xmlns:p14="http://schemas.microsoft.com/office/powerpoint/2010/main" val="4214043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4A9D93C-A774-48AA-ADEE-36C1630B265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879976" y="783504"/>
            <a:ext cx="5382000" cy="5309792"/>
          </a:xfrm>
        </p:spPr>
        <p:txBody>
          <a:bodyPr/>
          <a:lstStyle/>
          <a:p>
            <a:r>
              <a:rPr lang="sv-SE" sz="1600" dirty="0"/>
              <a:t>Trots stigande utgifter faller de offentliga utgifterna som andel av BNP</a:t>
            </a:r>
          </a:p>
          <a:p>
            <a:endParaRPr lang="sv-SE" sz="1600" dirty="0"/>
          </a:p>
          <a:p>
            <a:r>
              <a:rPr lang="sv-SE" sz="1600" dirty="0"/>
              <a:t>Det finansiella sparandet blir -0,1 procent av BNP i år.</a:t>
            </a:r>
          </a:p>
          <a:p>
            <a:pPr lvl="1"/>
            <a:r>
              <a:rPr lang="sv-SE" sz="1400" dirty="0"/>
              <a:t>Strukturellt, konjunkturrensat sparande, 0,1 procent av potentiell BNP.</a:t>
            </a:r>
          </a:p>
          <a:p>
            <a:endParaRPr lang="sv-SE" sz="1600" dirty="0"/>
          </a:p>
          <a:p>
            <a:r>
              <a:rPr lang="sv-SE" sz="1600" dirty="0"/>
              <a:t>Snabb återgång sedan 2020.</a:t>
            </a:r>
          </a:p>
          <a:p>
            <a:endParaRPr lang="sv-SE" sz="1600" dirty="0"/>
          </a:p>
          <a:p>
            <a:r>
              <a:rPr lang="sv-SE" sz="1600" dirty="0"/>
              <a:t>Neutral finanspolitik 2023.</a:t>
            </a:r>
          </a:p>
          <a:p>
            <a:pPr lvl="1"/>
            <a:r>
              <a:rPr lang="sv-SE" sz="1400" dirty="0"/>
              <a:t>Nya ofinansierade åtgärder om ca 40 mdkr.</a:t>
            </a:r>
          </a:p>
          <a:p>
            <a:endParaRPr lang="sv-SE" sz="1600" dirty="0"/>
          </a:p>
          <a:p>
            <a:r>
              <a:rPr lang="sv-SE" sz="1600" dirty="0"/>
              <a:t>Budgetutrymmet är 110 mdkr för 2023-2026</a:t>
            </a:r>
          </a:p>
          <a:p>
            <a:pPr marL="0" indent="0">
              <a:buNone/>
            </a:pPr>
            <a:endParaRPr lang="sv-SE" sz="1600" dirty="0"/>
          </a:p>
          <a:p>
            <a:r>
              <a:rPr lang="sv-SE" sz="1600" dirty="0"/>
              <a:t>Bibehållet välfärdsåtagande </a:t>
            </a:r>
            <a:r>
              <a:rPr lang="sv-SE" sz="1600" dirty="0" err="1"/>
              <a:t>inkl</a:t>
            </a:r>
            <a:r>
              <a:rPr lang="sv-SE" sz="1600" dirty="0"/>
              <a:t> standardhöjning 100 mdkr.</a:t>
            </a:r>
          </a:p>
          <a:p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0C42FC8-30BC-47AC-B7BB-765604CA2E8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sv-SE" dirty="0"/>
              <a:t>Neutral finanspolitik 2023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3410DAE5-B916-44B5-94D5-272BD0A33D7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14" name="Platshållare för innehåll 12">
            <a:extLst>
              <a:ext uri="{FF2B5EF4-FFF2-40B4-BE49-F238E27FC236}">
                <a16:creationId xmlns:a16="http://schemas.microsoft.com/office/drawing/2014/main" id="{68125D48-FE8B-4D15-9698-3AEBCEB315A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99" y="1524000"/>
            <a:ext cx="5400000" cy="4233893"/>
          </a:xfrm>
          <a:prstGeom prst="rect">
            <a:avLst/>
          </a:prstGeom>
        </p:spPr>
      </p:pic>
      <p:sp>
        <p:nvSpPr>
          <p:cNvPr id="15" name="Platshållare för text 6">
            <a:extLst>
              <a:ext uri="{FF2B5EF4-FFF2-40B4-BE49-F238E27FC236}">
                <a16:creationId xmlns:a16="http://schemas.microsoft.com/office/drawing/2014/main" id="{7652C4F6-749E-4E75-BF12-FB89E37E629F}"/>
              </a:ext>
            </a:extLst>
          </p:cNvPr>
          <p:cNvSpPr txBox="1">
            <a:spLocks/>
          </p:cNvSpPr>
          <p:nvPr/>
        </p:nvSpPr>
        <p:spPr>
          <a:xfrm>
            <a:off x="497976" y="836712"/>
            <a:ext cx="53820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Procent av BNP respektive potentiell BNP</a:t>
            </a:r>
          </a:p>
        </p:txBody>
      </p:sp>
      <p:sp>
        <p:nvSpPr>
          <p:cNvPr id="16" name="Platshållare för text 7">
            <a:extLst>
              <a:ext uri="{FF2B5EF4-FFF2-40B4-BE49-F238E27FC236}">
                <a16:creationId xmlns:a16="http://schemas.microsoft.com/office/drawing/2014/main" id="{06AE817F-B5CA-4535-8E2D-EC620F622821}"/>
              </a:ext>
            </a:extLst>
          </p:cNvPr>
          <p:cNvSpPr txBox="1">
            <a:spLocks/>
          </p:cNvSpPr>
          <p:nvPr/>
        </p:nvSpPr>
        <p:spPr>
          <a:xfrm>
            <a:off x="504651" y="279504"/>
            <a:ext cx="5382000" cy="50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rgbClr val="4D4D4D"/>
                </a:solidFill>
                <a:latin typeface="+mj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Finansiellt och strukturellt sparande i offentlig sektor</a:t>
            </a:r>
            <a:endParaRPr lang="sv-SE" dirty="0"/>
          </a:p>
        </p:txBody>
      </p:sp>
      <p:sp>
        <p:nvSpPr>
          <p:cNvPr id="17" name="Platshållare för text 8">
            <a:extLst>
              <a:ext uri="{FF2B5EF4-FFF2-40B4-BE49-F238E27FC236}">
                <a16:creationId xmlns:a16="http://schemas.microsoft.com/office/drawing/2014/main" id="{E7EEBFA2-C617-47DF-9546-ED3BAF86A3FC}"/>
              </a:ext>
            </a:extLst>
          </p:cNvPr>
          <p:cNvSpPr txBox="1">
            <a:spLocks/>
          </p:cNvSpPr>
          <p:nvPr/>
        </p:nvSpPr>
        <p:spPr>
          <a:xfrm>
            <a:off x="497976" y="6147072"/>
            <a:ext cx="5382000" cy="594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016681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7C9B76-9F07-455F-861A-3F433A807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Brist på arbetskraft nästan överallt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0BC1075-7AD3-472A-AC25-9C5514324FA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Andel ja-svar,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75284C6-2E8C-402A-BBF2-2008C5FACF2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  <p:pic>
        <p:nvPicPr>
          <p:cNvPr id="8" name="Platshållare för innehåll 8">
            <a:extLst>
              <a:ext uri="{FF2B5EF4-FFF2-40B4-BE49-F238E27FC236}">
                <a16:creationId xmlns:a16="http://schemas.microsoft.com/office/drawing/2014/main" id="{8BA77CFF-9549-4A71-82B8-D6A46C39BE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0"/>
            <a:ext cx="8640000" cy="4468556"/>
          </a:xfrm>
        </p:spPr>
      </p:pic>
    </p:spTree>
    <p:extLst>
      <p:ext uri="{BB962C8B-B14F-4D97-AF65-F5344CB8AC3E}">
        <p14:creationId xmlns:p14="http://schemas.microsoft.com/office/powerpoint/2010/main" val="592038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267EF6-B82B-4102-8D5A-FC46DF6D5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Sysselsatta och arbetade timmar</a:t>
            </a:r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B7946F54-D29A-46EE-92A3-6623C223B5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99" y="1524000"/>
            <a:ext cx="5400000" cy="379949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F483CAC-0829-449C-8A6F-9447A0B3B3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Index 2001=100, säsongsrensade kvartalsvärden</a:t>
            </a:r>
          </a:p>
          <a:p>
            <a:endParaRPr lang="sv-SE" dirty="0"/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0F5C88B-4423-4B9B-B28F-064DAD05600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SCB och Konjunkturinstitutet.</a:t>
            </a:r>
          </a:p>
        </p:txBody>
      </p:sp>
      <p:sp>
        <p:nvSpPr>
          <p:cNvPr id="18" name="Rubrik 1">
            <a:extLst>
              <a:ext uri="{FF2B5EF4-FFF2-40B4-BE49-F238E27FC236}">
                <a16:creationId xmlns:a16="http://schemas.microsoft.com/office/drawing/2014/main" id="{924AD80A-C955-41D7-9C91-BEFFDBB9C8B9}"/>
              </a:ext>
            </a:extLst>
          </p:cNvPr>
          <p:cNvSpPr txBox="1">
            <a:spLocks/>
          </p:cNvSpPr>
          <p:nvPr/>
        </p:nvSpPr>
        <p:spPr>
          <a:xfrm>
            <a:off x="5717360" y="273862"/>
            <a:ext cx="5382000" cy="504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23" rtl="0" eaLnBrk="1" latinLnBrk="0" hangingPunct="1">
              <a:spcBef>
                <a:spcPct val="0"/>
              </a:spcBef>
              <a:buNone/>
              <a:defRPr sz="1800" b="1" kern="1200">
                <a:solidFill>
                  <a:srgbClr val="4D4D4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Arbetslöshet</a:t>
            </a:r>
            <a:endParaRPr lang="sv-SE" dirty="0"/>
          </a:p>
        </p:txBody>
      </p:sp>
      <p:pic>
        <p:nvPicPr>
          <p:cNvPr id="19" name="Platshållare för innehåll 10">
            <a:extLst>
              <a:ext uri="{FF2B5EF4-FFF2-40B4-BE49-F238E27FC236}">
                <a16:creationId xmlns:a16="http://schemas.microsoft.com/office/drawing/2014/main" id="{BF8245F2-9F56-4EB0-859B-46E66CA3278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797" y="1523222"/>
            <a:ext cx="5400000" cy="3799499"/>
          </a:xfrm>
          <a:prstGeom prst="rect">
            <a:avLst/>
          </a:prstGeom>
        </p:spPr>
      </p:pic>
      <p:sp>
        <p:nvSpPr>
          <p:cNvPr id="20" name="Platshållare för text 3">
            <a:extLst>
              <a:ext uri="{FF2B5EF4-FFF2-40B4-BE49-F238E27FC236}">
                <a16:creationId xmlns:a16="http://schemas.microsoft.com/office/drawing/2014/main" id="{1A00112F-D5CD-4380-8CC1-315C9048B937}"/>
              </a:ext>
            </a:extLst>
          </p:cNvPr>
          <p:cNvSpPr txBox="1">
            <a:spLocks/>
          </p:cNvSpPr>
          <p:nvPr/>
        </p:nvSpPr>
        <p:spPr>
          <a:xfrm>
            <a:off x="5717362" y="835934"/>
            <a:ext cx="53820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Procent av arbetskraften respektive procent av potentiell arbetskraft, säsongsrensade kvartalsvärden</a:t>
            </a:r>
          </a:p>
        </p:txBody>
      </p:sp>
      <p:sp>
        <p:nvSpPr>
          <p:cNvPr id="21" name="Underrubrik 4">
            <a:extLst>
              <a:ext uri="{FF2B5EF4-FFF2-40B4-BE49-F238E27FC236}">
                <a16:creationId xmlns:a16="http://schemas.microsoft.com/office/drawing/2014/main" id="{F72C2214-C2F7-432F-9E2C-42D3852F98D9}"/>
              </a:ext>
            </a:extLst>
          </p:cNvPr>
          <p:cNvSpPr txBox="1">
            <a:spLocks/>
          </p:cNvSpPr>
          <p:nvPr/>
        </p:nvSpPr>
        <p:spPr>
          <a:xfrm>
            <a:off x="5716658" y="6147395"/>
            <a:ext cx="5382000" cy="59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0" kern="120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457212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23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34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47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57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70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80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91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8836590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8BB8AC-8CD7-4040-94D8-AF13475AD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Långtidsarbetslösheten har stigit 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2528FB4-3F64-4ED4-B225-32A4B2398C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872A821-B276-4ED0-AB3C-77DCF4D9B2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Arbetslöshet (AKU) efter tid</a:t>
            </a:r>
          </a:p>
          <a:p>
            <a:r>
              <a:rPr lang="sv-SE" dirty="0"/>
              <a:t>Procent av arbetskraften,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E1E584B-5716-44EC-9418-FF04B419291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7385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9AB073-BD5E-41D4-BBB2-4016CC1EA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Den svenska ekonomin står stark trots kriget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4401FC4-9623-4977-9DB8-D3A9590A2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908721"/>
            <a:ext cx="10441160" cy="5184580"/>
          </a:xfrm>
        </p:spPr>
        <p:txBody>
          <a:bodyPr/>
          <a:lstStyle/>
          <a:p>
            <a:endParaRPr lang="sv-SE" dirty="0"/>
          </a:p>
          <a:p>
            <a:r>
              <a:rPr lang="sv-SE" dirty="0"/>
              <a:t>Det ryska anfallskriget mot Ukraina är enorm humanitär katastrof.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Inflationen stiger och toppar på nästan 6 procent i år.</a:t>
            </a:r>
          </a:p>
          <a:p>
            <a:endParaRPr lang="sv-SE" dirty="0"/>
          </a:p>
          <a:p>
            <a:r>
              <a:rPr lang="sv-SE" dirty="0"/>
              <a:t>Tillväxten i BNP växlar ner i år och nästa år, men går in i en mild högkonjunktur i slutet av året.</a:t>
            </a:r>
          </a:p>
          <a:p>
            <a:endParaRPr lang="sv-SE" dirty="0"/>
          </a:p>
          <a:p>
            <a:r>
              <a:rPr lang="sv-SE" dirty="0"/>
              <a:t>Arbetslösheten fortsätter att falla och blir 6,7 procent 2023.</a:t>
            </a:r>
          </a:p>
          <a:p>
            <a:endParaRPr lang="sv-SE" dirty="0"/>
          </a:p>
          <a:p>
            <a:r>
              <a:rPr lang="sv-SE" dirty="0"/>
              <a:t>De svenska statsfinanserna är starka och utmaningarna med flyktingmottagandet är på kort sikt främst av praktisk natur, såsom boende och skola.</a:t>
            </a:r>
          </a:p>
          <a:p>
            <a:endParaRPr lang="sv-SE" dirty="0"/>
          </a:p>
          <a:p>
            <a:r>
              <a:rPr lang="sv-SE" dirty="0"/>
              <a:t>Nollräntepolitiken är slut – Riksbanken inleder en serie höjningar i september.</a:t>
            </a:r>
          </a:p>
        </p:txBody>
      </p:sp>
    </p:spTree>
    <p:extLst>
      <p:ext uri="{BB962C8B-B14F-4D97-AF65-F5344CB8AC3E}">
        <p14:creationId xmlns:p14="http://schemas.microsoft.com/office/powerpoint/2010/main" val="35096872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C5CA82-40EB-4C3E-A61E-CE8418FAA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Lönsamhet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FC7F82A-4FB2-4F3C-8479-8B8DC1FBB4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05CEF89-BEA8-48D5-BB19-923B7A263E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Procent, årsvärden respektive nettotal,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C890DE0-22C0-47EA-8BFF-EF7AEABBFA5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8977497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93701D-8D00-457B-92EF-436891DA6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Reporäntan höjs i september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2D17C73-01F9-4CA2-90CD-C337B6711A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2F89EBA-31A2-4EC9-A779-2643C7F417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Reporänta. Procent, månads- respektive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B21CC94-8940-4452-9DB8-188066699B8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Nasdaq OMX, Riksbanken, Macrobond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8399453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>
            <a:extLst>
              <a:ext uri="{FF2B5EF4-FFF2-40B4-BE49-F238E27FC236}">
                <a16:creationId xmlns:a16="http://schemas.microsoft.com/office/drawing/2014/main" id="{4546F9A2-E788-40C1-BB3D-49FBC0285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61" y="274641"/>
            <a:ext cx="8658000" cy="490060"/>
          </a:xfrm>
        </p:spPr>
        <p:txBody>
          <a:bodyPr/>
          <a:lstStyle/>
          <a:p>
            <a:r>
              <a:rPr lang="sv-SE" dirty="0"/>
              <a:t>Den ekonomiska utvecklingen är osäker</a:t>
            </a:r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5E4B37FD-7EAB-4508-944F-0FD128584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764701"/>
            <a:ext cx="8658000" cy="5328599"/>
          </a:xfrm>
        </p:spPr>
        <p:txBody>
          <a:bodyPr/>
          <a:lstStyle/>
          <a:p>
            <a:endParaRPr lang="sv-SE" dirty="0"/>
          </a:p>
          <a:p>
            <a:r>
              <a:rPr lang="sv-SE" dirty="0"/>
              <a:t>Utvecklingen av kriget i Ukraina är osäker</a:t>
            </a:r>
          </a:p>
          <a:p>
            <a:endParaRPr lang="sv-SE" dirty="0"/>
          </a:p>
          <a:p>
            <a:r>
              <a:rPr lang="sv-SE" dirty="0"/>
              <a:t>Fortsatt osäkerhet kring pandemin</a:t>
            </a:r>
          </a:p>
          <a:p>
            <a:pPr lvl="1"/>
            <a:endParaRPr lang="sv-SE" dirty="0"/>
          </a:p>
          <a:p>
            <a:r>
              <a:rPr lang="sv-SE" dirty="0"/>
              <a:t>Osäkra prognoser på räntor och inflation </a:t>
            </a:r>
          </a:p>
          <a:p>
            <a:endParaRPr lang="sv-SE" dirty="0"/>
          </a:p>
          <a:p>
            <a:r>
              <a:rPr lang="sv-SE" dirty="0"/>
              <a:t>Två alternativa scenarier; en högre och lägre energipriser.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34019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5C245-F700-430B-92FB-C4DB059FF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Prognosen i sammandrag</a:t>
            </a:r>
            <a:endParaRPr lang="sv-SE" i="1" dirty="0">
              <a:solidFill>
                <a:srgbClr val="FF0000"/>
              </a:solidFill>
            </a:endParaRP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9ED41F4-AA33-4742-812D-ED6A2BA2E1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Årlig procentuell förändring respektive procent </a:t>
            </a:r>
            <a:r>
              <a:rPr lang="sv-SE" sz="1400" b="0" dirty="0"/>
              <a:t>(</a:t>
            </a:r>
            <a:r>
              <a:rPr lang="sv-SE" sz="1400" b="0" i="1" dirty="0"/>
              <a:t>KL </a:t>
            </a:r>
            <a:r>
              <a:rPr lang="sv-SE" i="1" dirty="0"/>
              <a:t>dec</a:t>
            </a:r>
            <a:r>
              <a:rPr lang="sv-SE" sz="1400" b="0" dirty="0"/>
              <a:t>)</a:t>
            </a:r>
            <a:endParaRPr lang="sv-SE" dirty="0"/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EA4C9AC-CC01-438A-B113-48CD6087AEB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en-GB" baseline="30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Procent</a:t>
            </a:r>
            <a:r>
              <a:rPr lang="en-GB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av</a:t>
            </a:r>
            <a:r>
              <a:rPr lang="en-GB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arbetskraften</a:t>
            </a:r>
            <a:r>
              <a:rPr lang="en-GB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baseline="30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2 </a:t>
            </a:r>
            <a:r>
              <a:rPr lang="en-GB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Vid </a:t>
            </a:r>
            <a:r>
              <a:rPr lang="en-GB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årets</a:t>
            </a:r>
            <a:r>
              <a:rPr lang="en-GB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slut </a:t>
            </a:r>
            <a:r>
              <a:rPr lang="en-GB" baseline="30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3 </a:t>
            </a:r>
            <a:r>
              <a:rPr lang="en-GB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Procent</a:t>
            </a:r>
            <a:r>
              <a:rPr lang="en-GB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av</a:t>
            </a:r>
            <a:r>
              <a:rPr lang="en-GB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potentiell</a:t>
            </a:r>
            <a:r>
              <a:rPr lang="en-GB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BNP </a:t>
            </a:r>
            <a:r>
              <a:rPr lang="en-GB" baseline="30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4 </a:t>
            </a:r>
            <a:r>
              <a:rPr lang="en-GB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Procent</a:t>
            </a:r>
            <a:r>
              <a:rPr lang="en-GB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av</a:t>
            </a:r>
            <a:r>
              <a:rPr lang="en-GB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BNP</a:t>
            </a:r>
          </a:p>
          <a:p>
            <a:endParaRPr lang="sv-SE" dirty="0"/>
          </a:p>
        </p:txBody>
      </p:sp>
      <p:graphicFrame>
        <p:nvGraphicFramePr>
          <p:cNvPr id="18" name="Platshållare för innehåll 17">
            <a:extLst>
              <a:ext uri="{FF2B5EF4-FFF2-40B4-BE49-F238E27FC236}">
                <a16:creationId xmlns:a16="http://schemas.microsoft.com/office/drawing/2014/main" id="{55395A33-EBEC-4FA6-ABC7-ED7D65A0A4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0618778"/>
              </p:ext>
            </p:extLst>
          </p:nvPr>
        </p:nvGraphicFramePr>
        <p:xfrm>
          <a:off x="336060" y="1484784"/>
          <a:ext cx="7746517" cy="44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0117">
                  <a:extLst>
                    <a:ext uri="{9D8B030D-6E8A-4147-A177-3AD203B41FA5}">
                      <a16:colId xmlns:a16="http://schemas.microsoft.com/office/drawing/2014/main" val="2233437750"/>
                    </a:ext>
                  </a:extLst>
                </a:gridCol>
                <a:gridCol w="1676894">
                  <a:extLst>
                    <a:ext uri="{9D8B030D-6E8A-4147-A177-3AD203B41FA5}">
                      <a16:colId xmlns:a16="http://schemas.microsoft.com/office/drawing/2014/main" val="3645148261"/>
                    </a:ext>
                  </a:extLst>
                </a:gridCol>
                <a:gridCol w="1734753">
                  <a:extLst>
                    <a:ext uri="{9D8B030D-6E8A-4147-A177-3AD203B41FA5}">
                      <a16:colId xmlns:a16="http://schemas.microsoft.com/office/drawing/2014/main" val="656065257"/>
                    </a:ext>
                  </a:extLst>
                </a:gridCol>
                <a:gridCol w="1734753">
                  <a:extLst>
                    <a:ext uri="{9D8B030D-6E8A-4147-A177-3AD203B41FA5}">
                      <a16:colId xmlns:a16="http://schemas.microsoft.com/office/drawing/2014/main" val="3510259328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anchor="ctr">
                    <a:solidFill>
                      <a:srgbClr val="00709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2021</a:t>
                      </a:r>
                    </a:p>
                  </a:txBody>
                  <a:tcPr anchor="ctr">
                    <a:solidFill>
                      <a:srgbClr val="00709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2022</a:t>
                      </a:r>
                    </a:p>
                  </a:txBody>
                  <a:tcPr anchor="ctr">
                    <a:solidFill>
                      <a:srgbClr val="00709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2023</a:t>
                      </a:r>
                    </a:p>
                  </a:txBody>
                  <a:tcPr anchor="ctr">
                    <a:solidFill>
                      <a:srgbClr val="0070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55359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sv-SE" dirty="0"/>
                        <a:t>Världens BNP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/>
                        <a:t>5,9</a:t>
                      </a:r>
                      <a:r>
                        <a:rPr lang="sv-SE" dirty="0"/>
                        <a:t> </a:t>
                      </a:r>
                      <a:r>
                        <a:rPr lang="sv-SE" i="1" dirty="0"/>
                        <a:t>(5,6)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/>
                        <a:t>3,4</a:t>
                      </a:r>
                      <a:r>
                        <a:rPr lang="sv-SE" dirty="0"/>
                        <a:t> </a:t>
                      </a:r>
                      <a:r>
                        <a:rPr lang="sv-SE" i="1" dirty="0"/>
                        <a:t>(4,3)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i="0" dirty="0"/>
                        <a:t>3,3 </a:t>
                      </a:r>
                      <a:r>
                        <a:rPr lang="sv-SE" sz="1800" b="0" i="1" dirty="0"/>
                        <a:t>(3,3)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851847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sv-SE" dirty="0"/>
                        <a:t>BNP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/>
                        <a:t>4,8</a:t>
                      </a:r>
                      <a:r>
                        <a:rPr lang="sv-SE" dirty="0"/>
                        <a:t> </a:t>
                      </a:r>
                      <a:r>
                        <a:rPr lang="sv-SE" i="1" dirty="0"/>
                        <a:t>(4,9)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/>
                        <a:t>3,3</a:t>
                      </a:r>
                      <a:r>
                        <a:rPr lang="sv-SE" dirty="0"/>
                        <a:t> </a:t>
                      </a:r>
                      <a:r>
                        <a:rPr lang="sv-SE" i="1" dirty="0"/>
                        <a:t>(3,3)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i="0" dirty="0"/>
                        <a:t>2,1 </a:t>
                      </a:r>
                      <a:r>
                        <a:rPr lang="sv-SE" b="0" i="1" dirty="0"/>
                        <a:t>(2,0)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394987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Arbetslöshet</a:t>
                      </a:r>
                      <a:r>
                        <a:rPr lang="sv-SE" baseline="30000" dirty="0"/>
                        <a:t>1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/>
                        <a:t>8,8</a:t>
                      </a:r>
                      <a:r>
                        <a:rPr lang="sv-SE" dirty="0"/>
                        <a:t> </a:t>
                      </a:r>
                      <a:r>
                        <a:rPr lang="sv-SE" i="1" dirty="0"/>
                        <a:t>(8,9)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/>
                        <a:t>7,3</a:t>
                      </a:r>
                      <a:r>
                        <a:rPr lang="sv-SE" dirty="0"/>
                        <a:t> </a:t>
                      </a:r>
                      <a:r>
                        <a:rPr lang="sv-SE" i="1" dirty="0"/>
                        <a:t>(7,5)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i="0" dirty="0"/>
                        <a:t>6,7 </a:t>
                      </a:r>
                      <a:r>
                        <a:rPr lang="sv-SE" b="0" i="1" dirty="0"/>
                        <a:t>(6,7)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238062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sv-SE" dirty="0"/>
                        <a:t>KPIF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/>
                        <a:t>2,4</a:t>
                      </a:r>
                      <a:r>
                        <a:rPr lang="sv-SE" dirty="0"/>
                        <a:t> </a:t>
                      </a:r>
                      <a:r>
                        <a:rPr lang="sv-SE" i="1" dirty="0"/>
                        <a:t>(2,4)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/>
                        <a:t>5,2</a:t>
                      </a:r>
                      <a:r>
                        <a:rPr lang="sv-SE" dirty="0"/>
                        <a:t> </a:t>
                      </a:r>
                      <a:r>
                        <a:rPr lang="sv-SE" i="1" dirty="0"/>
                        <a:t>(2,8)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i="0" dirty="0"/>
                        <a:t>2,8 </a:t>
                      </a:r>
                      <a:r>
                        <a:rPr lang="sv-SE" b="0" i="1" dirty="0"/>
                        <a:t>(1,4)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38146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Reporänta</a:t>
                      </a:r>
                      <a:r>
                        <a:rPr lang="sv-SE" baseline="300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/>
                        <a:t>0,0</a:t>
                      </a:r>
                      <a:r>
                        <a:rPr lang="sv-SE" dirty="0"/>
                        <a:t> </a:t>
                      </a:r>
                      <a:r>
                        <a:rPr lang="sv-SE" i="1" dirty="0"/>
                        <a:t>(0,0)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/>
                        <a:t>0,25</a:t>
                      </a:r>
                      <a:r>
                        <a:rPr lang="sv-SE" dirty="0"/>
                        <a:t> </a:t>
                      </a:r>
                      <a:r>
                        <a:rPr lang="sv-SE" i="1" dirty="0"/>
                        <a:t>(0,0)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/>
                        <a:t>0,75 </a:t>
                      </a:r>
                      <a:r>
                        <a:rPr lang="sv-SE" b="0" i="1" dirty="0"/>
                        <a:t>(0,0)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639279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Strukturellt sparande</a:t>
                      </a:r>
                      <a:r>
                        <a:rPr lang="sv-SE" baseline="30000" dirty="0"/>
                        <a:t>3</a:t>
                      </a:r>
                      <a:endParaRPr lang="sv-S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>
                          <a:solidFill>
                            <a:schemeClr val="tx1"/>
                          </a:solidFill>
                        </a:rPr>
                        <a:t>-0,4</a:t>
                      </a:r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i="1" dirty="0">
                          <a:solidFill>
                            <a:schemeClr val="tx1"/>
                          </a:solidFill>
                        </a:rPr>
                        <a:t>(-0,1)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>
                          <a:solidFill>
                            <a:schemeClr val="tx1"/>
                          </a:solidFill>
                        </a:rPr>
                        <a:t>0,0</a:t>
                      </a:r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i="1" dirty="0">
                          <a:solidFill>
                            <a:schemeClr val="tx1"/>
                          </a:solidFill>
                        </a:rPr>
                        <a:t>(0,3)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>
                          <a:solidFill>
                            <a:schemeClr val="tx1"/>
                          </a:solidFill>
                        </a:rPr>
                        <a:t>0,1 </a:t>
                      </a:r>
                      <a:r>
                        <a:rPr lang="sv-SE" b="0" i="1" dirty="0">
                          <a:solidFill>
                            <a:schemeClr val="tx1"/>
                          </a:solidFill>
                        </a:rPr>
                        <a:t>(0,3)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659184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Finansiellt sparande</a:t>
                      </a:r>
                      <a:r>
                        <a:rPr lang="sv-SE" baseline="300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>
                          <a:solidFill>
                            <a:schemeClr val="tx1"/>
                          </a:solidFill>
                        </a:rPr>
                        <a:t>-0,4 </a:t>
                      </a:r>
                      <a:r>
                        <a:rPr lang="sv-SE" i="1" dirty="0">
                          <a:solidFill>
                            <a:schemeClr val="tx1"/>
                          </a:solidFill>
                        </a:rPr>
                        <a:t>(-0,4)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>
                          <a:solidFill>
                            <a:schemeClr val="tx1"/>
                          </a:solidFill>
                        </a:rPr>
                        <a:t>-0,1 </a:t>
                      </a:r>
                      <a:r>
                        <a:rPr lang="sv-SE" i="1" dirty="0">
                          <a:solidFill>
                            <a:schemeClr val="tx1"/>
                          </a:solidFill>
                        </a:rPr>
                        <a:t>(0,1)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>
                          <a:solidFill>
                            <a:schemeClr val="tx1"/>
                          </a:solidFill>
                        </a:rPr>
                        <a:t>0,2 </a:t>
                      </a:r>
                      <a:r>
                        <a:rPr lang="sv-SE" b="0" i="1" dirty="0">
                          <a:solidFill>
                            <a:schemeClr val="tx1"/>
                          </a:solidFill>
                        </a:rPr>
                        <a:t>(0,5)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0803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31651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9AB073-BD5E-41D4-BBB2-4016CC1EA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Den svenska ekonomin står stark trots kriget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4401FC4-9623-4977-9DB8-D3A9590A2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908721"/>
            <a:ext cx="10441160" cy="5184580"/>
          </a:xfrm>
        </p:spPr>
        <p:txBody>
          <a:bodyPr/>
          <a:lstStyle/>
          <a:p>
            <a:endParaRPr lang="sv-SE" dirty="0"/>
          </a:p>
          <a:p>
            <a:r>
              <a:rPr lang="sv-SE" dirty="0"/>
              <a:t>Det ryska anfallskriget mot Ukraina är enorm humanitär katastrof.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Inflationen stiger och toppar på nästan 6 procent i år.</a:t>
            </a:r>
          </a:p>
          <a:p>
            <a:endParaRPr lang="sv-SE" dirty="0"/>
          </a:p>
          <a:p>
            <a:r>
              <a:rPr lang="sv-SE" dirty="0"/>
              <a:t>Tillväxten i BNP växlar ner i år och nästa år, men går in i en mild högkonjunktur i slutet av året.</a:t>
            </a:r>
          </a:p>
          <a:p>
            <a:endParaRPr lang="sv-SE" dirty="0"/>
          </a:p>
          <a:p>
            <a:r>
              <a:rPr lang="sv-SE" dirty="0"/>
              <a:t>Arbetslösheten fortsätter att falla och blir 6,7 procent 2023.</a:t>
            </a:r>
          </a:p>
          <a:p>
            <a:endParaRPr lang="sv-SE" dirty="0"/>
          </a:p>
          <a:p>
            <a:r>
              <a:rPr lang="sv-SE" dirty="0"/>
              <a:t>De svenska statsfinanserna är starka och utmaningarna med flyktingmottagandet är på kort sikt främst av praktisk natur, såsom boende och skola.</a:t>
            </a:r>
          </a:p>
          <a:p>
            <a:endParaRPr lang="sv-SE" dirty="0"/>
          </a:p>
          <a:p>
            <a:r>
              <a:rPr lang="sv-SE" dirty="0"/>
              <a:t>Nollräntepolitiken är slut – Riksbanken inleder en serie höjningar i september.</a:t>
            </a:r>
          </a:p>
        </p:txBody>
      </p:sp>
    </p:spTree>
    <p:extLst>
      <p:ext uri="{BB962C8B-B14F-4D97-AF65-F5344CB8AC3E}">
        <p14:creationId xmlns:p14="http://schemas.microsoft.com/office/powerpoint/2010/main" val="494674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318EDD-277E-461C-9930-F7F7B550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61" y="274641"/>
            <a:ext cx="8658000" cy="490060"/>
          </a:xfrm>
        </p:spPr>
        <p:txBody>
          <a:bodyPr/>
          <a:lstStyle/>
          <a:p>
            <a:r>
              <a:rPr lang="sv-SE" dirty="0"/>
              <a:t>Några antaganden om kriget i Ukraina och dess konsekvenser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0D5B957-E3BE-4207-BF5D-534F232BC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764701"/>
            <a:ext cx="10081120" cy="5328599"/>
          </a:xfrm>
        </p:spPr>
        <p:txBody>
          <a:bodyPr>
            <a:normAutofit/>
          </a:bodyPr>
          <a:lstStyle/>
          <a:p>
            <a:endParaRPr lang="sv-SE" dirty="0"/>
          </a:p>
          <a:p>
            <a:r>
              <a:rPr lang="sv-SE" dirty="0"/>
              <a:t>Kriget kommer att pågå under lång tid, mer eller mindre intensivt.</a:t>
            </a:r>
          </a:p>
          <a:p>
            <a:endParaRPr lang="sv-SE" dirty="0"/>
          </a:p>
          <a:p>
            <a:r>
              <a:rPr lang="sv-SE" dirty="0"/>
              <a:t>Det antas komma knappt 200 000 ukrainska flyktingar till Sverige i år.</a:t>
            </a:r>
          </a:p>
          <a:p>
            <a:endParaRPr lang="sv-SE" dirty="0"/>
          </a:p>
          <a:p>
            <a:r>
              <a:rPr lang="sv-SE" dirty="0"/>
              <a:t>Sanktionerna mot Ryssland ligger kvar åtminstone så länge kriget pågår.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Rysk export av råolja och naturgas antas fortsatt möjlig.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0127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317899-712A-43E6-8A76-7C3B8F05B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Terminspris på vete och på naturgas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E27C035-4D79-4F0C-BEA1-3278E2C482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Euro per ton vete för kommande leverans i Frankrike respektive euro per MWh, dagsvärden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1959DCF-5A74-4905-B781-9D0B954C3E3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</a:t>
            </a:r>
            <a:r>
              <a:rPr lang="sv-SE" dirty="0" err="1"/>
              <a:t>Euronext</a:t>
            </a:r>
            <a:r>
              <a:rPr lang="sv-SE" dirty="0"/>
              <a:t>, Intercontinental Exchange (ICE) och </a:t>
            </a:r>
            <a:r>
              <a:rPr lang="sv-SE" dirty="0" err="1"/>
              <a:t>Macrobond</a:t>
            </a:r>
            <a:r>
              <a:rPr lang="sv-SE" dirty="0"/>
              <a:t>.</a:t>
            </a:r>
          </a:p>
          <a:p>
            <a:endParaRPr lang="sv-SE" dirty="0"/>
          </a:p>
        </p:txBody>
      </p:sp>
      <p:pic>
        <p:nvPicPr>
          <p:cNvPr id="15" name="Platshållare för innehåll 14">
            <a:extLst>
              <a:ext uri="{FF2B5EF4-FFF2-40B4-BE49-F238E27FC236}">
                <a16:creationId xmlns:a16="http://schemas.microsoft.com/office/drawing/2014/main" id="{C3C7845B-3940-41AB-AA7D-365886FBDE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99" y="1524000"/>
            <a:ext cx="5400000" cy="3799499"/>
          </a:xfr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BA1D5D41-9174-45C0-AF4A-C3A2500FE5FC}"/>
              </a:ext>
            </a:extLst>
          </p:cNvPr>
          <p:cNvSpPr txBox="1">
            <a:spLocks/>
          </p:cNvSpPr>
          <p:nvPr/>
        </p:nvSpPr>
        <p:spPr>
          <a:xfrm>
            <a:off x="5879976" y="274640"/>
            <a:ext cx="5382000" cy="504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23" rtl="0" eaLnBrk="1" latinLnBrk="0" hangingPunct="1">
              <a:spcBef>
                <a:spcPct val="0"/>
              </a:spcBef>
              <a:buNone/>
              <a:defRPr sz="1800" b="1" kern="1200">
                <a:solidFill>
                  <a:srgbClr val="4D4D4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Rysslands och Ukrainas andel av global export 2020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11" name="Platshållare för text 3">
            <a:extLst>
              <a:ext uri="{FF2B5EF4-FFF2-40B4-BE49-F238E27FC236}">
                <a16:creationId xmlns:a16="http://schemas.microsoft.com/office/drawing/2014/main" id="{A19F3C4A-3264-444B-AD6A-C560C985174D}"/>
              </a:ext>
            </a:extLst>
          </p:cNvPr>
          <p:cNvSpPr txBox="1">
            <a:spLocks/>
          </p:cNvSpPr>
          <p:nvPr/>
        </p:nvSpPr>
        <p:spPr>
          <a:xfrm>
            <a:off x="5879978" y="836712"/>
            <a:ext cx="53820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Procent</a:t>
            </a:r>
            <a:endParaRPr lang="sv-SE" dirty="0"/>
          </a:p>
        </p:txBody>
      </p:sp>
      <p:sp>
        <p:nvSpPr>
          <p:cNvPr id="12" name="Underrubrik 4">
            <a:extLst>
              <a:ext uri="{FF2B5EF4-FFF2-40B4-BE49-F238E27FC236}">
                <a16:creationId xmlns:a16="http://schemas.microsoft.com/office/drawing/2014/main" id="{4E7B5106-0EAF-4BB4-8A14-7EDF730DE1C4}"/>
              </a:ext>
            </a:extLst>
          </p:cNvPr>
          <p:cNvSpPr txBox="1">
            <a:spLocks/>
          </p:cNvSpPr>
          <p:nvPr/>
        </p:nvSpPr>
        <p:spPr>
          <a:xfrm>
            <a:off x="5879274" y="6148173"/>
            <a:ext cx="5382000" cy="59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0" kern="120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457212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23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34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47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57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70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80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91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Källa: British Petroleum och Världsbanken.</a:t>
            </a:r>
          </a:p>
          <a:p>
            <a:endParaRPr lang="sv-SE" dirty="0"/>
          </a:p>
        </p:txBody>
      </p:sp>
      <p:graphicFrame>
        <p:nvGraphicFramePr>
          <p:cNvPr id="13" name="Platshållare för innehåll 8">
            <a:extLst>
              <a:ext uri="{FF2B5EF4-FFF2-40B4-BE49-F238E27FC236}">
                <a16:creationId xmlns:a16="http://schemas.microsoft.com/office/drawing/2014/main" id="{0B45285D-61D9-4649-9BD1-8C412B6EAF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2077469"/>
              </p:ext>
            </p:extLst>
          </p:nvPr>
        </p:nvGraphicFramePr>
        <p:xfrm>
          <a:off x="5878877" y="1412875"/>
          <a:ext cx="5381625" cy="467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40439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latshållare för innehåll 12">
            <a:extLst>
              <a:ext uri="{FF2B5EF4-FFF2-40B4-BE49-F238E27FC236}">
                <a16:creationId xmlns:a16="http://schemas.microsoft.com/office/drawing/2014/main" id="{15A7E5CE-733D-4243-8E1B-74E931EF032F}"/>
              </a:ext>
            </a:extLst>
          </p:cNvPr>
          <p:cNvPicPr>
            <a:picLocks noGrp="1" noChangeAspect="1"/>
          </p:cNvPicPr>
          <p:nvPr>
            <p:ph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48" y="1475088"/>
            <a:ext cx="5400000" cy="4233893"/>
          </a:xfrm>
        </p:spPr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445A506-4939-419E-AE8E-5AC28D8F8E6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35360" y="782936"/>
            <a:ext cx="5382000" cy="504056"/>
          </a:xfrm>
        </p:spPr>
        <p:txBody>
          <a:bodyPr/>
          <a:lstStyle/>
          <a:p>
            <a:r>
              <a:rPr lang="sv-SE" dirty="0"/>
              <a:t>Index, dagsvärden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E83B24E0-895E-4EAE-AA97-6A4F663F7D7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42035" y="225728"/>
            <a:ext cx="5382000" cy="504000"/>
          </a:xfrm>
        </p:spPr>
        <p:txBody>
          <a:bodyPr/>
          <a:lstStyle/>
          <a:p>
            <a:r>
              <a:rPr lang="sv-SE" dirty="0" err="1"/>
              <a:t>Stringency</a:t>
            </a:r>
            <a:r>
              <a:rPr lang="sv-SE" dirty="0"/>
              <a:t> index, pandemirestriktioner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BED41154-FBF3-4F7D-BF04-A50F98950D2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5360" y="6093296"/>
            <a:ext cx="5382000" cy="594296"/>
          </a:xfrm>
        </p:spPr>
        <p:txBody>
          <a:bodyPr/>
          <a:lstStyle/>
          <a:p>
            <a:r>
              <a:rPr lang="en-US"/>
              <a:t>Källor: University of Oxford och Macrobond.</a:t>
            </a:r>
            <a:endParaRPr lang="sv-SE"/>
          </a:p>
        </p:txBody>
      </p:sp>
      <p:sp>
        <p:nvSpPr>
          <p:cNvPr id="18" name="Rubrik 1">
            <a:extLst>
              <a:ext uri="{FF2B5EF4-FFF2-40B4-BE49-F238E27FC236}">
                <a16:creationId xmlns:a16="http://schemas.microsoft.com/office/drawing/2014/main" id="{F8F9E00B-E2A9-4E6F-B526-8625CE1A9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9976" y="225728"/>
            <a:ext cx="5382000" cy="504000"/>
          </a:xfrm>
        </p:spPr>
        <p:txBody>
          <a:bodyPr/>
          <a:lstStyle/>
          <a:p>
            <a:r>
              <a:rPr lang="sv-SE" dirty="0"/>
              <a:t>Sammanvägt inköpschefsindex i valda länder och regioner</a:t>
            </a:r>
          </a:p>
        </p:txBody>
      </p:sp>
      <p:pic>
        <p:nvPicPr>
          <p:cNvPr id="19" name="Platshållare för innehåll 10">
            <a:extLst>
              <a:ext uri="{FF2B5EF4-FFF2-40B4-BE49-F238E27FC236}">
                <a16:creationId xmlns:a16="http://schemas.microsoft.com/office/drawing/2014/main" id="{FA27A4EF-D543-4E2A-A99D-61EC813A2C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413" y="1475088"/>
            <a:ext cx="5400000" cy="3799499"/>
          </a:xfrm>
        </p:spPr>
      </p:pic>
      <p:sp>
        <p:nvSpPr>
          <p:cNvPr id="20" name="Platshållare för text 3">
            <a:extLst>
              <a:ext uri="{FF2B5EF4-FFF2-40B4-BE49-F238E27FC236}">
                <a16:creationId xmlns:a16="http://schemas.microsoft.com/office/drawing/2014/main" id="{D7ABC246-2A79-43A2-8F41-36FFB264517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79978" y="787800"/>
            <a:ext cx="5382000" cy="504056"/>
          </a:xfrm>
        </p:spPr>
        <p:txBody>
          <a:bodyPr/>
          <a:lstStyle/>
          <a:p>
            <a:r>
              <a:rPr lang="sv-SE" dirty="0"/>
              <a:t>Index, månadsvärden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21" name="Underrubrik 4">
            <a:extLst>
              <a:ext uri="{FF2B5EF4-FFF2-40B4-BE49-F238E27FC236}">
                <a16:creationId xmlns:a16="http://schemas.microsoft.com/office/drawing/2014/main" id="{5C104886-69D4-4236-96F6-AC6B3D930AAC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5861413" y="6128002"/>
            <a:ext cx="5382000" cy="594000"/>
          </a:xfrm>
        </p:spPr>
        <p:txBody>
          <a:bodyPr/>
          <a:lstStyle/>
          <a:p>
            <a:r>
              <a:rPr lang="sv-SE"/>
              <a:t>Källa: IHS Markit.</a:t>
            </a:r>
          </a:p>
        </p:txBody>
      </p:sp>
      <p:cxnSp>
        <p:nvCxnSpPr>
          <p:cNvPr id="3" name="Rak pilkoppling 2">
            <a:extLst>
              <a:ext uri="{FF2B5EF4-FFF2-40B4-BE49-F238E27FC236}">
                <a16:creationId xmlns:a16="http://schemas.microsoft.com/office/drawing/2014/main" id="{AB77C266-4E10-47BA-A0E9-168B1AEFD1E4}"/>
              </a:ext>
            </a:extLst>
          </p:cNvPr>
          <p:cNvCxnSpPr/>
          <p:nvPr/>
        </p:nvCxnSpPr>
        <p:spPr>
          <a:xfrm>
            <a:off x="3719736" y="2492896"/>
            <a:ext cx="0" cy="79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7827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8E8DA6A0-B75D-42C4-994B-2860B53DE29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63352" y="854944"/>
            <a:ext cx="5382000" cy="504056"/>
          </a:xfrm>
        </p:spPr>
        <p:txBody>
          <a:bodyPr/>
          <a:lstStyle/>
          <a:p>
            <a:r>
              <a:rPr lang="sv-SE" dirty="0"/>
              <a:t>Standardiserade avvikelser från medelvärde, månadsvärden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B945293B-E880-4C95-A9FE-E1F1B47518E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70027" y="297736"/>
            <a:ext cx="5382000" cy="504000"/>
          </a:xfrm>
        </p:spPr>
        <p:txBody>
          <a:bodyPr/>
          <a:lstStyle/>
          <a:p>
            <a:r>
              <a:rPr lang="sv-SE" dirty="0"/>
              <a:t>Konsumentförtroende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98A4D083-1B32-44E8-9930-82A5906D12B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63352" y="6165304"/>
            <a:ext cx="5382000" cy="594296"/>
          </a:xfrm>
        </p:spPr>
        <p:txBody>
          <a:bodyPr/>
          <a:lstStyle/>
          <a:p>
            <a:r>
              <a:rPr lang="en-US" dirty="0" err="1"/>
              <a:t>Källor</a:t>
            </a:r>
            <a:r>
              <a:rPr lang="en-US" dirty="0"/>
              <a:t>: Conference Board, </a:t>
            </a:r>
            <a:r>
              <a:rPr lang="sv-SE" dirty="0"/>
              <a:t>Europeiska kommissionen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Macrobond</a:t>
            </a:r>
            <a:r>
              <a:rPr lang="en-US" dirty="0"/>
              <a:t>. </a:t>
            </a:r>
            <a:endParaRPr lang="sv-SE" dirty="0"/>
          </a:p>
        </p:txBody>
      </p:sp>
      <p:sp>
        <p:nvSpPr>
          <p:cNvPr id="18" name="Rubrik 1">
            <a:extLst>
              <a:ext uri="{FF2B5EF4-FFF2-40B4-BE49-F238E27FC236}">
                <a16:creationId xmlns:a16="http://schemas.microsoft.com/office/drawing/2014/main" id="{C39C454F-1929-43C0-8442-F216CFA6F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1984" y="296505"/>
            <a:ext cx="5382000" cy="504000"/>
          </a:xfrm>
        </p:spPr>
        <p:txBody>
          <a:bodyPr/>
          <a:lstStyle/>
          <a:p>
            <a:r>
              <a:rPr lang="sv-SE" dirty="0"/>
              <a:t>Företagens förväntningar på framtida försäljningspriser i euroområdet</a:t>
            </a:r>
          </a:p>
        </p:txBody>
      </p:sp>
      <p:pic>
        <p:nvPicPr>
          <p:cNvPr id="19" name="Platshållare för innehåll 10">
            <a:extLst>
              <a:ext uri="{FF2B5EF4-FFF2-40B4-BE49-F238E27FC236}">
                <a16:creationId xmlns:a16="http://schemas.microsoft.com/office/drawing/2014/main" id="{1727664E-3739-4557-8570-CF4AF57D7B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421" y="1545865"/>
            <a:ext cx="5400000" cy="3798534"/>
          </a:xfrm>
        </p:spPr>
      </p:pic>
      <p:sp>
        <p:nvSpPr>
          <p:cNvPr id="20" name="Platshållare för text 3">
            <a:extLst>
              <a:ext uri="{FF2B5EF4-FFF2-40B4-BE49-F238E27FC236}">
                <a16:creationId xmlns:a16="http://schemas.microsoft.com/office/drawing/2014/main" id="{4D6E814C-C215-412B-9D4B-445D8766C2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51986" y="858577"/>
            <a:ext cx="5382000" cy="504056"/>
          </a:xfrm>
        </p:spPr>
        <p:txBody>
          <a:bodyPr/>
          <a:lstStyle/>
          <a:p>
            <a:r>
              <a:rPr lang="sv-SE"/>
              <a:t>Nettotal, säsongsrensade månadsvärden</a:t>
            </a:r>
          </a:p>
        </p:txBody>
      </p:sp>
      <p:sp>
        <p:nvSpPr>
          <p:cNvPr id="21" name="Underrubrik 4">
            <a:extLst>
              <a:ext uri="{FF2B5EF4-FFF2-40B4-BE49-F238E27FC236}">
                <a16:creationId xmlns:a16="http://schemas.microsoft.com/office/drawing/2014/main" id="{6328BE90-B283-4FC1-9B5F-E3F3BD1BCE88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5951282" y="6170038"/>
            <a:ext cx="5382000" cy="594000"/>
          </a:xfrm>
        </p:spPr>
        <p:txBody>
          <a:bodyPr/>
          <a:lstStyle/>
          <a:p>
            <a:r>
              <a:rPr lang="sv-SE" dirty="0"/>
              <a:t>Källor: Europeiska kommissionen och </a:t>
            </a:r>
            <a:r>
              <a:rPr lang="sv-SE" dirty="0" err="1"/>
              <a:t>Macrobond</a:t>
            </a:r>
            <a:r>
              <a:rPr lang="sv-SE" dirty="0"/>
              <a:t>.</a:t>
            </a:r>
          </a:p>
        </p:txBody>
      </p:sp>
      <p:pic>
        <p:nvPicPr>
          <p:cNvPr id="12" name="Platshållare för innehåll 11">
            <a:extLst>
              <a:ext uri="{FF2B5EF4-FFF2-40B4-BE49-F238E27FC236}">
                <a16:creationId xmlns:a16="http://schemas.microsoft.com/office/drawing/2014/main" id="{AE6D02B9-1B5D-493F-B94E-50B7B6DA7D6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99" y="1524000"/>
            <a:ext cx="5400000" cy="3799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916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317899-712A-43E6-8A76-7C3B8F05B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Bidrag till inflationen i euroområdet</a:t>
            </a:r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4FBA236D-02FA-422C-8EAB-80C498AEA7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99" y="1524000"/>
            <a:ext cx="5400000" cy="379949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E27C035-4D79-4F0C-BEA1-3278E2C482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Årlig procentuell förändring respektive bidrag,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1959DCF-5A74-4905-B781-9D0B954C3E3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ECB och </a:t>
            </a:r>
            <a:r>
              <a:rPr lang="sv-SE" dirty="0" err="1"/>
              <a:t>Macrobond</a:t>
            </a:r>
            <a:r>
              <a:rPr lang="sv-SE" dirty="0"/>
              <a:t>.</a:t>
            </a:r>
          </a:p>
          <a:p>
            <a:endParaRPr lang="sv-SE" dirty="0"/>
          </a:p>
        </p:txBody>
      </p:sp>
      <p:pic>
        <p:nvPicPr>
          <p:cNvPr id="13" name="Platshållare för innehåll 12">
            <a:extLst>
              <a:ext uri="{FF2B5EF4-FFF2-40B4-BE49-F238E27FC236}">
                <a16:creationId xmlns:a16="http://schemas.microsoft.com/office/drawing/2014/main" id="{5A9111C2-0BC1-4C83-925F-A2D925C1C5F2}"/>
              </a:ext>
            </a:extLst>
          </p:cNvPr>
          <p:cNvPicPr>
            <a:picLocks noGrp="1" noChangeAspect="1"/>
          </p:cNvPicPr>
          <p:nvPr>
            <p:ph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999" y="1524000"/>
            <a:ext cx="5400000" cy="4008974"/>
          </a:xfrm>
        </p:spPr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29214A7-64E7-4178-904B-E171D4478BE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sv-SE" dirty="0"/>
              <a:t>Årlig procentuell förändring respektive bidrag, månadsvärden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71F7984E-369C-438C-8E11-2BBF6666F1F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sv-SE" dirty="0"/>
              <a:t>Bidrag till inflationen i USA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8AB4750D-96B8-49CE-A6CF-FC030678F36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err="1"/>
              <a:t>Källor</a:t>
            </a:r>
            <a:r>
              <a:rPr lang="en-US" dirty="0"/>
              <a:t>: Bureau of Economic Analysis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Macrobond</a:t>
            </a:r>
            <a:r>
              <a:rPr lang="en-US" dirty="0"/>
              <a:t>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87864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6D13BE-DDF5-4124-8666-C1319732E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Styrräntorna höjs i både USA och euroområdet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A6E8D0D-EEB3-41E3-9D14-D7EC3592050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Procent, i slutet av månaden, månadsvärden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2C2B7B5-98E1-4FDB-A683-6742602913C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ECB, Federal </a:t>
            </a:r>
            <a:r>
              <a:rPr lang="sv-SE" dirty="0" err="1"/>
              <a:t>Reserve</a:t>
            </a:r>
            <a:r>
              <a:rPr lang="sv-SE" dirty="0"/>
              <a:t>, Konjunkturinstitutet.</a:t>
            </a:r>
          </a:p>
        </p:txBody>
      </p:sp>
      <p:pic>
        <p:nvPicPr>
          <p:cNvPr id="8" name="Platshållare för innehåll 8">
            <a:extLst>
              <a:ext uri="{FF2B5EF4-FFF2-40B4-BE49-F238E27FC236}">
                <a16:creationId xmlns:a16="http://schemas.microsoft.com/office/drawing/2014/main" id="{0D206696-A829-4F6A-9F6F-53BBC44000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1" y="1459895"/>
            <a:ext cx="8640000" cy="446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576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CB220A-788D-4FFC-BD77-040A00562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60" y="274639"/>
            <a:ext cx="10440459" cy="504000"/>
          </a:xfrm>
        </p:spPr>
        <p:txBody>
          <a:bodyPr/>
          <a:lstStyle/>
          <a:p>
            <a:r>
              <a:rPr lang="sv-SE" spc="50" dirty="0">
                <a:latin typeface="Verdana" panose="020B0604030504040204" pitchFamily="34" charset="0"/>
              </a:rPr>
              <a:t>God tillväxt i svenska exportmarknaden trots nedrevideringar i omvärlden</a:t>
            </a:r>
            <a:endParaRPr lang="sv-SE" dirty="0">
              <a:solidFill>
                <a:srgbClr val="FF0000"/>
              </a:solidFill>
            </a:endParaRPr>
          </a:p>
        </p:txBody>
      </p:sp>
      <p:graphicFrame>
        <p:nvGraphicFramePr>
          <p:cNvPr id="10" name="Platshållare för innehåll 17">
            <a:extLst>
              <a:ext uri="{FF2B5EF4-FFF2-40B4-BE49-F238E27FC236}">
                <a16:creationId xmlns:a16="http://schemas.microsoft.com/office/drawing/2014/main" id="{3D9290C2-0C03-48D8-A681-75A896BFC0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891858"/>
              </p:ext>
            </p:extLst>
          </p:nvPr>
        </p:nvGraphicFramePr>
        <p:xfrm>
          <a:off x="336061" y="1628800"/>
          <a:ext cx="8064000" cy="27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0">
                  <a:extLst>
                    <a:ext uri="{9D8B030D-6E8A-4147-A177-3AD203B41FA5}">
                      <a16:colId xmlns:a16="http://schemas.microsoft.com/office/drawing/2014/main" val="2233437750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val="3645148261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val="656065257"/>
                    </a:ext>
                  </a:extLst>
                </a:gridCol>
                <a:gridCol w="1728000">
                  <a:extLst>
                    <a:ext uri="{9D8B030D-6E8A-4147-A177-3AD203B41FA5}">
                      <a16:colId xmlns:a16="http://schemas.microsoft.com/office/drawing/2014/main" val="3165417143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 marL="99963" marR="99963" anchor="ctr">
                    <a:solidFill>
                      <a:srgbClr val="00709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2021</a:t>
                      </a:r>
                    </a:p>
                  </a:txBody>
                  <a:tcPr marL="99963" marR="99963" anchor="ctr">
                    <a:solidFill>
                      <a:srgbClr val="00709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2022</a:t>
                      </a:r>
                    </a:p>
                  </a:txBody>
                  <a:tcPr marL="99963" marR="99963" anchor="ctr">
                    <a:solidFill>
                      <a:srgbClr val="00709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2023</a:t>
                      </a:r>
                    </a:p>
                  </a:txBody>
                  <a:tcPr marL="99963" marR="99963" anchor="ctr">
                    <a:solidFill>
                      <a:srgbClr val="0070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55359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sv-SE" dirty="0"/>
                        <a:t>BNP i världen</a:t>
                      </a:r>
                    </a:p>
                  </a:txBody>
                  <a:tcPr marL="99963" marR="99963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5,9 </a:t>
                      </a:r>
                      <a:r>
                        <a:rPr lang="sv-SE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(5,6)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 </a:t>
                      </a:r>
                      <a:r>
                        <a:rPr lang="sv-SE" sz="1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(4,3)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 </a:t>
                      </a:r>
                      <a:r>
                        <a:rPr lang="sv-SE" sz="1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(3,3)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2851847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sv-SE" dirty="0"/>
                        <a:t>BNP i USA</a:t>
                      </a:r>
                    </a:p>
                  </a:txBody>
                  <a:tcPr marL="99963" marR="99963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5,7 </a:t>
                      </a:r>
                      <a:r>
                        <a:rPr lang="sv-SE" sz="1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(5,6)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23" rtl="0" eaLnBrk="1" fontAlgn="b" latinLnBrk="0" hangingPunct="1"/>
                      <a:r>
                        <a:rPr lang="sv-SE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 </a:t>
                      </a:r>
                      <a:r>
                        <a:rPr lang="sv-SE" sz="1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(4,0)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23" rtl="0" eaLnBrk="1" fontAlgn="b" latinLnBrk="0" hangingPunct="1"/>
                      <a:r>
                        <a:rPr lang="sv-SE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2,4 </a:t>
                      </a:r>
                      <a:r>
                        <a:rPr lang="sv-SE" sz="1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(2,2)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2394987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BNP i euroområdet</a:t>
                      </a:r>
                    </a:p>
                  </a:txBody>
                  <a:tcPr marL="99963" marR="99963" anchor="ctr"/>
                </a:tc>
                <a:tc>
                  <a:txBody>
                    <a:bodyPr/>
                    <a:lstStyle/>
                    <a:p>
                      <a:pPr marL="0" algn="ctr" defTabSz="914423" rtl="0" eaLnBrk="1" fontAlgn="b" latinLnBrk="0" hangingPunct="1"/>
                      <a:r>
                        <a:rPr lang="sv-SE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5,3 </a:t>
                      </a:r>
                      <a:r>
                        <a:rPr lang="sv-SE" sz="1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(5,2)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23" rtl="0" eaLnBrk="1" fontAlgn="b" latinLnBrk="0" hangingPunct="1"/>
                      <a:r>
                        <a:rPr lang="sv-SE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 </a:t>
                      </a:r>
                      <a:r>
                        <a:rPr lang="sv-SE" sz="1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(4,3)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23" rtl="0" eaLnBrk="1" fontAlgn="b" latinLnBrk="0" hangingPunct="1"/>
                      <a:r>
                        <a:rPr lang="sv-SE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2,6 </a:t>
                      </a:r>
                      <a:r>
                        <a:rPr lang="sv-SE" sz="1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(2,5)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6238062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sv-SE" dirty="0"/>
                        <a:t>Svensk exportmarknad</a:t>
                      </a:r>
                    </a:p>
                  </a:txBody>
                  <a:tcPr marL="99963" marR="99963" anchor="ctr"/>
                </a:tc>
                <a:tc>
                  <a:txBody>
                    <a:bodyPr/>
                    <a:lstStyle/>
                    <a:p>
                      <a:pPr marL="0" algn="ctr" defTabSz="914423" rtl="0" eaLnBrk="1" fontAlgn="b" latinLnBrk="0" hangingPunct="1"/>
                      <a:r>
                        <a:rPr lang="sv-SE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8,7 </a:t>
                      </a:r>
                      <a:r>
                        <a:rPr lang="sv-SE" sz="1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(7,5)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23" rtl="0" eaLnBrk="1" fontAlgn="b" latinLnBrk="0" hangingPunct="1"/>
                      <a:r>
                        <a:rPr lang="sv-SE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5,6 </a:t>
                      </a:r>
                      <a:r>
                        <a:rPr lang="sv-SE" sz="1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(5,8)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23" rtl="0" eaLnBrk="1" fontAlgn="b" latinLnBrk="0" hangingPunct="1"/>
                      <a:r>
                        <a:rPr lang="sv-SE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4,1 </a:t>
                      </a:r>
                      <a:r>
                        <a:rPr lang="sv-SE" sz="18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(3,9)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5381464"/>
                  </a:ext>
                </a:extLst>
              </a:tr>
            </a:tbl>
          </a:graphicData>
        </a:graphic>
      </p:graphicFrame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9BAE3892-0963-4DCE-B577-A991761011C1}"/>
              </a:ext>
            </a:extLst>
          </p:cNvPr>
          <p:cNvSpPr txBox="1">
            <a:spLocks/>
          </p:cNvSpPr>
          <p:nvPr/>
        </p:nvSpPr>
        <p:spPr>
          <a:xfrm>
            <a:off x="335574" y="1046352"/>
            <a:ext cx="8658000" cy="504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Årlig procentuell förändring, kalenderkorrigerad (</a:t>
            </a:r>
            <a:r>
              <a:rPr lang="sv-SE" i="1" dirty="0"/>
              <a:t>KL december)</a:t>
            </a:r>
          </a:p>
        </p:txBody>
      </p:sp>
    </p:spTree>
    <p:extLst>
      <p:ext uri="{BB962C8B-B14F-4D97-AF65-F5344CB8AC3E}">
        <p14:creationId xmlns:p14="http://schemas.microsoft.com/office/powerpoint/2010/main" val="2797809691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1272</TotalTime>
  <Words>1099</Words>
  <Application>Microsoft Office PowerPoint</Application>
  <PresentationFormat>Bredbild</PresentationFormat>
  <Paragraphs>227</Paragraphs>
  <Slides>24</Slides>
  <Notes>24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24</vt:i4>
      </vt:variant>
    </vt:vector>
  </HeadingPairs>
  <TitlesOfParts>
    <vt:vector size="28" baseType="lpstr">
      <vt:lpstr>Arial</vt:lpstr>
      <vt:lpstr>Calibri</vt:lpstr>
      <vt:lpstr>Verdana</vt:lpstr>
      <vt:lpstr>ExternaPresentationer2</vt:lpstr>
      <vt:lpstr>KONJUNKTURINSTITUTET</vt:lpstr>
      <vt:lpstr>Den svenska ekonomin står stark trots kriget</vt:lpstr>
      <vt:lpstr>Några antaganden om kriget i Ukraina och dess konsekvenser</vt:lpstr>
      <vt:lpstr>Terminspris på vete och på naturgas</vt:lpstr>
      <vt:lpstr>Sammanvägt inköpschefsindex i valda länder och regioner</vt:lpstr>
      <vt:lpstr>Företagens förväntningar på framtida försäljningspriser i euroområdet</vt:lpstr>
      <vt:lpstr>Bidrag till inflationen i euroområdet</vt:lpstr>
      <vt:lpstr>Styrräntorna höjs i både USA och euroområdet</vt:lpstr>
      <vt:lpstr>God tillväxt i svenska exportmarknaden trots nedrevideringar i omvärlden</vt:lpstr>
      <vt:lpstr>Företagen är fortsatt optimistiska medan hushållen är dystra</vt:lpstr>
      <vt:lpstr>Bidrag till KPIF-inflationen</vt:lpstr>
      <vt:lpstr>Hushållens konsumtion</vt:lpstr>
      <vt:lpstr>Export</vt:lpstr>
      <vt:lpstr>PowerPoint-presentation</vt:lpstr>
      <vt:lpstr>Tillväxten i BNP växlar ner i år och nästa år</vt:lpstr>
      <vt:lpstr>PowerPoint-presentation</vt:lpstr>
      <vt:lpstr>Brist på arbetskraft nästan överallt</vt:lpstr>
      <vt:lpstr>Sysselsatta och arbetade timmar</vt:lpstr>
      <vt:lpstr>Långtidsarbetslösheten har stigit </vt:lpstr>
      <vt:lpstr>Lönsamhet i näringslivet</vt:lpstr>
      <vt:lpstr>Reporäntan höjs i september</vt:lpstr>
      <vt:lpstr>Den ekonomiska utvecklingen är osäker</vt:lpstr>
      <vt:lpstr>Prognosen i sammandrag</vt:lpstr>
      <vt:lpstr>Den svenska ekonomin står stark trots kriget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KONJUNKTURINSTITUTET</dc:title>
  <dc:creator>Rosmarie Andersson</dc:creator>
  <cp:lastModifiedBy>Anders Hansson</cp:lastModifiedBy>
  <cp:revision>12</cp:revision>
  <cp:lastPrinted>2022-03-29T10:12:03Z</cp:lastPrinted>
  <dcterms:created xsi:type="dcterms:W3CDTF">2022-03-28T06:49:06Z</dcterms:created>
  <dcterms:modified xsi:type="dcterms:W3CDTF">2022-03-30T11:55:04Z</dcterms:modified>
</cp:coreProperties>
</file>