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3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2074" y="77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2022-03-29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2022-03-29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0CC1E6-49AC-4435-B829-0C650C50E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Stringency index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68D4321-6E67-4E82-8CB5-1028436A95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Index, dagsvärden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A4BD9C3-9B64-4694-9359-8AF25C2F1FC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University of Oxford och Macrobond.</a:t>
            </a:r>
            <a:endParaRPr lang="sv-SE"/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65CADFF7-B785-42BA-896D-2E1100CCB0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468556"/>
          </a:xfrm>
        </p:spPr>
      </p:pic>
    </p:spTree>
    <p:extLst>
      <p:ext uri="{BB962C8B-B14F-4D97-AF65-F5344CB8AC3E}">
        <p14:creationId xmlns:p14="http://schemas.microsoft.com/office/powerpoint/2010/main" val="2302318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52B96A-6418-4592-B5B4-D9BB5B867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Företagens förväntningar på framtida försäljningspriser i euroområdet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D683B30-E541-4D25-8332-C61B8FDA25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63C70FE-0B90-4D82-A963-7EA7C8A3EB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E749C81-259E-4195-B688-8955BA52B1E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Europeiska kommissionen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3761516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EEA190-3C4A-49FF-92F5-3D7E9BE84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inflationen i euroområdet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C820820-FB41-4D31-A932-A1392EF017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6F39BEF-68C7-4C91-82BB-984A7F0B41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 respektive bidrag,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8BB55DD-0EF8-4FFD-A156-EF4269B1AD3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ECB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64732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E3E39C-3854-44C0-9A7A-F93BF1D7C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 i euroområdet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C62DAE7-1610-499B-9F55-D9CBA3BEB9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5F45C9E-8A9D-4BA0-B690-593F12E981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9D590F7-08DF-4449-8599-1E58F15F548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399089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9F8EB5-1247-4A52-8DB0-680AE0490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Arbetskraftsdeltagande i USA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2277929-0BDC-438A-B01C-5E7DC6D08B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2F4AB38-641F-446E-921D-6ABADF117A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Personer i arbetskraften som andel av populationen,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668D225-AA00-4397-8057-32D490EF24F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Källa: U.S Bureau of Labor Statistics.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2587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5478AC-ABDC-4B25-890B-D5045EBD6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KPI och löner i USA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65DF761-10C2-4EEA-808C-3C76791911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1C3C91D-A53C-4EBD-9AEA-0515DC6F44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8A40BEB-70CA-4C3E-9F52-75475F622AC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Bureau of Economic Analysis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9223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FF4EA3-63EF-41C3-9409-2ED60D2CD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inflationen i USA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377222E-D08A-42D2-BE8A-2514CAB886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AAFACBF-7763-4A5D-846C-1A1A392F9A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 respektive bidrag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B0A6B84-C4F3-4CDC-9E4F-AD041572A57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Bureau of Economic Analysis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2648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6D13BE-DDF5-4124-8666-C1319732E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Styrräntor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E9C44BC-6D8F-49C5-B3F8-8345392555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A6E8D0D-EEB3-41E3-9D14-D7EC359205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i slutet av månaden,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2C2B7B5-98E1-4FDB-A683-6742602913C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ECB, Federal Reserve,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786576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693BA3-2AA0-4BFF-ABE6-F35C829BE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Sammanvägt inköpschefsindex i valda länder och regioner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4271D52-A4C4-4287-BA62-7AAACCDE34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62808DF-60BF-44D9-9C69-C11A2D81D0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4750C4A-6D3E-41F4-BEFE-FFEE36B9791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IHS Markit.</a:t>
            </a:r>
          </a:p>
        </p:txBody>
      </p:sp>
    </p:spTree>
    <p:extLst>
      <p:ext uri="{BB962C8B-B14F-4D97-AF65-F5344CB8AC3E}">
        <p14:creationId xmlns:p14="http://schemas.microsoft.com/office/powerpoint/2010/main" val="1837743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5816FF-DEF7-4EF5-8C39-56F33724E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Konsumentförtroende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18CC98F-95CE-4084-A574-31C7829493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Standardiserade avvikelser från medelvärde,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CCBE621-E3D8-475F-845E-A82027246F5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Conference Board, DG Ecfin och Macrobond. </a:t>
            </a:r>
            <a:endParaRPr lang="sv-SE"/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A301B44D-7AE1-456A-8076-04D88C6313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468556"/>
          </a:xfrm>
        </p:spPr>
      </p:pic>
    </p:spTree>
    <p:extLst>
      <p:ext uri="{BB962C8B-B14F-4D97-AF65-F5344CB8AC3E}">
        <p14:creationId xmlns:p14="http://schemas.microsoft.com/office/powerpoint/2010/main" val="3936725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6ECEB0-3139-4EF1-ABD3-777F62A8E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Börsutveckling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70DF503-144F-4689-82E4-C928CDA77D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2006-12-29=100, dagsvärden, 5-dagars glidande medelvärde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0E84A17-E603-4585-B422-F7E596075FB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Standard &amp; Poor’s, STOXX, MSCI och Macrobond.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7079B2B4-79A0-4F72-913D-E45A1A4A12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468556"/>
          </a:xfrm>
        </p:spPr>
      </p:pic>
    </p:spTree>
    <p:extLst>
      <p:ext uri="{BB962C8B-B14F-4D97-AF65-F5344CB8AC3E}">
        <p14:creationId xmlns:p14="http://schemas.microsoft.com/office/powerpoint/2010/main" val="2567339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DF8100-02E5-463C-9FDE-F0311F024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Terminspris vete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1C10FB9-2FD6-4311-A40E-57F6EFC1A5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42EECDD-6380-4136-BCD4-67C8D37C4A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Euro per ton vete för kommande leverans i Frankrike, dagsvärden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D38518F-F652-4B5E-BDE5-E3ACA640AF9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Euronext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3691985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3E47EA-1AEB-4A08-BDC2-7A92A9952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Terminspris på naturgas i Europa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3C5F08B-F307-4DAB-BE3E-A0B3416093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50202E6-679A-4ED4-A7B6-2BBC8573DC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Euro per MWh, dagsvärden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5F1C4F4-C2BC-4EA9-A169-96D726F7AE5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Intercontinental Exchange (ICE)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3989293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DD79E1-D444-4725-99BC-052142291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Pris på råolja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5A7EF87-31FA-4B64-B786-3BC28F268D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EDC69AF-A66B-417E-92DC-DEEEAF6C41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Dollar respektive svenska kronor per fat,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261FD0D-5E7D-45EE-987F-F88701694B2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Energy Information Administration (EIA),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771386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D9A162-80F0-466D-AA74-D9C6E30DE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Rysslands andel av euroområdets varuhandel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3A4F74F-F287-4723-9EF9-8927992FFA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61F37A0-55AB-445E-9D1E-00F62B3E61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7231DE4-410A-485C-9E46-85D6B547B88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006899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1A55D6-0D76-4A71-9E86-CE1FEA4E6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Rysslands andel av gasutbudet i valda länder 2020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3998224-C24E-4C81-823E-1CF5A08920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348253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8A2BA26-5FFA-4DD8-AEEA-261EE27AC36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B2077B4-2753-41F2-AB1E-94B6BE7C032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spc="3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Anm. LV= Lettland, SK=Slovakien, AT=Österrike, GR=Grekland, DE=Tyskland, IT=Italien och FR=Frankrike. Andelarna för Österrike, Tyskland och Frankrike avser år 2019.</a:t>
            </a:r>
          </a:p>
          <a:p>
            <a:r>
              <a:rPr lang="en-US" dirty="0" err="1"/>
              <a:t>Källa</a:t>
            </a:r>
            <a:r>
              <a:rPr lang="en-US" dirty="0"/>
              <a:t>: The European Union Agency for the Cooperation of Energy Regulators (ACER).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3328681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129</TotalTime>
  <Words>341</Words>
  <Application>Microsoft Office PowerPoint</Application>
  <PresentationFormat>Bredbild</PresentationFormat>
  <Paragraphs>49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0" baseType="lpstr">
      <vt:lpstr>Arial</vt:lpstr>
      <vt:lpstr>Calibri</vt:lpstr>
      <vt:lpstr>Verdana</vt:lpstr>
      <vt:lpstr>ExternaPresentationer2</vt:lpstr>
      <vt:lpstr>Stringency index</vt:lpstr>
      <vt:lpstr>Sammanvägt inköpschefsindex i valda länder och regioner</vt:lpstr>
      <vt:lpstr>Konsumentförtroende</vt:lpstr>
      <vt:lpstr>Börsutveckling</vt:lpstr>
      <vt:lpstr>Terminspris vete</vt:lpstr>
      <vt:lpstr>Terminspris på naturgas i Europa</vt:lpstr>
      <vt:lpstr>Pris på råolja</vt:lpstr>
      <vt:lpstr>Rysslands andel av euroområdets varuhandel</vt:lpstr>
      <vt:lpstr>Rysslands andel av gasutbudet i valda länder 2020</vt:lpstr>
      <vt:lpstr>Företagens förväntningar på framtida försäljningspriser i euroområdet</vt:lpstr>
      <vt:lpstr>Bidrag till inflationen i euroområdet</vt:lpstr>
      <vt:lpstr>BNP i euroområdet</vt:lpstr>
      <vt:lpstr>Arbetskraftsdeltagande i USA</vt:lpstr>
      <vt:lpstr>KPI och löner i USA</vt:lpstr>
      <vt:lpstr>Bidrag till inflationen i USA</vt:lpstr>
      <vt:lpstr>Styrräntor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Företagens förväntningar på framtida försäljningspriser i euroområdet</dc:title>
  <dc:creator>Rosmarie Andersson</dc:creator>
  <cp:lastModifiedBy>Rosmarie Andersson</cp:lastModifiedBy>
  <cp:revision>9</cp:revision>
  <dcterms:created xsi:type="dcterms:W3CDTF">2022-03-25T16:21:55Z</dcterms:created>
  <dcterms:modified xsi:type="dcterms:W3CDTF">2022-03-29T12:37:25Z</dcterms:modified>
</cp:coreProperties>
</file>