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59" r:id="rId2"/>
    <p:sldId id="360" r:id="rId3"/>
    <p:sldId id="361" r:id="rId4"/>
    <p:sldId id="362" r:id="rId5"/>
    <p:sldId id="363" r:id="rId6"/>
    <p:sldId id="364" r:id="rId7"/>
    <p:sldId id="365" r:id="rId8"/>
    <p:sldId id="366" r:id="rId9"/>
    <p:sldId id="367" r:id="rId10"/>
    <p:sldId id="368" r:id="rId11"/>
    <p:sldId id="369" r:id="rId12"/>
    <p:sldId id="370" r:id="rId13"/>
    <p:sldId id="371" r:id="rId14"/>
    <p:sldId id="372" r:id="rId15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781">
          <p15:clr>
            <a:srgbClr val="A4A3A4"/>
          </p15:clr>
        </p15:guide>
        <p15:guide id="3" orient="horz" pos="835">
          <p15:clr>
            <a:srgbClr val="A4A3A4"/>
          </p15:clr>
        </p15:guide>
        <p15:guide id="4" orient="horz" pos="3843">
          <p15:clr>
            <a:srgbClr val="A4A3A4"/>
          </p15:clr>
        </p15:guide>
        <p15:guide id="5" pos="172">
          <p15:clr>
            <a:srgbClr val="A4A3A4"/>
          </p15:clr>
        </p15:guide>
        <p15:guide id="6" pos="610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131" d="100"/>
          <a:sy n="131" d="100"/>
        </p:scale>
        <p:origin x="594" y="114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2018-10-09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418058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9144447" cy="575593"/>
          </a:xfrm>
        </p:spPr>
        <p:txBody>
          <a:bodyPr anchor="b"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8712398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4679950" cy="562074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72480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908721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1" y="6116637"/>
            <a:ext cx="38736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025008" y="1413296"/>
            <a:ext cx="4680000" cy="46800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025007" y="907927"/>
            <a:ext cx="4679951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025600" y="273600"/>
            <a:ext cx="4679951" cy="563112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039866" y="6147072"/>
            <a:ext cx="3873574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med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9144446" cy="92211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631823" y="1319213"/>
            <a:ext cx="8640000" cy="47740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ed texr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" descr="sv logotyp 20 cm 6% beskur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3175"/>
            <a:ext cx="83534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sp>
        <p:nvSpPr>
          <p:cNvPr id="7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344488" y="2132856"/>
            <a:ext cx="8496944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699687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0554" y="6093296"/>
            <a:ext cx="629919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2018-10-09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64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BC78B0-BD27-41E0-B0EE-D702F4A68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Importjusterat bidrag till BNP-tillväxten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DEEA3F1-C4B8-4F35-B719-C7D75AD379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0372190-77D9-4201-8292-0DB4E97197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respektive 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F0BAB0B-D6F4-4DA6-8478-8E01903821E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912580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A82E31-200E-400D-8FD1-69E69A63D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Strukturellt sparande i offentlig sektor och BNP-gap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FAF14AC-B695-48BE-861E-D7E120FAE3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8ED4BFA-8345-49DC-86EE-52F364BC75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5674032-3C08-42E8-B04C-2FAECA78779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76169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2DF744-C356-47B5-B683-0922AD552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Reporänta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31789F6-0DD1-4EBA-81E7-240465CB0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2493272-20DE-4BC1-B072-F8179B771D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dags- respektive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5ACBDEC-2258-4AD3-A407-F85E906E25D3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Nasdaq OMX,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30589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544324-671C-4697-9577-74402ABD3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Realränta, KPIF-inflation och BNP-gap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FE4467A-A815-4B5D-A0B6-034AEECA85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9D678C-8080-4F99-BF5C-39C8A2A201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respektive 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AC9C018C-94CE-4178-BCA6-9B844EAFCEC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83332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F55601-D72A-4C6A-B839-DC7D3E57F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Reala korträntor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BB23FD6-62AD-44BD-8A08-B100AF23BB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1EC55E4-8E49-4E66-9194-4635CA8B2E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3D73A21-AA1D-4A1D-92C6-8696FDBE8D4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Riksbanken, SCB, OECD, Eurostat,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8202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2316DE-D61A-436D-8F8F-AA64E0793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Kronans effektiva växelkurs (KIX)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158206D-F228-4141-AB2A-BCB81E5193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5ED9FA2-8281-4679-BB27-BEEE1C3431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Index 1992-11-18=100, månadsvärden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A077A23-0554-448E-A425-5002466D9B4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Riksbanken,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95428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0F3F2C-E624-435F-B7D6-87985041D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BNP-gap och arbetsmarknadsgap i Sverige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65F9D5E-7E9F-4BA1-9F98-9D798B2C2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84169BD-134B-4CA8-91C4-5015AE9485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potentiell BNP respektive potentiellt arbetade timmar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364B903-0FAF-4E22-A097-21398D30DBE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81075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556376F-E671-4F39-B564-909423657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Export, import och nettoexport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2C024B1-FD83-4C6E-907B-DC48845F85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452C4D4-A398-405A-9363-486CE70000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BNP, löpande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879FE15-F27B-4BC9-BD34-7007602F7AA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43374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05B990-56D6-4206-87C3-68A15A214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Fasta bruttoinvesteringar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6E3945B-713B-4A14-8140-A33EE0B17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59BA87F-1CE4-45FC-A94A-43CB849C0C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 respektive 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1B3A5D00-41E7-4F7C-B224-476331B85B7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9661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06235F-6FC5-43D1-A00E-CD1526D00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Total inhemsk konsumtion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B721494-05F3-47A7-A268-0D5E160A5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15D0785-3DA4-420A-B1FE-1364F6E664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BNP, löpande priser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DC4EDAF-7267-4744-B050-098288FA46E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422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FEE569-D720-453F-958E-E32B54FF7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Hushållens konsumtion och real disponibel inkomst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6A8E851-DDF4-4904-8A5E-56610C39DF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92EC481-9050-4867-B201-1EF29619F8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3D0E3B1-CE68-44A6-AF91-8F0DD039A40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418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D0D8F0-B703-4158-B130-03015D81A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Sysselsättningsgrad och arbetslöshet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AB4560E-60C2-45B0-B1D2-1075DB5E82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7FCA55D-5900-4973-B65B-047B8FDFEA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befolkningen 15–74 år respektive procent av arbetskraften 15–74 år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A944687-2620-40B2-B495-583165EA631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234336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ACE9E7-2D6F-400D-97A7-74A827F96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 och enhetsarbetskostnad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9EE3C95-7FC1-4AD3-B91C-D7C14A1575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96FF3E-4A4A-47AE-82C0-50AE6ABF5C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8169403-E4B8-47A6-AC0E-9BD35DDDF93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Medlingsinstitutet,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019043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F28CDF-2F95-4551-A9B8-5A95291FA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Potentiella variabler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B56429D-2473-40A0-B2C9-D267C7392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397000"/>
            <a:ext cx="6985000" cy="436521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AB6353B-FB5F-42CE-A305-F8EBC7FB13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5EA526A-399C-4ACC-B8F2-8EF68116662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838569722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ternaPresentationer.potx" id="{70D77443-4AF4-454E-86E3-DFCFB91CCBFE}" vid="{C6E9741F-CC9C-4FA5-AEAB-85FABAEAAB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99</TotalTime>
  <Words>225</Words>
  <Application>Microsoft Office PowerPoint</Application>
  <PresentationFormat>A4 (210 x 297 mm)</PresentationFormat>
  <Paragraphs>42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8" baseType="lpstr">
      <vt:lpstr>Arial</vt:lpstr>
      <vt:lpstr>Calibri</vt:lpstr>
      <vt:lpstr>Verdana</vt:lpstr>
      <vt:lpstr>ExternaPresentationer2</vt:lpstr>
      <vt:lpstr>Importjusterat bidrag till BNP-tillväxten</vt:lpstr>
      <vt:lpstr>BNP-gap och arbetsmarknadsgap i Sverige</vt:lpstr>
      <vt:lpstr>Export, import och nettoexport</vt:lpstr>
      <vt:lpstr>Fasta bruttoinvesteringar</vt:lpstr>
      <vt:lpstr>Total inhemsk konsumtion</vt:lpstr>
      <vt:lpstr>Hushållens konsumtion och real disponibel inkomst</vt:lpstr>
      <vt:lpstr>Sysselsättningsgrad och arbetslöshet</vt:lpstr>
      <vt:lpstr>Timlön och enhetsarbetskostnad i näringslivet</vt:lpstr>
      <vt:lpstr>Potentiella variabler</vt:lpstr>
      <vt:lpstr>Strukturellt sparande i offentlig sektor och BNP-gap</vt:lpstr>
      <vt:lpstr>Reporänta</vt:lpstr>
      <vt:lpstr>Realränta, KPIF-inflation och BNP-gap</vt:lpstr>
      <vt:lpstr>Reala korträntor</vt:lpstr>
      <vt:lpstr>Kronans effektiva växelkurs (KIX)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Diagram 1 Barometerindikatorn och BNP</dc:title>
  <dc:creator>Rosmari</dc:creator>
  <cp:lastModifiedBy>Rosmari</cp:lastModifiedBy>
  <cp:revision>17</cp:revision>
  <dcterms:created xsi:type="dcterms:W3CDTF">2018-10-05T14:30:14Z</dcterms:created>
  <dcterms:modified xsi:type="dcterms:W3CDTF">2018-10-09T07:05:19Z</dcterms:modified>
</cp:coreProperties>
</file>