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90" r:id="rId30"/>
    <p:sldId id="288" r:id="rId31"/>
    <p:sldId id="289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4660"/>
  </p:normalViewPr>
  <p:slideViewPr>
    <p:cSldViewPr showGuides="1">
      <p:cViewPr varScale="1">
        <p:scale>
          <a:sx n="125" d="100"/>
          <a:sy n="125" d="100"/>
        </p:scale>
        <p:origin x="2155" y="77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2019-12-17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2019-12-17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3AC742-B008-4482-9669-A9E9363BD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Barometerindikatorn och BNP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19D5DB3-FABF-4098-9D04-F60515AB0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48BF6A6-AB81-44D4-8F36-A3A99C4FFD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52A57A5-75B1-4FB9-95BA-324A93DA9CE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05533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8F69C8-B33B-45FD-A8D2-31991A414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Börsutveckling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0D1300-63D1-4594-9058-8A020E6758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2006-12-29=100, dagsvärden, 5-dagars glidande medelvärde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FE23A0D-A594-42C9-8E7C-60761E26C2D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Standard &amp; Poor’s, Nasdaq OMX, STOXX och Macrobond.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DC3C6F86-BCD1-4B06-9BA9-9327942AED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</p:spTree>
    <p:extLst>
      <p:ext uri="{BB962C8B-B14F-4D97-AF65-F5344CB8AC3E}">
        <p14:creationId xmlns:p14="http://schemas.microsoft.com/office/powerpoint/2010/main" val="3492693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28F015-B0DD-496F-BB07-0F62DE4C4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Styrräntor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C20D788-5265-4A18-B43F-AC93DBE741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9396FE2-94EE-41B2-89C5-0210CD3501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dags- respektive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A90D274-151D-4FAF-A757-862175912BF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Bank of England, Bank of Japan, ECB, Federal Reserve, Norges Bank,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9579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D10FA7-2F7F-44DD-B215-E591F2AA4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Konfidensindikatorer för företag och hushåll i Kina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7DCDE72-A818-40F4-A399-8C7FB3649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AD4E4D2-5CA2-41FD-BA83-68EA175B28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Standardiserade avvikelser från medelvärde,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499B78E-9A24-48E9-A98A-C85FA210B56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China Federation of Logistics &amp; Purchasing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3817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870340-E07E-4CE0-B648-281FBC4C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Nödlidande krediter i Kina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985AAED-3BA8-4DEB-9DE1-7B4811D3EC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D767113-18A3-4BFB-8CE3-2F7FFDEEB8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yuan respektive procent,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8281681-8FF8-4941-B3C3-F57C6E8533D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China Banking Regulatory Commission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0782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902520-DEA1-4684-BF6D-24B9250E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BNP-tillväxt i euroområdet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48720B3-6FAF-4A86-9629-CEE5881FA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3864148-9B4F-4FC6-85F0-EA94D5D608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C2833C8-2B4D-4839-88D3-3BBC8021EB8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06002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AFA177-645F-405C-9D15-CBDA12A54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och konsumentpriser i Storbritannien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D645941-07DD-470B-9879-1A424A64B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73C3DD3-529E-4016-9873-25E4AE9A13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29942DD-FABE-40C1-ABC5-E1043749DEC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Office for National Statistics,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68538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25DAED-39B8-4D67-88AA-0FF8E70E8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Exportorderingång i industrin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D1BAE9A-A229-4A53-917B-B20A43FFE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60BD14A-DDFE-4BC0-9FD0-4D3B672A17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Diffusionsindex respektive 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7172658-33F9-4F70-A8D8-1D261565875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Swedbank/SILF, </a:t>
            </a:r>
            <a:r>
              <a:rPr lang="sv-SE" dirty="0" err="1"/>
              <a:t>Macrobond</a:t>
            </a:r>
            <a:r>
              <a:rPr lang="sv-SE" dirty="0"/>
              <a:t>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96467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255FC6-726E-4649-9379-0E201707F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Exportorderstock, industrins omdöme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9626388-61CE-42D6-B63B-F09464810F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8A5109B-C743-4AA9-B7E7-FD1B055B0E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60313C0-38A8-4CF0-99BA-E4F4CF552CE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65736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AAACFA-1590-4433-8D0B-6564C53FE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Export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0268B66-2A4F-4B75-BB60-C72DE1D22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343410-95F2-45A7-9FE7-6EA61DAEFC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förändring, säsongsrensade kvartalsvärden.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BA04455-98B4-48BD-AE95-522C76A601E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672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C32935-3DF9-4EB3-93FE-670F952D0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Importjusterat bidrag till BNP-tillväxten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00573D7-D129-4807-929B-1925A4B4BC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C77080A-00A6-4AE0-82F8-3495ED7ACE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9718A61-DA7C-454D-84BA-DFF1C33BEE6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2666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195C6E-2B15-4265-B2D5-BA2981D2D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A55DF02-4295-4FA8-B11B-9646B66FE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9F5D0FB-2FBD-451E-B54D-C00DC60641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Miljoner personer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04A1F39-CC8D-4E58-B17C-D962398ACDA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38845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D9924C-FCE2-4574-AFD1-9C1BC0672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Produktionsplaner i tillverkningsindustrin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AB5D7D3-4B13-4192-B42C-65B210EE35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 respektive diffusionsindex, säsongsrensade månadsvärden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04AF844-3DD4-4655-A8A8-1D1F8ECC75F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Konjunkturinstitutet och SILF/Swedbank.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3EA059F4-BADB-43E6-B50C-9FC8C259D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</p:spTree>
    <p:extLst>
      <p:ext uri="{BB962C8B-B14F-4D97-AF65-F5344CB8AC3E}">
        <p14:creationId xmlns:p14="http://schemas.microsoft.com/office/powerpoint/2010/main" val="1830569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48C86E-619B-4282-8340-1C9DB20DE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Fasta bruttoinvesteringar, bostäder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8A39606-6A62-41B3-9740-B7D6EA91B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2122A6B-8130-4DD3-9ABA-0F6D9DB96F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A4F4C07-32ED-42F9-A7C9-F3890289D7A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16345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5D3D3D-AEE3-4C91-95EE-7BF500CE8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Fasta bruttoinvesteringar, exkl. bostäder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DAF34D8-19F4-484B-B3BE-15C40E196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5265A6F-FD49-409F-8D28-FF42ACFB85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056558F-A3AC-44F7-B8DA-C97D107DC3D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55108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31F398-1931-448C-9298-419BAB07B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Finansiellt och strukturellt sparande i offentlig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2B26760-F15B-42BA-BF62-2A3B29840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8B13A09-9900-4B98-9828-C9CF624342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 respektive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C895B36-CE13-47FE-8D4F-7A5830A46F7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04418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069A2A-8233-4488-BF52-C15BB746E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Bruttoskuld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960FD2C-3A51-4DB3-9D27-68EE3C2E7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FD944C6-D457-4CFE-8FA9-B378178DDB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 respektive 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C1F9301-CB4E-4759-B821-96DBAF0B6BD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38013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9F51E9-CFCE-495F-8374-384F2730C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Hushållsbarometerns mikro- och makroindex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F4FB44D-CBDD-476E-A1DE-2FE696C1D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D6F4064-8196-4128-911B-9943593DE9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23F4A68-F35F-4F13-A159-1CEA0AF38C0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66262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8655E0-5127-4697-8C4D-FA4D644D1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konsumtion, real disponibel inkomst och sparkvot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10EADCD-3BDE-4C63-A45B-556BEBF25C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6DBB6FE-EAF2-4A96-99F8-62417CC3BC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 av disponibel inkomst plus kollektivt sparande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B28DAE3-E7DD-4922-9212-B03DBCA68AA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60254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22A357-AC61-43E4-A202-7B667B3BF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Anställningsplaner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0385748-81A3-456B-92ED-F2108E2C8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F6B394F-65CD-462F-90F9-5BD64D4FC9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FAF840E-5E6F-497A-A26F-9988DF71690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18876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A9B048-57DB-4896-9E7F-57C91C978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6E9BA40-AFB7-43F6-A39E-30B0D0F538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878C06-6605-494E-8A92-FA699E5CC5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4764333-15C3-4FF6-8865-997E5DD43D8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29874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4F3E39-D7F1-4158-8C18-C5D3A67B0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Byggproduktion och bostadsinvesteringar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422BAAF-051E-4AC0-98AC-5A8B28A0E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BD50D5-DE47-4330-8CA4-046084739A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598CA12-FE62-4552-8488-80D706F78A2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22681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7CA744-6686-4D7F-9B38-BA40ECEB3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och näringslivets förtroendeindikatorer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D9C29A0-7170-42EE-97A1-F1E0346C49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4F9582A-F395-49FE-9402-F4ED13C82C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CE9F202-C8EC-47CD-BD90-1442A9B822A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558890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BC6878-57D7-48B0-A3BD-B8CAF4C9C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BD36424-8ACF-41C2-913A-F543139ED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FC3CE28-9029-489F-AEDA-FFE0611F8E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Miljoner personer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2F5A3EC-9E44-4DC1-BA72-F1E01E16FE8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478030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AEB2A1-3EE9-4E56-9CDC-6EB168378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Brist på arbetskraft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93626BF-DD06-439B-9679-5A5D1D1505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C690CA9-F7BF-4174-A13A-D08393E681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Andel ja-svar,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0796032-DCC3-47A4-8682-B865F86A2D7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59062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38B8EA-BA1C-463A-8AB9-5C3ECF81D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Reviderad och felaktig 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71F37A1-FEC6-4356-B1C5-D01ADD62A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6D1C296-2F47-491D-A82B-30A58D7FA8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6FBC74E-EEF1-4953-936A-9D1F28F16B7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89322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643788-99CD-42E1-B517-6DF38BCFB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Sysselsättningsgrad och arbetskraftsdeltagande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34A9B71-3A02-423A-9AAA-67BBF06E6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A73D1BB-9D82-474A-A6BE-B808634400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befolkningen 15–74 år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3A3FCA7-B357-4E16-8D56-E9012C8B57E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046231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68FE0B-3278-41B4-82B5-2DD4FBB25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 bland inrikes och utrikes födda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0283722-5726-439A-9C26-1F7ECEE955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C9B8ACB-753B-4C4D-BE3F-EC6778F564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9652697-318D-481B-BCDF-22FA9E77689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256278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D2873B-26DC-40CE-A73C-B1F277F6F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BNP-gap och resursutnyttjandeindikator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4F59F8F-BC12-471F-A406-3D44DD653A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C4AF6BC-4BF9-43A7-9C64-89FFB4F86A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 respektive normaliserade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F864B6A-622D-4DC3-AD7B-8C5DB692872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</a:t>
            </a:r>
          </a:p>
        </p:txBody>
      </p:sp>
    </p:spTree>
    <p:extLst>
      <p:ext uri="{BB962C8B-B14F-4D97-AF65-F5344CB8AC3E}">
        <p14:creationId xmlns:p14="http://schemas.microsoft.com/office/powerpoint/2010/main" val="41640915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FA7365-0CCC-4DEF-A59C-DD98AAE74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Arbetsmarknadsgap och timlön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85D716A-6ED4-47D3-B049-ACD1110E32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DF87D7A-B230-4926-869C-7BE0FCA639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potentiellt arbetade timmar respektive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BAF8D05-D265-4DA1-A36F-0FAC77FB9BB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05100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AC18DC-46E5-41AC-83E2-C83A57E68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Timlön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AD8747A-1162-405A-96E1-932A74204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744FF0B-2018-48DA-87C0-2699DC88A2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7B8310C-D438-4B2B-BD3F-16EE2BBC1D1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216607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B3879C-8F10-496E-8BE2-70E70D930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Lönsamhetsomdömen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C494571-1613-4E87-8958-033B7D76E6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3CF2A49-CF2A-486D-B1BD-C0DAE778DC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kvartalsvärden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C22484E-E6B0-4630-BC58-6656C17A48B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829526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6FEA27-3471-4796-97B4-A6BF3B41D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Enhetsarbetskostnad i näringslivet, anställda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2726BC9-F33A-425B-86F8-D321CC36B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D34C438-C4A8-4358-AD58-0CC0E75C35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76CB446-F55E-4409-B9A4-7E56DBBC4AD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23977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52C904-0C3A-42FC-9A67-BEA0A19A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Global varuhandel och industriproduktion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02FD407-4BA8-439F-9B66-BF9EDAAD5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5DFBF8-BA33-4BCA-8CBF-EAFE09430A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3-månaders glidande medelvärde,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85F3306-F29D-46BA-996E-33D91E681C1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CPB Netherlands Bureau for Economic Policy Analysis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02393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54A703-EB3E-4056-837F-216C4A5F6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Reporänta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4101F22-8954-4A4C-92C7-B2ABEF8B4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F88204-1AA2-495F-A1E6-73D5848CCD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dags- respektive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F0F2AAB-61B2-4795-9DD0-37F6F79E7BC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Nasdaq OMX, Riksbanken,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151864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7E4F83-824C-45B4-B30E-6D9C6597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1" y="274639"/>
            <a:ext cx="8658000" cy="504000"/>
          </a:xfrm>
        </p:spPr>
        <p:txBody>
          <a:bodyPr/>
          <a:lstStyle/>
          <a:p>
            <a:r>
              <a:rPr lang="sv-SE" dirty="0"/>
              <a:t>Växelkurser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0FA2B0A-5F43-459E-998C-6BE036DDA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21F26DA-0CB8-493A-9456-8E4E05D385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Kronor per valutaenhet,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11FED16-E386-458C-A24E-4DD059E70A0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Riksbanken,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119158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86BD21-FF7E-41CF-A4BF-7CEFE02D6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3DAB317-1BBE-4126-B7CE-4A572F28D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5122A44-735C-4F90-94FA-27F1CF0C75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EADB698-D2C8-4944-9D82-A3D23A1BDD9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784458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0A5105-2585-4F37-B2E1-294C72C16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Energipriser, bidrag till KPI-inflation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91DCB24-CFAA-4460-AB71-4D1295D6F2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FC08B3B-D1F6-4762-855B-EB720AF096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F89F095-2D5B-4536-8016-A75758C17F1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04070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79F32F-FE43-4243-9ABF-3DCD60414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EE8A870-A222-412C-95D4-F4F0A2ABE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EC93690-858B-465D-A739-E1907C5143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13D71A2-93E7-49A1-90AC-7B10F714958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753965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653BA0-F533-4091-A52C-2350494F6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73FE87C-AAA9-4513-9F11-F251DB1167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D41DDA-926C-4E3C-822B-6ADA73E9F6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Miljoner personer,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613438E-8AD3-480D-9C17-856C3543775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241228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E5EC31-916A-4CB6-8249-2681911C8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Produktivitet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1A19749-EF2F-4FA6-9ED9-5FA2A3740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AB51122-7341-414E-923C-270BCE36A8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Kronor per timme, referensår 2018,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E9ABEDB-BAF6-4BBB-AF21-044E722D29B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812396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2836CE-ADB3-4FD3-9BD1-E752EA358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Kronans effektiva växelkurs (KIX)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8881225-58CD-4AB7-942C-9566F5F7F2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3C49CB6-2476-470B-A2D5-BF6025EEDF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1992-11-18=100,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2D26E2F-BEA2-48FB-96B2-3B4CBE8EEE5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Riksbanken,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61429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9D08A0-17F4-4622-B12F-4BC24D43F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KIX-vägd BNP och svensk exportmarknad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8716602-8AF0-4B9B-A1BB-8AFF96EFD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1C0276D-CCE3-49AB-B078-726CDD7D57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683B944-5F51-45D3-8A14-0A6047F8A1E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Nationella källor,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49455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1659DE-32C0-4148-A7EC-C140FA962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och efterfrågan i USA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E34BE47-994B-4DB3-B30C-F175EC281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3CD39D9-7874-4C1E-BB3A-B0EB2FC0FC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säsongsrensade kvartalsvärden respektive årsvärden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208EF9A-8967-48A8-9799-5223F0FEF16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Bureau of Economic Analysis,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74564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7BF81-E509-4C44-B95F-CE465800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05EDE62-57DE-43FA-BD2A-93B942045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750A6DA-9D1E-404C-8526-A600BCFCD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E61981B-CD9D-4319-B47F-54CA1E69A81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Bureau of Labor Statistics, Eurostat och Macrobond.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7616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8933EA-F915-475A-A710-4DC440AD7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Förtroendeindikatorer för tillverkningsindustrin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543F914-E5CF-485A-99DF-A3DB6574B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73306BA-CAE1-4240-BDF0-2AD28A6FDE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8914A70-1EE0-46F8-A0F2-7E9F0216808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Institute for Supply Management, Europeiska kommissionen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1449921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DC4E52-68DF-425B-A07E-8B191A923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Konsumentförtroende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D34BFB3-A4C3-405E-BB15-F7F809904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D8F5172-BEFD-441B-8F19-D01264A8A3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D7EF7CD-02BD-434A-8A4E-131ACA3A4EE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Conference Board, Europeiska kommissionen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2899041209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55</TotalTime>
  <Words>773</Words>
  <Application>Microsoft Office PowerPoint</Application>
  <PresentationFormat>Bredbild</PresentationFormat>
  <Paragraphs>141</Paragraphs>
  <Slides>47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47</vt:i4>
      </vt:variant>
    </vt:vector>
  </HeadingPairs>
  <TitlesOfParts>
    <vt:vector size="51" baseType="lpstr">
      <vt:lpstr>Arial</vt:lpstr>
      <vt:lpstr>Calibri</vt:lpstr>
      <vt:lpstr>Verdana</vt:lpstr>
      <vt:lpstr>ExternaPresentationer2</vt:lpstr>
      <vt:lpstr>Barometerindikatorn och BNP</vt:lpstr>
      <vt:lpstr>Sysselsättning</vt:lpstr>
      <vt:lpstr>Hushållens och näringslivets förtroendeindikatorer</vt:lpstr>
      <vt:lpstr>Global varuhandel och industriproduktion</vt:lpstr>
      <vt:lpstr>KIX-vägd BNP och svensk exportmarknad</vt:lpstr>
      <vt:lpstr>BNP och efterfrågan i USA</vt:lpstr>
      <vt:lpstr>Arbetslöshet</vt:lpstr>
      <vt:lpstr>Förtroendeindikatorer för tillverkningsindustrin </vt:lpstr>
      <vt:lpstr>Konsumentförtroende</vt:lpstr>
      <vt:lpstr>Börsutveckling</vt:lpstr>
      <vt:lpstr>Styrräntor</vt:lpstr>
      <vt:lpstr>Konfidensindikatorer för företag och hushåll i Kina</vt:lpstr>
      <vt:lpstr>Nödlidande krediter i Kina</vt:lpstr>
      <vt:lpstr>BNP-tillväxt i euroområdet</vt:lpstr>
      <vt:lpstr>BNP och konsumentpriser i Storbritannien </vt:lpstr>
      <vt:lpstr>Exportorderingång i industrin</vt:lpstr>
      <vt:lpstr>Exportorderstock, industrins omdöme</vt:lpstr>
      <vt:lpstr>Export</vt:lpstr>
      <vt:lpstr>Importjusterat bidrag till BNP-tillväxten</vt:lpstr>
      <vt:lpstr>Produktionsplaner i tillverkningsindustrin</vt:lpstr>
      <vt:lpstr>Fasta bruttoinvesteringar, bostäder</vt:lpstr>
      <vt:lpstr>Fasta bruttoinvesteringar, exkl. bostäder</vt:lpstr>
      <vt:lpstr>Finansiellt och strukturellt sparande i offentlig sektor</vt:lpstr>
      <vt:lpstr>Bruttoskuld</vt:lpstr>
      <vt:lpstr>Hushållsbarometerns mikro- och makroindex</vt:lpstr>
      <vt:lpstr>Hushållens konsumtion, real disponibel inkomst och sparkvot</vt:lpstr>
      <vt:lpstr>Anställningsplaner </vt:lpstr>
      <vt:lpstr>Produktion</vt:lpstr>
      <vt:lpstr>Byggproduktion och bostadsinvesteringar</vt:lpstr>
      <vt:lpstr>Sysselsättning</vt:lpstr>
      <vt:lpstr>Brist på arbetskraft</vt:lpstr>
      <vt:lpstr>Reviderad och felaktig arbetslöshet</vt:lpstr>
      <vt:lpstr>Sysselsättningsgrad och arbetskraftsdeltagande</vt:lpstr>
      <vt:lpstr>Arbetslöshet bland inrikes och utrikes födda</vt:lpstr>
      <vt:lpstr>BNP-gap och resursutnyttjandeindikator</vt:lpstr>
      <vt:lpstr>Arbetsmarknadsgap och timlön i näringslivet</vt:lpstr>
      <vt:lpstr>Timlön</vt:lpstr>
      <vt:lpstr>Lönsamhetsomdömen </vt:lpstr>
      <vt:lpstr>Enhetsarbetskostnad i näringslivet, anställda</vt:lpstr>
      <vt:lpstr>Reporänta</vt:lpstr>
      <vt:lpstr>Växelkurser</vt:lpstr>
      <vt:lpstr>Konsumentpriser</vt:lpstr>
      <vt:lpstr>Energipriser, bidrag till KPI-inflation</vt:lpstr>
      <vt:lpstr>Konsumentpriser</vt:lpstr>
      <vt:lpstr>Sysselsättning</vt:lpstr>
      <vt:lpstr>Produktivitet</vt:lpstr>
      <vt:lpstr>Kronans effektiva växelkurs (KIX)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 1 Barometerindikatorn och BNP</dc:title>
  <dc:creator>Rosmari</dc:creator>
  <cp:lastModifiedBy>Rosmari</cp:lastModifiedBy>
  <cp:revision>10</cp:revision>
  <dcterms:created xsi:type="dcterms:W3CDTF">2019-12-13T16:36:33Z</dcterms:created>
  <dcterms:modified xsi:type="dcterms:W3CDTF">2019-12-17T14:40:48Z</dcterms:modified>
</cp:coreProperties>
</file>