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40" r:id="rId2"/>
    <p:sldId id="341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384" r:id="rId46"/>
    <p:sldId id="385" r:id="rId47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31" d="100"/>
          <a:sy n="131" d="100"/>
        </p:scale>
        <p:origin x="594" y="114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2018-09-10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FB2FB4-C33E-4316-8F2E-A047B3743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Kapitalstockar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4362C76-38CD-4961-8951-3891CDB7E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43E32E-9401-4059-88EF-C005AE4EE9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fasta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2A17C9F-6F99-4006-803B-42A98AE46B3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08129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9EB102-11BF-4B66-B4A1-C8144F85E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Befolkningens åldersfördelning, inrikes födda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DE2C27D-67BD-47EE-A831-7BF2D1F71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1397000"/>
            <a:ext cx="4622400" cy="46224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481237-9166-477E-A116-48866D0133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Ålder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0203F9F-F3D3-4461-96C9-E61ED80337B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08313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09A2EF-C6D3-402D-AF9E-DF16BDEDD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Sysselsättningsgrad, 20–64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320DB5D-8E05-485C-98DE-DFA458E0C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D8C50AE-D0AA-4442-9830-CD22E7C64B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F540E86-AC67-4273-BBFB-5866EA6306E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Eurostat.</a:t>
            </a:r>
          </a:p>
        </p:txBody>
      </p:sp>
    </p:spTree>
    <p:extLst>
      <p:ext uri="{BB962C8B-B14F-4D97-AF65-F5344CB8AC3E}">
        <p14:creationId xmlns:p14="http://schemas.microsoft.com/office/powerpoint/2010/main" val="2329953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ED8335-EAF9-49C7-A58A-C884412B4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Sysselsättningsgrad, kvinnor, 20–64 år, 2017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25EC1EE-ABDE-48B6-82BA-A9911F149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65EAD6-05B0-49FF-B8DA-B48948C544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93D8A4F-CEF4-4AC8-ACC1-4EE15D89E7D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Eurostat.</a:t>
            </a:r>
          </a:p>
        </p:txBody>
      </p:sp>
    </p:spTree>
    <p:extLst>
      <p:ext uri="{BB962C8B-B14F-4D97-AF65-F5344CB8AC3E}">
        <p14:creationId xmlns:p14="http://schemas.microsoft.com/office/powerpoint/2010/main" val="208456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005750-819D-4FAB-977E-FDF691066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Sysselsättningsgrad, män, 20–64 år, 2017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E030B00-41CD-4692-A194-196A396ED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738A83-51CC-41CB-87A2-8923D4E57C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3791430-B075-4AC0-8010-79F4CCE435F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Eurostat.</a:t>
            </a:r>
          </a:p>
        </p:txBody>
      </p:sp>
    </p:spTree>
    <p:extLst>
      <p:ext uri="{BB962C8B-B14F-4D97-AF65-F5344CB8AC3E}">
        <p14:creationId xmlns:p14="http://schemas.microsoft.com/office/powerpoint/2010/main" val="2090672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073DD7-5D48-498E-A587-D4C0961A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Arbetskraftsdeltagande, 20–64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275A43F-719E-409C-B951-95ECA8F98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E33C2BC-A740-4560-9E57-EE409CD3FB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39D3BBD-E37D-4304-BEEA-2F55E127CC2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Eurostat.</a:t>
            </a:r>
          </a:p>
        </p:txBody>
      </p:sp>
    </p:spTree>
    <p:extLst>
      <p:ext uri="{BB962C8B-B14F-4D97-AF65-F5344CB8AC3E}">
        <p14:creationId xmlns:p14="http://schemas.microsoft.com/office/powerpoint/2010/main" val="3567853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AD77B1-AD11-444D-9CFD-7E15DD6D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Arbetskraftsdeltagande, kvinnor, 20–64 år, 2017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B9FA688-A8BB-4B27-A297-187B079F6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F484120-F16A-446A-9096-87FE5D7D5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15C66B6-BED8-45AB-AF05-840DC0716C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Eurostat.</a:t>
            </a:r>
          </a:p>
        </p:txBody>
      </p:sp>
    </p:spTree>
    <p:extLst>
      <p:ext uri="{BB962C8B-B14F-4D97-AF65-F5344CB8AC3E}">
        <p14:creationId xmlns:p14="http://schemas.microsoft.com/office/powerpoint/2010/main" val="2766277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CBA2FA-B8FF-4A03-B834-4282B6D0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Arbetskraftsdeltagande, män, 20–64 år, 2017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D1C1EDC-6BE7-4C5F-BE62-582C85936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39325B-EC13-40F5-B91C-B3C77F50CE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F7FD160-C702-4945-8379-8652F917264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Eurostat.</a:t>
            </a:r>
          </a:p>
        </p:txBody>
      </p:sp>
    </p:spTree>
    <p:extLst>
      <p:ext uri="{BB962C8B-B14F-4D97-AF65-F5344CB8AC3E}">
        <p14:creationId xmlns:p14="http://schemas.microsoft.com/office/powerpoint/2010/main" val="184218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EA3692-FC27-4BCB-B38B-EB3748CC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Arbetslöshet, 20–64 år, utrikes födda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A41717F-33A1-47FF-B51B-8B8B1E462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07C1AE4-58AD-4310-83AE-EBBCC79E0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DC71A1B-7A6F-444C-87AD-A541ED5A712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Eurostat.</a:t>
            </a:r>
          </a:p>
        </p:txBody>
      </p:sp>
    </p:spTree>
    <p:extLst>
      <p:ext uri="{BB962C8B-B14F-4D97-AF65-F5344CB8AC3E}">
        <p14:creationId xmlns:p14="http://schemas.microsoft.com/office/powerpoint/2010/main" val="2014737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B8A552-3F1F-497E-B9AF-85F312785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Arbetslöshetsgap, utrikes-inrikes födda, 20–64 år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966E54-AFD1-47B2-949B-996D325420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Skillnad i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A358018-481B-4DAE-BD61-8021EDBB6D8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AF44EAF0-7877-4F00-8929-6A73DF31A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3247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332653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46D76A-0FBB-4603-8DE1-25C2A4DC9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Huvudsaklig orsak till deltidssysselsättning, 20–64 år, 2017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2CA78BC-6EC5-40FF-BB0B-E70964DBE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9810C4-4D71-4FE5-AD04-CB407CFE5B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deltidssysselsatta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B1E871F-0E0C-4DD9-AB1A-BEC980B197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Eurostat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204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A68A52-CE35-4438-A3E4-B44F46BB4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Kapitalintensitet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7FBF960-30B5-4932-9437-D78EE1E93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919419F-FBD2-4878-9ECC-3D1057482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Kapitalstock exkl. bostäder i fasta priser per sysselsatt, tusental kronor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AE6E259-D723-4779-9F80-830A213971D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18138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931B8F-DDA5-4F06-BB72-60143DFD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Huvudsakligt skäl för att vara utanför arbetskraften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5388798-D573-41C9-907F-8268C50CA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B26AF16-8784-4863-B746-B312B9803B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utanför arbetskraften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C20F01D-8D67-45B2-9214-9E117618107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79457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6B3BAB-4ED8-40EF-A8A6-E2EBDFFD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Invandring per invånare efter medborgarskap, 2016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4D7C681-3539-4E76-A559-EAE9C9B67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26B28E-06FA-49B3-AF03-46E314C031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per 100 invånare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73ADC05-048B-486B-9839-DF867A1D5D1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74031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196C69-7963-4A9D-B385-9358A72BF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Invandring per invånare efter migrationsskäl, 2016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470C028-6947-43D7-AA26-2C083EA9D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60255A-1F94-4FCF-BA6D-2E255D951A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per 100 invånare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72F94D1-7D93-4DD5-A94A-77433930557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26115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FFABCB-3CC5-48B8-99AF-E2F91710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Befolkning, 15–74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508861F-16A1-4E1C-8168-4204BECDA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E718FC3-B7EB-43B3-A4BD-C6E228D539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Förändring i tusental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7835F93-5689-4B83-AFF2-149DBD4D947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1637633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4D2087-5F2A-4A6B-AAEC-C2DC51F5B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Asylsökande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348D4D-183A-4DC8-9FC7-6D6D5576B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0914D63-14AA-4FA6-AD32-8F9354B1843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Migrationsverket.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D0364799-E748-4F91-88D5-26E28E082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3247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2093145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427F81-8712-48C0-9473-0B18E7BC1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Beviljade uppehållstillstånd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B73875-6427-4201-B8C7-E59881A04D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F7F9B7C-40BF-417B-8758-A55151225EE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Migrationsverket.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A90B436F-418A-46C5-A180-A0EF21F84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42478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2944232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D118F8-5D44-4B23-B608-E860315A4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Beviljade uppehållstillstånd till flyktingar efter medborgarskap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76A663A-4CF4-4781-860E-F57275CE3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BF3D877-CDF6-4786-B29C-D90A2AD97B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2BA7548-A834-41C9-AC9B-337837C3D9E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Migrationsverket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01017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C1BF2B-FBCB-4AB4-B7C7-29788834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Etableringsinsatser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F7BE337-65C2-49C7-8E02-562D0E3FF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09082BC-E181-4283-B763-D4EAD9AE50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 personer,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A3DEB8A-E8BE-4172-8979-B803ADB75EF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Arbetsförmedlingen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32333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96CBE7-0ED4-40C3-AC21-5D0202988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Arbetskraftsdeltagande, 2017, män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55DD672-3946-4ED6-AA31-55DFCCC94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11F102-D955-4E4D-A73A-561D0422AB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3A70813-01DA-451A-8495-44D6748BD3D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99936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C50A54-DB68-4575-A3AF-81159F3E7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Arbetskraftsdeltagande, 2017, kvinnor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FBF8913-B236-4D24-B6C9-C163A5A34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192B41-AEC1-444C-90A5-427DCB55D5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C7EA630-CA80-4FCE-946B-5D5DDF8978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01486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937360-8253-41C6-A9E4-321F8390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Kapitalintensitet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A6D0516-809B-4FDF-93D1-8D26291D6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7F4CF8-CFFA-495E-A9BB-3D362C48E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Kapitalstock exkl. bostäder i fasta priser per sysselsatt,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1C55483-590C-4A09-8928-1CE638F5C84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46622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B03643-77D6-411D-9D9E-A6BFD492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Arbetskraftsdeltagande, utrikes födda, 16–64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B3BF301-3625-4A18-AD0D-1C08FF915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0C34FAE-69EF-4DAE-8040-E7669D385C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EF047A0-9E62-4585-8D53-3C01EF0D72B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56606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802C82-F557-4DC7-B977-F0A7423C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Sysselsättningsgrad 25–64 år, 2017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0513611-ACCF-48B6-9B3A-99EB7A9C5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B224F0-D9EB-49F3-B23D-5C7282B46B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0E5E761-CFD5-4370-A91E-7AB7FAC4767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96967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E0B1B6-0392-41B5-A1C9-9DAD7C24B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Utbildningsnivå 20–64 år, 2017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A912514-2FF2-49DF-8DA4-108482128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00E5FA-C256-4F95-B2BA-165C837ED5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5583715-9208-40DE-B568-AF3806B6D22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00766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F08DF1-DF8D-43DC-9481-0F9344790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 utan gymnasieutbildning bland arbetslösa, 16–64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49B95C9-B601-4901-826C-46C4B0112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A125A6-9529-4452-88B0-FCFCECA303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arbetslösa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F16DE8-9E63-436D-9A0B-18254D25609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39852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E291D4-1305-496C-BF18-A4E47273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 som saknar gymnasieutbildning bland nyinskrivna i etableringsuppdraget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E49DA47-D055-43C8-ABC2-0CCD1E0C0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A15457-B3B3-4CCE-9240-84BD2995F0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9144447" cy="719609"/>
          </a:xfrm>
        </p:spPr>
        <p:txBody>
          <a:bodyPr/>
          <a:lstStyle/>
          <a:p>
            <a:r>
              <a:rPr lang="sv-SE" dirty="0"/>
              <a:t>Procent av inflödet till etableringsuppdraget, 3-månaders glidande medelvärde,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F1F0A73-F89E-4682-82FF-C2E4C79D00D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Arbetsförmedlingen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81934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C03A58-2729-4F07-A8DB-8C67B613F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Jobbchans, 16–64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FEA9CF4-ADF6-491E-A103-8A034C942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8E1FF2A-A5C5-4F85-8552-9563EA23F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Flöde till arbete,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66F1B57-8E72-430D-A5F8-E1875696FD3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Arbetsförmedlingen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738557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AB703A-939F-478C-B83D-A3F9BD037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Jobbchans, 16–64 år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1C053A6-3204-47BE-AD6B-7FDB97241B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Flöde till arbete,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BE12F7A-67B0-478B-B9B4-2D1E5D86B1A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Arbetsförmedlingen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8B1E376E-CA03-4B14-AFC9-3643D59F8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49" y="1442478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2411612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1E4077-0863-401F-BFFA-63CA3538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Långtidsarbetslöshet, 15–74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5A0BD87-1DAB-46F0-8914-0120922BA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FAF9A5-4EC1-4798-8E0B-AD7FF150E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arbetslösa,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B0D85F8-EFDB-4050-BCF8-3F78253E7AC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574064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50F033-7C66-4B66-BFFA-FBE496A3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 utan tidigare arbetslivserfarenhet bland arbetslösa, 15–74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830CC9F-FB65-4D8A-ABCF-36C9D4516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BAC535-FC50-4F2B-8FCF-33287AAD96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arbetslösa,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91EB04C-A39F-4ACD-9B1C-8F0D55B3EE2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9131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A6C6C-859D-428A-B74A-08E97B71D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Utanför arbetskraften, 16–64 år, 2017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AD84834-CBBB-4E51-9F01-ADA3BC2C2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07515AA-A92B-4472-A10C-A4A53377BA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 utanför arbetskraften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7DDB39A-00D2-4493-8DC9-B20F1F9A238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22189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A8D98C-9F41-448B-B4DF-77AA57E3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Priset på realkapital relativt arbetskraftskostnad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AA6C1B5-E264-4F1F-8D72-5C320E5BB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5D47C1-9E8E-446C-BE88-41D98733FF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1993=100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2C2086B-38DA-4E84-85BD-A186A34B321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59397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689438-8808-4829-8E9C-1EE544B6C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Sysselsättningsgrad, kommunmottagna flyktingar 20–64 år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9DD7BD3-06E7-465B-ADFB-EC81736A3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856BB2-74A3-4713-86E8-4CEAA36A0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38AC0C3-328E-45C2-8183-DAF3F38F0D2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956288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B34C69-B0F3-408C-81DD-7A6A4BD67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Sysselsättningsgrad, kommunmottagna flyktingar, 20–64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DD4C95E-FC1A-4B8A-86C6-510FB9DF0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CB8060-1815-4C30-BCD6-2A696ABDFB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F47F6BF-B857-46B9-B942-75F042BDF3E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485244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A2AB6F-1B95-4F98-B2E6-C2C8BABF0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Sysselsättningsgrad, kommunmottagna flyktingar, 20–64 år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F666358-1A69-4E55-BD9E-19F741C7C1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D380966-DA6B-4910-B170-87022F42C86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1BC494C-877B-4153-A521-6B839B420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3247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32060420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15C3DC-5EEE-42B1-902B-EC910578A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 med löneinkomst och vistelsetid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BDE1138-F7FC-4CE7-A972-F040FDBE9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D79135-6345-4F4A-977D-12C8EC2B95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Löneinkomst större än 0 under året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9A80178-BCDF-416C-AFFA-DE1DA5B9CA0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007080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BB45B9-962F-4744-BF94-FD1C6EC1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 med löneinkomst som överstiger 135 000 kronor per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6E62741-7C64-4115-8176-FBAEA8F69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D2979B5-6C78-41AB-955A-C4F800745F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Genomsnittlig bruttoinkomst 1997–2015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8952DF1-1CDF-44DE-9907-FDDA3F924CC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483281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0853D8-60ED-47DF-8A4F-912CE8436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Löneinkomst och vistelsetid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D09E37F-EE37-466C-ACCA-0732B3777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B9E604-C55A-4884-9EB1-599E048BE5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Genomsnitt bland samtliga, årsinkomst, tusental kronor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7D08174-510F-4C34-BE2C-1D5F0510ABE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052691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2410E5-997E-48C7-97E1-2BBC35F93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Löneinkomst och vistelsetid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955C965-FBFD-48AA-879E-124E2D5BD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4094DC9-9364-4C4C-9327-599A514B6A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Genomsnitt bland de som haft inkomst, årsinkomst, tusental kronor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CED48C6-6C74-4EBF-A855-A33172613B1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8246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0ED51F-E6C8-4813-A325-F94DE77D6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Priset på realkapital relativt arbetskraftskostnad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63343CD-FC17-447D-9AE3-6198E693A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4FE5E0-BC86-401B-92FD-D22FA50537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A1F5111-4B70-4AF1-9E10-6FA41EF2B74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64462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120AB8-1D2F-420C-860E-E61CA5A8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Kapitalkvot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68EDE36-230C-470C-BAED-B866132B5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A3BD293-6A56-4D60-BA89-20B29168D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Kapitalstockens värde som andel av förädlingsvärdet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94613EA-0371-4368-8BCD-9288A210A9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41688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87F930-4F80-4A92-865D-14A2DFFBF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D7222C2-389A-412C-AC3B-76894F5BB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1F7958-3BC1-46A0-BE6A-386B986648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222BAF9-55DF-4B05-A6B4-BAEF75C5CA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67335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261CB7-F086-472D-A4D3-1EF42768A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Beräknad kapitalkostnad inklusive kapitalförslitningskostnad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40B583A-D74B-45AC-A31D-792E0E304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6DA702-52E2-4E51-859F-0D5C5BBCF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Procentandel av förädlingsvärdet till faktorpris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F7A13FA-1083-49F4-B35B-14DEBA8C79C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087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EA41CE-2207-48A3-B723-45E5937E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Befolkningens åldersfördelning, utrikes födda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4E46771-1FAD-4F54-9EB0-D579B27FC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1397000"/>
            <a:ext cx="4185296" cy="46224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58B2BF-4DA2-40E1-BB5A-292CCFD900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Ålder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C28AFE9-7C1C-4FAE-8972-E32347555BD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62634110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154</TotalTime>
  <Words>692</Words>
  <Application>Microsoft Office PowerPoint</Application>
  <PresentationFormat>A4 (210 x 297 mm)</PresentationFormat>
  <Paragraphs>138</Paragraphs>
  <Slides>46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46</vt:i4>
      </vt:variant>
    </vt:vector>
  </HeadingPairs>
  <TitlesOfParts>
    <vt:vector size="50" baseType="lpstr">
      <vt:lpstr>Arial</vt:lpstr>
      <vt:lpstr>Calibri</vt:lpstr>
      <vt:lpstr>Verdana</vt:lpstr>
      <vt:lpstr>ExternaPresentationer2</vt:lpstr>
      <vt:lpstr>Kapitalstockar i näringslivet</vt:lpstr>
      <vt:lpstr>Kapitalintensitet i näringslivet</vt:lpstr>
      <vt:lpstr>Kapitalintensitet i näringslivet</vt:lpstr>
      <vt:lpstr>Priset på realkapital relativt arbetskraftskostnad</vt:lpstr>
      <vt:lpstr>Priset på realkapital relativt arbetskraftskostnad</vt:lpstr>
      <vt:lpstr>Kapitalkvot</vt:lpstr>
      <vt:lpstr>Räntor</vt:lpstr>
      <vt:lpstr>Beräknad kapitalkostnad inklusive kapitalförslitningskostnad</vt:lpstr>
      <vt:lpstr>Befolkningens åldersfördelning, utrikes födda</vt:lpstr>
      <vt:lpstr>Befolkningens åldersfördelning, inrikes födda</vt:lpstr>
      <vt:lpstr>Sysselsättningsgrad, 20–64 år</vt:lpstr>
      <vt:lpstr>Sysselsättningsgrad, kvinnor, 20–64 år, 2017</vt:lpstr>
      <vt:lpstr>Sysselsättningsgrad, män, 20–64 år, 2017</vt:lpstr>
      <vt:lpstr>Arbetskraftsdeltagande, 20–64 år</vt:lpstr>
      <vt:lpstr>Arbetskraftsdeltagande, kvinnor, 20–64 år, 2017</vt:lpstr>
      <vt:lpstr>Arbetskraftsdeltagande, män, 20–64 år, 2017</vt:lpstr>
      <vt:lpstr>Arbetslöshet, 20–64 år, utrikes födda</vt:lpstr>
      <vt:lpstr>Arbetslöshetsgap, utrikes-inrikes födda, 20–64 år</vt:lpstr>
      <vt:lpstr>Huvudsaklig orsak till deltidssysselsättning, 20–64 år, 2017</vt:lpstr>
      <vt:lpstr>Huvudsakligt skäl för att vara utanför arbetskraften</vt:lpstr>
      <vt:lpstr>Invandring per invånare efter medborgarskap, 2016</vt:lpstr>
      <vt:lpstr>Invandring per invånare efter migrationsskäl, 2016</vt:lpstr>
      <vt:lpstr>Befolkning, 15–74 år</vt:lpstr>
      <vt:lpstr>Asylsökande</vt:lpstr>
      <vt:lpstr>Beviljade uppehållstillstånd</vt:lpstr>
      <vt:lpstr>Beviljade uppehållstillstånd till flyktingar efter medborgarskap</vt:lpstr>
      <vt:lpstr>Etableringsinsatser</vt:lpstr>
      <vt:lpstr>Arbetskraftsdeltagande, 2017, män</vt:lpstr>
      <vt:lpstr>Arbetskraftsdeltagande, 2017, kvinnor</vt:lpstr>
      <vt:lpstr>Arbetskraftsdeltagande, utrikes födda, 16–64 år</vt:lpstr>
      <vt:lpstr>Sysselsättningsgrad 25–64 år, 2017</vt:lpstr>
      <vt:lpstr>Utbildningsnivå 20–64 år, 2017</vt:lpstr>
      <vt:lpstr>Andel utan gymnasieutbildning bland arbetslösa, 16–64 år</vt:lpstr>
      <vt:lpstr>Andel som saknar gymnasieutbildning bland nyinskrivna i etableringsuppdraget</vt:lpstr>
      <vt:lpstr>Jobbchans, 16–64 år</vt:lpstr>
      <vt:lpstr>Jobbchans, 16–64 år</vt:lpstr>
      <vt:lpstr>Långtidsarbetslöshet, 15–74 år</vt:lpstr>
      <vt:lpstr>Andel utan tidigare arbetslivserfarenhet bland arbetslösa, 15–74 år</vt:lpstr>
      <vt:lpstr>Utanför arbetskraften, 16–64 år, 2017</vt:lpstr>
      <vt:lpstr>Sysselsättningsgrad, kommunmottagna flyktingar 20–64 år </vt:lpstr>
      <vt:lpstr>Sysselsättningsgrad, kommunmottagna flyktingar, 20–64 år</vt:lpstr>
      <vt:lpstr>Sysselsättningsgrad, kommunmottagna flyktingar, 20–64 år</vt:lpstr>
      <vt:lpstr>Andel med löneinkomst och vistelsetid</vt:lpstr>
      <vt:lpstr>Andel med löneinkomst som överstiger 135 000 kronor per år</vt:lpstr>
      <vt:lpstr>Löneinkomst och vistelsetid</vt:lpstr>
      <vt:lpstr>Löneinkomst och vistelsetid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Resursutnyttjande och timlön</dc:title>
  <dc:creator>Rosmari</dc:creator>
  <cp:lastModifiedBy>Rosmari</cp:lastModifiedBy>
  <cp:revision>20</cp:revision>
  <dcterms:created xsi:type="dcterms:W3CDTF">2018-09-06T10:53:12Z</dcterms:created>
  <dcterms:modified xsi:type="dcterms:W3CDTF">2018-09-10T13:44:23Z</dcterms:modified>
</cp:coreProperties>
</file>