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62" r:id="rId2"/>
    <p:sldId id="264" r:id="rId3"/>
    <p:sldId id="266" r:id="rId4"/>
    <p:sldId id="267" r:id="rId5"/>
    <p:sldId id="268" r:id="rId6"/>
    <p:sldId id="269" r:id="rId7"/>
    <p:sldId id="270" r:id="rId8"/>
    <p:sldId id="293" r:id="rId9"/>
    <p:sldId id="275" r:id="rId10"/>
    <p:sldId id="298" r:id="rId11"/>
    <p:sldId id="273" r:id="rId12"/>
    <p:sldId id="295" r:id="rId13"/>
    <p:sldId id="277" r:id="rId14"/>
    <p:sldId id="283" r:id="rId15"/>
    <p:sldId id="279" r:id="rId16"/>
    <p:sldId id="280" r:id="rId17"/>
    <p:sldId id="285" r:id="rId18"/>
    <p:sldId id="286" r:id="rId19"/>
    <p:sldId id="297" r:id="rId20"/>
    <p:sldId id="287" r:id="rId21"/>
    <p:sldId id="289" r:id="rId22"/>
    <p:sldId id="290" r:id="rId23"/>
    <p:sldId id="300" r:id="rId24"/>
    <p:sldId id="294" r:id="rId25"/>
    <p:sldId id="265" r:id="rId26"/>
    <p:sldId id="301" r:id="rId27"/>
  </p:sldIdLst>
  <p:sldSz cx="9906000" cy="6858000" type="A4"/>
  <p:notesSz cx="6794500" cy="99314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4">
          <p15:clr>
            <a:srgbClr val="A4A3A4"/>
          </p15:clr>
        </p15:guide>
        <p15:guide id="2" orient="horz" pos="781">
          <p15:clr>
            <a:srgbClr val="A4A3A4"/>
          </p15:clr>
        </p15:guide>
        <p15:guide id="3" orient="horz" pos="835">
          <p15:clr>
            <a:srgbClr val="A4A3A4"/>
          </p15:clr>
        </p15:guide>
        <p15:guide id="4" orient="horz" pos="3843">
          <p15:clr>
            <a:srgbClr val="A4A3A4"/>
          </p15:clr>
        </p15:guide>
        <p15:guide id="5" pos="172">
          <p15:clr>
            <a:srgbClr val="A4A3A4"/>
          </p15:clr>
        </p15:guide>
        <p15:guide id="6" pos="610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D4D"/>
    <a:srgbClr val="F2F2F2"/>
    <a:srgbClr val="D9D9D9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190" autoAdjust="0"/>
    <p:restoredTop sz="67556" autoAdjust="0"/>
  </p:normalViewPr>
  <p:slideViewPr>
    <p:cSldViewPr showGuides="1">
      <p:cViewPr varScale="1">
        <p:scale>
          <a:sx n="88" d="100"/>
          <a:sy n="88" d="100"/>
        </p:scale>
        <p:origin x="1572" y="84"/>
      </p:cViewPr>
      <p:guideLst>
        <p:guide orient="horz" pos="164"/>
        <p:guide orient="horz" pos="781"/>
        <p:guide orient="horz" pos="835"/>
        <p:guide orient="horz" pos="3843"/>
        <p:guide pos="172"/>
        <p:guide pos="610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7902"/>
    </p:cViewPr>
  </p:sorterViewPr>
  <p:notesViewPr>
    <p:cSldViewPr>
      <p:cViewPr varScale="1">
        <p:scale>
          <a:sx n="91" d="100"/>
          <a:sy n="91" d="100"/>
        </p:scale>
        <p:origin x="377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EA59A910-BF37-46F1-8C7E-4893C42CAD9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1F86A9BB-4A7D-44BE-A063-BEF1A2EBA11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2180BBA2-788F-463D-8667-0178FC2335E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9643478F-E730-4153-A17F-0D2148F2DF4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13FC06-798C-44D2-9F2D-02F6C76CCEA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10258496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708025" y="744538"/>
            <a:ext cx="537845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B3146B-41F7-4F63-A6FA-DBE5AE299C1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26931966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1</a:t>
            </a:fld>
            <a:endParaRPr lang="sv-SE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772AA07-03FF-470B-8570-B8E697037933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676309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10</a:t>
            </a:fld>
            <a:endParaRPr lang="sv-SE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892DF6FB-E73C-417F-9F32-5A97B436BB6C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890920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11</a:t>
            </a:fld>
            <a:endParaRPr lang="sv-SE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27C68DE0-D0EF-481D-8E42-9D61E14C63A7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515588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12</a:t>
            </a:fld>
            <a:endParaRPr lang="sv-SE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E2AF1D8B-09CD-449D-9885-07EFA40A551E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532474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13</a:t>
            </a:fld>
            <a:endParaRPr lang="sv-SE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51458A31-7460-4B49-A169-AC0F0C6B5AB3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297988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14</a:t>
            </a:fld>
            <a:endParaRPr lang="sv-SE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A4F65716-9769-446A-BC94-19CBDB0D3EEC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186593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15</a:t>
            </a:fld>
            <a:endParaRPr lang="sv-SE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8250C60-64AE-494F-9BD7-16E00E572619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511485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16</a:t>
            </a:fld>
            <a:endParaRPr lang="sv-SE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B05FF19-29ED-4D09-BDA3-2436D4AFCF73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861062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17</a:t>
            </a:fld>
            <a:endParaRPr lang="sv-SE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7A7F8A05-CA43-4003-B50C-8DDD24B96BBB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311042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18</a:t>
            </a:fld>
            <a:endParaRPr lang="sv-SE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AE46FEC-89CE-46F9-9A2F-5A2B4899B352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721065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19</a:t>
            </a:fld>
            <a:endParaRPr lang="sv-SE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81EB4017-7891-456E-9E51-6FBA7CDAC760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710780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2</a:t>
            </a:fld>
            <a:endParaRPr lang="sv-SE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54A7732C-8FCF-4CC6-9DB7-EE7BD176F501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666532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20</a:t>
            </a:fld>
            <a:endParaRPr lang="sv-SE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97DDC990-FEC6-4DBA-9855-B433CA24488A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196043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21</a:t>
            </a:fld>
            <a:endParaRPr lang="sv-SE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EE5CDEE7-83E4-41E1-A36B-21BF95A8464A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25412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22</a:t>
            </a:fld>
            <a:endParaRPr lang="sv-SE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E4CE2212-55CE-4643-8478-BDE3D47E240C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9563142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23</a:t>
            </a:fld>
            <a:endParaRPr lang="sv-SE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B005D226-9DDC-4082-92EC-D118F32DB8BB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1458983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24</a:t>
            </a:fld>
            <a:endParaRPr lang="sv-SE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96EC499C-6107-410A-B704-9448C2EC246C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2679298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25</a:t>
            </a:fld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874916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26</a:t>
            </a:fld>
            <a:endParaRPr lang="sv-SE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67CC0EF5-14C7-4F5D-9040-D7237FE4F97D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24379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3</a:t>
            </a:fld>
            <a:endParaRPr lang="sv-SE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5C31B1B2-6E49-4C91-9548-D26CA0012763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707464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4</a:t>
            </a:fld>
            <a:endParaRPr lang="sv-SE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2698090A-2590-49A6-BE84-DB671ECE1ADB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885800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5</a:t>
            </a:fld>
            <a:endParaRPr lang="sv-SE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23677596-318B-4588-85FA-5D417961FD8A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028503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6</a:t>
            </a:fld>
            <a:endParaRPr lang="sv-SE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D44701B-09A3-41D2-A197-7F72DB796A5C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517728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7</a:t>
            </a:fld>
            <a:endParaRPr lang="sv-SE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27D14DB3-1F28-4345-8A68-ECBB133C2A41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782053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8</a:t>
            </a:fld>
            <a:endParaRPr lang="sv-SE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5D0EED9E-C114-4282-BAF7-7977E8B2EA4A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220405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9</a:t>
            </a:fld>
            <a:endParaRPr lang="sv-SE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BB789962-A875-481E-8E26-6143E8A281AB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80931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0" descr="sv logotyp 20 cm 6% beskur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5" y="3175"/>
            <a:ext cx="83534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73050" y="6116637"/>
            <a:ext cx="6934200" cy="316931"/>
          </a:xfrm>
        </p:spPr>
        <p:txBody>
          <a:bodyPr/>
          <a:lstStyle>
            <a:lvl1pPr marL="0" indent="0" algn="l">
              <a:buNone/>
              <a:defRPr b="1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namn på ansvarig(a) föredragshållare</a:t>
            </a:r>
          </a:p>
        </p:txBody>
      </p:sp>
      <p:sp>
        <p:nvSpPr>
          <p:cNvPr id="29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30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3252805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9144446" cy="418058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3" y="1319213"/>
            <a:ext cx="8640000" cy="4774083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9144447" cy="575593"/>
          </a:xfrm>
        </p:spPr>
        <p:txBody>
          <a:bodyPr anchor="b">
            <a:no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8712398" cy="624731"/>
          </a:xfrm>
        </p:spPr>
        <p:txBody>
          <a:bodyPr>
            <a:noAutofit/>
          </a:bodyPr>
          <a:lstStyle>
            <a:lvl1pPr marL="0" indent="0" algn="l">
              <a:buNone/>
              <a:defRPr sz="12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anmärkning eller källa, etc.</a:t>
            </a:r>
          </a:p>
        </p:txBody>
      </p:sp>
    </p:spTree>
    <p:extLst>
      <p:ext uri="{BB962C8B-B14F-4D97-AF65-F5344CB8AC3E}">
        <p14:creationId xmlns:p14="http://schemas.microsoft.com/office/powerpoint/2010/main" val="2021529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4679950" cy="562074"/>
          </a:xfrm>
        </p:spPr>
        <p:txBody>
          <a:bodyPr>
            <a:noAutofit/>
          </a:bodyPr>
          <a:lstStyle>
            <a:lvl1pPr>
              <a:defRPr b="1">
                <a:latin typeface="+mj-lt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272480" y="1413296"/>
            <a:ext cx="4680000" cy="46800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908721"/>
            <a:ext cx="4679951" cy="504056"/>
          </a:xfrm>
        </p:spPr>
        <p:txBody>
          <a:bodyPr anchor="b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1" y="6116637"/>
            <a:ext cx="3873600" cy="624731"/>
          </a:xfrm>
        </p:spPr>
        <p:txBody>
          <a:bodyPr>
            <a:noAutofit/>
          </a:bodyPr>
          <a:lstStyle>
            <a:lvl1pPr marL="0" indent="0" algn="l">
              <a:buNone/>
              <a:defRPr sz="12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anmärkning eller källa, etc.</a:t>
            </a:r>
          </a:p>
        </p:txBody>
      </p:sp>
      <p:sp>
        <p:nvSpPr>
          <p:cNvPr id="10" name="Platshållare för innehåll 2"/>
          <p:cNvSpPr>
            <a:spLocks noGrp="1"/>
          </p:cNvSpPr>
          <p:nvPr>
            <p:ph idx="15"/>
          </p:nvPr>
        </p:nvSpPr>
        <p:spPr>
          <a:xfrm>
            <a:off x="5025008" y="1413296"/>
            <a:ext cx="4680000" cy="46800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Platshållare för text 7"/>
          <p:cNvSpPr>
            <a:spLocks noGrp="1"/>
          </p:cNvSpPr>
          <p:nvPr>
            <p:ph type="body" sz="quarter" idx="16" hasCustomPrompt="1"/>
          </p:nvPr>
        </p:nvSpPr>
        <p:spPr>
          <a:xfrm>
            <a:off x="5025007" y="907927"/>
            <a:ext cx="4679951" cy="504056"/>
          </a:xfrm>
        </p:spPr>
        <p:txBody>
          <a:bodyPr anchor="b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14" name="Platshållare för text 7"/>
          <p:cNvSpPr>
            <a:spLocks noGrp="1"/>
          </p:cNvSpPr>
          <p:nvPr>
            <p:ph type="body" sz="quarter" idx="17" hasCustomPrompt="1"/>
          </p:nvPr>
        </p:nvSpPr>
        <p:spPr>
          <a:xfrm>
            <a:off x="5025600" y="273600"/>
            <a:ext cx="4679951" cy="563112"/>
          </a:xfrm>
        </p:spPr>
        <p:txBody>
          <a:bodyPr>
            <a:noAutofit/>
          </a:bodyPr>
          <a:lstStyle>
            <a:lvl1pPr marL="0" indent="0">
              <a:buNone/>
              <a:defRPr b="1">
                <a:solidFill>
                  <a:srgbClr val="4D4D4D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8" hasCustomPrompt="1"/>
          </p:nvPr>
        </p:nvSpPr>
        <p:spPr>
          <a:xfrm>
            <a:off x="5039866" y="6147072"/>
            <a:ext cx="3873574" cy="594296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rgbClr val="4D4D4D"/>
                </a:solidFill>
              </a:defRPr>
            </a:lvl1pPr>
          </a:lstStyle>
          <a:p>
            <a:r>
              <a:rPr lang="sv-SE" dirty="0"/>
              <a:t>Skriv anmärkning eller källa, etc.</a:t>
            </a:r>
          </a:p>
        </p:txBody>
      </p:sp>
    </p:spTree>
    <p:extLst>
      <p:ext uri="{BB962C8B-B14F-4D97-AF65-F5344CB8AC3E}">
        <p14:creationId xmlns:p14="http://schemas.microsoft.com/office/powerpoint/2010/main" val="1633248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9144446" cy="922114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7" name="Platshållare för innehåll 2"/>
          <p:cNvSpPr>
            <a:spLocks noGrp="1"/>
          </p:cNvSpPr>
          <p:nvPr>
            <p:ph idx="1"/>
          </p:nvPr>
        </p:nvSpPr>
        <p:spPr>
          <a:xfrm>
            <a:off x="631823" y="1319213"/>
            <a:ext cx="8640000" cy="4774083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17906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 med texru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0" descr="sv logotyp 20 cm 6% beskur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5" y="3175"/>
            <a:ext cx="83534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73050" y="6116637"/>
            <a:ext cx="6934200" cy="316931"/>
          </a:xfrm>
        </p:spPr>
        <p:txBody>
          <a:bodyPr/>
          <a:lstStyle>
            <a:lvl1pPr marL="0" indent="0" algn="l">
              <a:buNone/>
              <a:defRPr b="1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namn på ansvarig(a) föredragshållare</a:t>
            </a:r>
          </a:p>
        </p:txBody>
      </p:sp>
      <p:sp>
        <p:nvSpPr>
          <p:cNvPr id="29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30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Klicka här för lägga till underrubrik</a:t>
            </a:r>
          </a:p>
        </p:txBody>
      </p:sp>
      <p:sp>
        <p:nvSpPr>
          <p:cNvPr id="7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344488" y="2132856"/>
            <a:ext cx="8496944" cy="144016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sv-SE" dirty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3699687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8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90554" y="6093296"/>
            <a:ext cx="629919" cy="663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9330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31824" y="1319213"/>
            <a:ext cx="6502221" cy="5124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273050" y="6453188"/>
            <a:ext cx="1007542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333333"/>
                </a:solidFill>
              </a:defRPr>
            </a:lvl1pPr>
          </a:lstStyle>
          <a:p>
            <a:fld id="{C3A2019E-6387-4EE7-9D57-BB56FA1D45AA}" type="datetimeFigureOut">
              <a:rPr lang="sv-SE" smtClean="0"/>
              <a:pPr/>
              <a:t>2018-06-20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280592" y="6453188"/>
            <a:ext cx="781260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rgbClr val="333333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93200" y="6453188"/>
            <a:ext cx="59213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333333"/>
                </a:solidFill>
              </a:defRPr>
            </a:lvl1pPr>
          </a:lstStyle>
          <a:p>
            <a:fld id="{2ED046C0-1CA2-4C04-85DE-8D258BC54A8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74593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63" r:id="rId4"/>
    <p:sldLayoutId id="2147483664" r:id="rId5"/>
  </p:sldLayoutIdLst>
  <p:txStyles>
    <p:titleStyle>
      <a:lvl1pPr algn="l" defTabSz="914400" rtl="0" eaLnBrk="1" latinLnBrk="0" hangingPunct="1">
        <a:spcBef>
          <a:spcPct val="0"/>
        </a:spcBef>
        <a:buNone/>
        <a:defRPr sz="1800" b="1" kern="1200">
          <a:solidFill>
            <a:srgbClr val="4D4D4D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333333"/>
          </a:solidFill>
          <a:latin typeface="+mn-lt"/>
          <a:ea typeface="+mn-ea"/>
          <a:cs typeface="+mn-cs"/>
        </a:defRPr>
      </a:lvl1pPr>
      <a:lvl2pPr marL="361950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333333"/>
          </a:solidFill>
          <a:latin typeface="+mn-lt"/>
          <a:ea typeface="+mn-ea"/>
          <a:cs typeface="+mn-cs"/>
        </a:defRPr>
      </a:lvl2pPr>
      <a:lvl3pPr marL="534988" indent="-173038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333333"/>
          </a:solidFill>
          <a:latin typeface="+mn-lt"/>
          <a:ea typeface="+mn-ea"/>
          <a:cs typeface="+mn-cs"/>
        </a:defRPr>
      </a:lvl3pPr>
      <a:lvl4pPr marL="715963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rgbClr val="333333"/>
          </a:solidFill>
          <a:latin typeface="+mn-lt"/>
          <a:ea typeface="+mn-ea"/>
          <a:cs typeface="+mn-cs"/>
        </a:defRPr>
      </a:lvl4pPr>
      <a:lvl5pPr marL="896938" indent="-180975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v-SE" dirty="0"/>
              <a:t>Ylva Hedén Westerdahl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KONJUNKTURINSTITUTET	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/>
              <a:t>20 juni 2018</a:t>
            </a:r>
          </a:p>
        </p:txBody>
      </p:sp>
      <p:sp>
        <p:nvSpPr>
          <p:cNvPr id="5" name="textruta 4"/>
          <p:cNvSpPr txBox="1"/>
          <p:nvPr/>
        </p:nvSpPr>
        <p:spPr>
          <a:xfrm>
            <a:off x="920552" y="2852936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i="1" dirty="0"/>
              <a:t>Konjunkturläget</a:t>
            </a:r>
            <a:r>
              <a:rPr lang="sv-SE" sz="3600" dirty="0"/>
              <a:t>, juni 2018</a:t>
            </a:r>
          </a:p>
        </p:txBody>
      </p:sp>
    </p:spTree>
    <p:extLst>
      <p:ext uri="{BB962C8B-B14F-4D97-AF65-F5344CB8AC3E}">
        <p14:creationId xmlns:p14="http://schemas.microsoft.com/office/powerpoint/2010/main" val="11337877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E6F02CC-E9FC-4DE2-A504-D6BD3CCA1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5583" y="243165"/>
            <a:ext cx="4679950" cy="562074"/>
          </a:xfrm>
        </p:spPr>
        <p:txBody>
          <a:bodyPr/>
          <a:lstStyle/>
          <a:p>
            <a:r>
              <a:rPr lang="sv-SE" dirty="0"/>
              <a:t>Näringslivets investeringar exkl. bostadsinvesteringar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B021B64-452B-4115-89A3-DEE953AADA4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15582" y="932134"/>
            <a:ext cx="4679951" cy="504056"/>
          </a:xfrm>
        </p:spPr>
        <p:txBody>
          <a:bodyPr/>
          <a:lstStyle/>
          <a:p>
            <a:r>
              <a:rPr lang="sv-SE" dirty="0"/>
              <a:t>Miljarder kronor, fasta priser respektive procentuell förändring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D96593A4-5E52-47B2-A78A-E9A292C37A30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>
            <a:off x="5115584" y="6116637"/>
            <a:ext cx="3873600" cy="624731"/>
          </a:xfrm>
        </p:spPr>
        <p:txBody>
          <a:bodyPr/>
          <a:lstStyle/>
          <a:p>
            <a:r>
              <a:rPr lang="sv-SE"/>
              <a:t>Källor: SCB och Konjunkturinstitutet.</a:t>
            </a:r>
          </a:p>
        </p:txBody>
      </p:sp>
      <p:pic>
        <p:nvPicPr>
          <p:cNvPr id="12" name="Platshållare för innehåll 11">
            <a:extLst>
              <a:ext uri="{FF2B5EF4-FFF2-40B4-BE49-F238E27FC236}">
                <a16:creationId xmlns:a16="http://schemas.microsoft.com/office/drawing/2014/main" id="{E4194C0F-DBA7-477E-A912-659CB37FA6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024" y="1466625"/>
            <a:ext cx="4573067" cy="4572449"/>
          </a:xfrm>
        </p:spPr>
      </p:pic>
      <p:sp>
        <p:nvSpPr>
          <p:cNvPr id="18" name="Platshållare för text 6">
            <a:extLst>
              <a:ext uri="{FF2B5EF4-FFF2-40B4-BE49-F238E27FC236}">
                <a16:creationId xmlns:a16="http://schemas.microsoft.com/office/drawing/2014/main" id="{F399CA6C-5932-4EB4-987A-D627C0C2EAC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29629" y="877492"/>
            <a:ext cx="4679951" cy="504056"/>
          </a:xfrm>
        </p:spPr>
        <p:txBody>
          <a:bodyPr/>
          <a:lstStyle/>
          <a:p>
            <a:r>
              <a:rPr lang="sv-SE" dirty="0"/>
              <a:t>Procent, säsongsrensade kvartalsvärden</a:t>
            </a:r>
          </a:p>
        </p:txBody>
      </p:sp>
      <p:sp>
        <p:nvSpPr>
          <p:cNvPr id="19" name="Platshållare för text 7">
            <a:extLst>
              <a:ext uri="{FF2B5EF4-FFF2-40B4-BE49-F238E27FC236}">
                <a16:creationId xmlns:a16="http://schemas.microsoft.com/office/drawing/2014/main" id="{CA72092E-4D7C-418C-A51C-5F9C5642416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0222" y="243165"/>
            <a:ext cx="4679951" cy="563112"/>
          </a:xfrm>
        </p:spPr>
        <p:txBody>
          <a:bodyPr/>
          <a:lstStyle/>
          <a:p>
            <a:r>
              <a:rPr lang="sv-SE" dirty="0"/>
              <a:t>Industrins kapacitetsutnyttjande</a:t>
            </a:r>
          </a:p>
        </p:txBody>
      </p:sp>
      <p:sp>
        <p:nvSpPr>
          <p:cNvPr id="20" name="Platshållare för text 8">
            <a:extLst>
              <a:ext uri="{FF2B5EF4-FFF2-40B4-BE49-F238E27FC236}">
                <a16:creationId xmlns:a16="http://schemas.microsoft.com/office/drawing/2014/main" id="{209E6D6E-5C57-4F71-92D7-5F9B53CE003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44488" y="6116637"/>
            <a:ext cx="3873574" cy="594296"/>
          </a:xfrm>
        </p:spPr>
        <p:txBody>
          <a:bodyPr/>
          <a:lstStyle/>
          <a:p>
            <a:r>
              <a:rPr lang="sv-SE"/>
              <a:t>Källor: SCB och Konjunkturinstitutet.</a:t>
            </a:r>
          </a:p>
        </p:txBody>
      </p:sp>
      <p:pic>
        <p:nvPicPr>
          <p:cNvPr id="8" name="Platshållare för innehåll 7">
            <a:extLst>
              <a:ext uri="{FF2B5EF4-FFF2-40B4-BE49-F238E27FC236}">
                <a16:creationId xmlns:a16="http://schemas.microsoft.com/office/drawing/2014/main" id="{B83ABD9E-02FE-498E-AF70-D1D5BC1F0A0E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88" y="1473656"/>
            <a:ext cx="4573067" cy="4572449"/>
          </a:xfrm>
        </p:spPr>
      </p:pic>
    </p:spTree>
    <p:extLst>
      <p:ext uri="{BB962C8B-B14F-4D97-AF65-F5344CB8AC3E}">
        <p14:creationId xmlns:p14="http://schemas.microsoft.com/office/powerpoint/2010/main" val="22103110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CEA37BB-0AC5-467F-8ED8-1ECA73874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Investeringar i bostäder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A18B44C9-23D7-4C5E-BE2E-7042AD24E4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3914E0F-D65B-4E4F-9DDF-833D1DC821C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Miljarder kronor, fasta priser respektive procentuell förändring,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2326A4F4-1EEC-4E81-8CDB-D858055AF3A3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0720568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F46A36-DFAA-49B9-B8D6-17DFF35CE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Påbörjade lägenheter och bostadsinvesteringar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EB921E3-E40C-473E-BEE0-308D989E1B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Tusental respektive procent av BNP, löpande priser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642CE42C-6973-49A6-A89C-C73F92BD894D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  <p:pic>
        <p:nvPicPr>
          <p:cNvPr id="9" name="Platshållare för innehåll 8">
            <a:extLst>
              <a:ext uri="{FF2B5EF4-FFF2-40B4-BE49-F238E27FC236}">
                <a16:creationId xmlns:a16="http://schemas.microsoft.com/office/drawing/2014/main" id="{B24C1251-D7AB-4484-996F-63ED60464E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96" y="1413247"/>
            <a:ext cx="7316603" cy="4572449"/>
          </a:xfrm>
        </p:spPr>
      </p:pic>
    </p:spTree>
    <p:extLst>
      <p:ext uri="{BB962C8B-B14F-4D97-AF65-F5344CB8AC3E}">
        <p14:creationId xmlns:p14="http://schemas.microsoft.com/office/powerpoint/2010/main" val="18790790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071C87C6-C14C-4182-8E75-249FA7AF30E8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408" y="1638048"/>
            <a:ext cx="4445000" cy="44443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01DCAAC8-F1A9-4244-8F9E-6F0312491A7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024415" y="894975"/>
            <a:ext cx="4679951" cy="504056"/>
          </a:xfrm>
        </p:spPr>
        <p:txBody>
          <a:bodyPr/>
          <a:lstStyle/>
          <a:p>
            <a:r>
              <a:rPr lang="sv-SE"/>
              <a:t>Index medelvärde=100, säsongsrensade månadsvärden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43F9A1CE-AE94-4599-A027-56857D6BB4A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025008" y="260648"/>
            <a:ext cx="4679951" cy="563112"/>
          </a:xfrm>
        </p:spPr>
        <p:txBody>
          <a:bodyPr/>
          <a:lstStyle/>
          <a:p>
            <a:r>
              <a:rPr lang="sv-SE" dirty="0"/>
              <a:t>Hushållens konfidensindikator i Sverige och euroområdet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BC02BC26-C067-40D8-9C58-A0E00D13F61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039274" y="6134120"/>
            <a:ext cx="3873574" cy="594296"/>
          </a:xfrm>
        </p:spPr>
        <p:txBody>
          <a:bodyPr/>
          <a:lstStyle/>
          <a:p>
            <a:r>
              <a:rPr lang="sv-SE"/>
              <a:t>Källor: Macrobond och Konjunkturinstitutet.</a:t>
            </a:r>
          </a:p>
        </p:txBody>
      </p:sp>
      <p:sp>
        <p:nvSpPr>
          <p:cNvPr id="22" name="Rubrik 1">
            <a:extLst>
              <a:ext uri="{FF2B5EF4-FFF2-40B4-BE49-F238E27FC236}">
                <a16:creationId xmlns:a16="http://schemas.microsoft.com/office/drawing/2014/main" id="{947F0D81-894B-48E7-97AA-042F73DE9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050" y="274638"/>
            <a:ext cx="4679950" cy="562074"/>
          </a:xfrm>
        </p:spPr>
        <p:txBody>
          <a:bodyPr/>
          <a:lstStyle/>
          <a:p>
            <a:r>
              <a:rPr lang="sv-SE" dirty="0"/>
              <a:t>Hushållens konsumtion, real disponibel inkomst och sparkvot</a:t>
            </a:r>
          </a:p>
        </p:txBody>
      </p:sp>
      <p:pic>
        <p:nvPicPr>
          <p:cNvPr id="23" name="Platshållare för innehåll 10">
            <a:extLst>
              <a:ext uri="{FF2B5EF4-FFF2-40B4-BE49-F238E27FC236}">
                <a16:creationId xmlns:a16="http://schemas.microsoft.com/office/drawing/2014/main" id="{AC011E40-C228-479B-9E83-DEE161C0B9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651000"/>
            <a:ext cx="4445000" cy="4444399"/>
          </a:xfrm>
        </p:spPr>
      </p:pic>
      <p:sp>
        <p:nvSpPr>
          <p:cNvPr id="24" name="Platshållare för text 3">
            <a:extLst>
              <a:ext uri="{FF2B5EF4-FFF2-40B4-BE49-F238E27FC236}">
                <a16:creationId xmlns:a16="http://schemas.microsoft.com/office/drawing/2014/main" id="{5200C563-33A6-48A7-A443-DCFE7D99DDC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73049" y="908721"/>
            <a:ext cx="4679951" cy="504056"/>
          </a:xfrm>
        </p:spPr>
        <p:txBody>
          <a:bodyPr/>
          <a:lstStyle/>
          <a:p>
            <a:r>
              <a:rPr lang="sv-SE"/>
              <a:t>Procentuell förändring respektive procent av disponibel inkomst</a:t>
            </a:r>
          </a:p>
        </p:txBody>
      </p:sp>
      <p:sp>
        <p:nvSpPr>
          <p:cNvPr id="25" name="Underrubrik 4">
            <a:extLst>
              <a:ext uri="{FF2B5EF4-FFF2-40B4-BE49-F238E27FC236}">
                <a16:creationId xmlns:a16="http://schemas.microsoft.com/office/drawing/2014/main" id="{81974BAF-C283-4D7C-B7D8-2730146058C9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>
            <a:off x="273051" y="6116637"/>
            <a:ext cx="3873600" cy="624731"/>
          </a:xfrm>
        </p:spPr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4991877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05090F6-E7B4-4EA1-B608-8C1D27FAB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Anställningsplaner har mattats av 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4248611-BBED-4BDC-9A09-98B5715892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Anställningsplaner i industri, byggverksamhet, detaljhandel och privata tjänstenäringar, nettotal, säsongsrensade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5021F290-CEB7-4045-86CB-ECF2EC83B852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9" name="Platshållare för innehåll 8">
            <a:extLst>
              <a:ext uri="{FF2B5EF4-FFF2-40B4-BE49-F238E27FC236}">
                <a16:creationId xmlns:a16="http://schemas.microsoft.com/office/drawing/2014/main" id="{08FFE961-A785-48A6-9385-C0D429449B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49" y="1413247"/>
            <a:ext cx="7316603" cy="4572449"/>
          </a:xfrm>
        </p:spPr>
      </p:pic>
    </p:spTree>
    <p:extLst>
      <p:ext uri="{BB962C8B-B14F-4D97-AF65-F5344CB8AC3E}">
        <p14:creationId xmlns:p14="http://schemas.microsoft.com/office/powerpoint/2010/main" val="41272795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B698C4A-A9BC-4BB5-80B9-113033F7F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Sysselsättningen växer inte lika fort framöver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6763C67-2FC5-4BC4-85CA-8D3D2460F9C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Procentuell förändring respektive procentenheter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C3B3B0BE-0C8B-42A4-9C96-FCEFD37C1890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  <p:pic>
        <p:nvPicPr>
          <p:cNvPr id="8" name="Platshållare för innehåll 7">
            <a:extLst>
              <a:ext uri="{FF2B5EF4-FFF2-40B4-BE49-F238E27FC236}">
                <a16:creationId xmlns:a16="http://schemas.microsoft.com/office/drawing/2014/main" id="{6BFA01FD-ABF9-4D75-AE45-9B12D3364A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49" y="1413247"/>
            <a:ext cx="7316603" cy="4572449"/>
          </a:xfrm>
        </p:spPr>
      </p:pic>
    </p:spTree>
    <p:extLst>
      <p:ext uri="{BB962C8B-B14F-4D97-AF65-F5344CB8AC3E}">
        <p14:creationId xmlns:p14="http://schemas.microsoft.com/office/powerpoint/2010/main" val="17244417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86070E6D-FD14-4998-93E1-0FBF6422F54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72479" y="885727"/>
            <a:ext cx="4679951" cy="504056"/>
          </a:xfrm>
        </p:spPr>
        <p:txBody>
          <a:bodyPr/>
          <a:lstStyle/>
          <a:p>
            <a:r>
              <a:rPr lang="sv-SE"/>
              <a:t>Procent av arbetskraften, säsongsrensade kvartalsvärden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89FB3907-EB01-4E60-9E2F-74851F146B9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73072" y="251400"/>
            <a:ext cx="4679951" cy="563112"/>
          </a:xfrm>
        </p:spPr>
        <p:txBody>
          <a:bodyPr/>
          <a:lstStyle/>
          <a:p>
            <a:r>
              <a:rPr lang="sv-SE" dirty="0"/>
              <a:t>Arbetslöshet bland inrikes och utrikes födda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DAE9CF44-5134-415E-BCD9-69C6F747F31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87338" y="6124872"/>
            <a:ext cx="3873574" cy="594296"/>
          </a:xfrm>
        </p:spPr>
        <p:txBody>
          <a:bodyPr/>
          <a:lstStyle/>
          <a:p>
            <a:r>
              <a:rPr lang="sv-SE"/>
              <a:t>Källor: SCB och Konjunkturinstitutet.</a:t>
            </a:r>
          </a:p>
        </p:txBody>
      </p:sp>
      <p:sp>
        <p:nvSpPr>
          <p:cNvPr id="18" name="Rubrik 1">
            <a:extLst>
              <a:ext uri="{FF2B5EF4-FFF2-40B4-BE49-F238E27FC236}">
                <a16:creationId xmlns:a16="http://schemas.microsoft.com/office/drawing/2014/main" id="{79A32E29-2F07-4BDE-99C0-37DD7F84D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3542" y="252957"/>
            <a:ext cx="4679950" cy="562074"/>
          </a:xfrm>
        </p:spPr>
        <p:txBody>
          <a:bodyPr/>
          <a:lstStyle/>
          <a:p>
            <a:r>
              <a:rPr lang="sv-SE" dirty="0"/>
              <a:t>Kvartalsvis förändring i antalet sysselsatta</a:t>
            </a:r>
          </a:p>
        </p:txBody>
      </p:sp>
      <p:pic>
        <p:nvPicPr>
          <p:cNvPr id="19" name="Platshållare för innehåll 10">
            <a:extLst>
              <a:ext uri="{FF2B5EF4-FFF2-40B4-BE49-F238E27FC236}">
                <a16:creationId xmlns:a16="http://schemas.microsoft.com/office/drawing/2014/main" id="{FE2F285A-9284-46CE-A0A6-A3E24C3BA1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0992" y="1629319"/>
            <a:ext cx="4445000" cy="4444399"/>
          </a:xfrm>
        </p:spPr>
      </p:pic>
      <p:sp>
        <p:nvSpPr>
          <p:cNvPr id="20" name="Platshållare för text 3">
            <a:extLst>
              <a:ext uri="{FF2B5EF4-FFF2-40B4-BE49-F238E27FC236}">
                <a16:creationId xmlns:a16="http://schemas.microsoft.com/office/drawing/2014/main" id="{0DFCE931-A53F-45A0-8D8B-AF7B46C0FA0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63541" y="887040"/>
            <a:ext cx="4679951" cy="504056"/>
          </a:xfrm>
        </p:spPr>
        <p:txBody>
          <a:bodyPr/>
          <a:lstStyle/>
          <a:p>
            <a:r>
              <a:rPr lang="sv-SE"/>
              <a:t>Tusental, 15–74 år, säsongsrensade kvartalsvärden</a:t>
            </a:r>
          </a:p>
        </p:txBody>
      </p:sp>
      <p:sp>
        <p:nvSpPr>
          <p:cNvPr id="21" name="Underrubrik 4">
            <a:extLst>
              <a:ext uri="{FF2B5EF4-FFF2-40B4-BE49-F238E27FC236}">
                <a16:creationId xmlns:a16="http://schemas.microsoft.com/office/drawing/2014/main" id="{1F17FB66-F3E8-4AFE-97D3-7CD0A7FAED2B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>
            <a:off x="4963543" y="6094956"/>
            <a:ext cx="3873600" cy="624731"/>
          </a:xfrm>
        </p:spPr>
        <p:txBody>
          <a:bodyPr/>
          <a:lstStyle/>
          <a:p>
            <a:r>
              <a:rPr lang="sv-SE"/>
              <a:t>Källor: SCB och Konjunkturinstitutet.</a:t>
            </a:r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1FD57FF8-471E-451B-BC0C-0C9D49FF1C78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38" y="1629319"/>
            <a:ext cx="4573067" cy="4572449"/>
          </a:xfrm>
        </p:spPr>
      </p:pic>
    </p:spTree>
    <p:extLst>
      <p:ext uri="{BB962C8B-B14F-4D97-AF65-F5344CB8AC3E}">
        <p14:creationId xmlns:p14="http://schemas.microsoft.com/office/powerpoint/2010/main" val="37132580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3E9F671-19EF-47A6-AAF5-0607E37C8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Brist på rätt kompetens på höga nivåer</a:t>
            </a:r>
            <a:endParaRPr lang="sv-SE" dirty="0">
              <a:solidFill>
                <a:srgbClr val="FF0000"/>
              </a:solidFill>
            </a:endParaRP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BF3EC892-00D3-4437-92A9-E5F99C1BC9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25D6D9A-4881-4448-AED1-6B19DE408B4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Andel arbetsställen med rekryteringsproblem, procent, halvårsvärden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CD37DB39-EB33-4756-877E-BE95025B9646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dirty="0"/>
              <a:t>Källa: Arbetsförmedlingen.</a:t>
            </a:r>
          </a:p>
        </p:txBody>
      </p:sp>
    </p:spTree>
    <p:extLst>
      <p:ext uri="{BB962C8B-B14F-4D97-AF65-F5344CB8AC3E}">
        <p14:creationId xmlns:p14="http://schemas.microsoft.com/office/powerpoint/2010/main" val="35211715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9B56395-9A32-4EAD-9682-46D45A5D0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Svag tillväxt i lönerna givet stark arbetsmarknad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2456C310-3772-40AB-BB6C-11A19280C5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270586F-5F88-4289-813E-3B55160DF4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Timlön i näringsliv, kommunal sektor och statlig sektor</a:t>
            </a:r>
          </a:p>
          <a:p>
            <a:r>
              <a:rPr lang="sv-SE" dirty="0"/>
              <a:t>Procentuell förändring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2E9F9EBD-011D-45C4-AB05-907B36626AF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Medlingsinstitutet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9295799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1E2F5E6-05EB-48E4-B558-A572D04D2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Enhetsarbetskostnad i näringslivet, anställda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D3A0521C-EC99-48BB-852A-83C8D834B8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651000"/>
            <a:ext cx="4445000" cy="44443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43D4A74-5FE8-4EF1-89B1-67A1F36A4AC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Procentuell förändring, kalenderkorrigerade 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2049D169-588F-467C-B768-2BB9E110E569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dirty="0"/>
              <a:t>Källor: SCB och Konjunkturinstitutet.</a:t>
            </a:r>
          </a:p>
        </p:txBody>
      </p:sp>
      <p:sp>
        <p:nvSpPr>
          <p:cNvPr id="18" name="Rubrik 1">
            <a:extLst>
              <a:ext uri="{FF2B5EF4-FFF2-40B4-BE49-F238E27FC236}">
                <a16:creationId xmlns:a16="http://schemas.microsoft.com/office/drawing/2014/main" id="{162DB401-F05F-4C79-A518-BD0F769F25C0}"/>
              </a:ext>
            </a:extLst>
          </p:cNvPr>
          <p:cNvSpPr txBox="1">
            <a:spLocks/>
          </p:cNvSpPr>
          <p:nvPr/>
        </p:nvSpPr>
        <p:spPr>
          <a:xfrm>
            <a:off x="4808984" y="274638"/>
            <a:ext cx="4679950" cy="56207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kern="1200">
                <a:solidFill>
                  <a:srgbClr val="4D4D4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/>
              <a:t>Lönsamhet i näringslivet</a:t>
            </a:r>
            <a:endParaRPr lang="sv-SE" dirty="0"/>
          </a:p>
        </p:txBody>
      </p:sp>
      <p:sp>
        <p:nvSpPr>
          <p:cNvPr id="19" name="Platshållare för text 3">
            <a:extLst>
              <a:ext uri="{FF2B5EF4-FFF2-40B4-BE49-F238E27FC236}">
                <a16:creationId xmlns:a16="http://schemas.microsoft.com/office/drawing/2014/main" id="{DB50AC2B-56D1-4BFA-9726-7B8E2F3737F7}"/>
              </a:ext>
            </a:extLst>
          </p:cNvPr>
          <p:cNvSpPr txBox="1">
            <a:spLocks/>
          </p:cNvSpPr>
          <p:nvPr/>
        </p:nvSpPr>
        <p:spPr>
          <a:xfrm>
            <a:off x="4808983" y="908721"/>
            <a:ext cx="4679951" cy="50405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896938" indent="-180975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/>
              <a:t>Nettotal, säsongsrensade kvartalsvärden</a:t>
            </a:r>
          </a:p>
        </p:txBody>
      </p:sp>
      <p:sp>
        <p:nvSpPr>
          <p:cNvPr id="20" name="Underrubrik 4">
            <a:extLst>
              <a:ext uri="{FF2B5EF4-FFF2-40B4-BE49-F238E27FC236}">
                <a16:creationId xmlns:a16="http://schemas.microsoft.com/office/drawing/2014/main" id="{3B652992-CE72-4351-B56E-EE15E31FFFBA}"/>
              </a:ext>
            </a:extLst>
          </p:cNvPr>
          <p:cNvSpPr txBox="1">
            <a:spLocks/>
          </p:cNvSpPr>
          <p:nvPr/>
        </p:nvSpPr>
        <p:spPr>
          <a:xfrm>
            <a:off x="4808985" y="6116637"/>
            <a:ext cx="3873600" cy="6247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b="0" kern="1200" baseline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/>
              <a:t>Källa: Konjunkturinstitutet.</a:t>
            </a:r>
            <a:endParaRPr lang="sv-SE" dirty="0"/>
          </a:p>
        </p:txBody>
      </p:sp>
      <p:pic>
        <p:nvPicPr>
          <p:cNvPr id="21" name="Platshållare för innehåll 11">
            <a:extLst>
              <a:ext uri="{FF2B5EF4-FFF2-40B4-BE49-F238E27FC236}">
                <a16:creationId xmlns:a16="http://schemas.microsoft.com/office/drawing/2014/main" id="{03C18917-202B-4394-9B6A-20BDADE3C8E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425" y="1466625"/>
            <a:ext cx="4573067" cy="4572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585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DC55654-67B3-4ACC-B2AD-0FC480DCB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Det riktigt vackra sommarvädret har varit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C9EB5EB-0B00-41AF-8CB6-DAD733DCAF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Högkonjunkturen kulminerar i år</a:t>
            </a:r>
          </a:p>
          <a:p>
            <a:endParaRPr lang="sv-SE" dirty="0"/>
          </a:p>
          <a:p>
            <a:r>
              <a:rPr lang="sv-SE" dirty="0"/>
              <a:t>Bostadsinvesteringarna mattar av tillväxten i år och nästa år</a:t>
            </a:r>
          </a:p>
          <a:p>
            <a:pPr marL="0" indent="0">
              <a:buNone/>
            </a:pPr>
            <a:endParaRPr lang="sv-SE" dirty="0"/>
          </a:p>
          <a:p>
            <a:r>
              <a:rPr lang="sv-SE" dirty="0"/>
              <a:t>Nedgången i arbetslösheten stannar av på lite drygt 6 procent</a:t>
            </a:r>
          </a:p>
          <a:p>
            <a:endParaRPr lang="sv-SE" dirty="0"/>
          </a:p>
          <a:p>
            <a:r>
              <a:rPr lang="sv-SE" dirty="0"/>
              <a:t>KPIF-inflationen stabiliseras kring 2 procent</a:t>
            </a:r>
          </a:p>
          <a:p>
            <a:endParaRPr lang="sv-SE" dirty="0"/>
          </a:p>
          <a:p>
            <a:r>
              <a:rPr lang="sv-SE" dirty="0"/>
              <a:t>Riksbanken höjer reporäntan första gången våren 2019</a:t>
            </a:r>
          </a:p>
          <a:p>
            <a:endParaRPr lang="sv-SE" dirty="0"/>
          </a:p>
          <a:p>
            <a:r>
              <a:rPr lang="sv-SE" dirty="0"/>
              <a:t>Utrymmet för ofinansierade reformer 2019-2022 på ca 110 mdkr motsvarar bibehållen personaltäthet i vård, skola och omsorg</a:t>
            </a:r>
          </a:p>
        </p:txBody>
      </p:sp>
    </p:spTree>
    <p:extLst>
      <p:ext uri="{BB962C8B-B14F-4D97-AF65-F5344CB8AC3E}">
        <p14:creationId xmlns:p14="http://schemas.microsoft.com/office/powerpoint/2010/main" val="15428595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32AFBA8-C86A-44F8-B697-00EBC281A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KPIF-inflationen omkring 2 procent 2017-2019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4A5B54E9-7B23-49C8-8689-2FFEB511C7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1915FAF-285C-4F5D-869A-A7C36591AA5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Årlig procentuell förändring,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60480A28-92BD-404E-BC95-A6B435F7C408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1960221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7D5B88E-3CEA-407C-9865-6080E5001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Reporäntan höjs från våren 2019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5A5DB781-DB4C-4665-9404-82773D2BD6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95529E8-53B3-4C4E-A7B5-C1B1DEE4ED7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Procent, dags- respektive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4DC15307-60F9-409B-84FB-B16EB6CEC299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Nasdaq OMX, Riksbanken, Macrobond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5516338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E3FEC7E-8A41-44FC-B89C-B3AA0AD19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Expansiv finanspolitik i år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B6A3B136-7981-4D5B-9CF6-DC00BB6C4A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6C6C353-7037-4225-99C7-9239160830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Finansiellt och strukturellt sparande i offentlig sektor</a:t>
            </a:r>
          </a:p>
          <a:p>
            <a:r>
              <a:rPr lang="sv-SE" dirty="0"/>
              <a:t>Procent av BNP respektive potentiell BNP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2B6EDC5D-8CC6-49DD-85EF-8C38664FF524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921974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87BB70D-64F6-4B76-ACDE-032E77811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110 mdkr till ofinansierade reformer 2019-2022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99BEFC5-34B7-465F-BE2B-40D3B93FF8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Budgetutrymme för ofinansierade reformer 			110 mdkr</a:t>
            </a:r>
          </a:p>
          <a:p>
            <a:pPr lvl="1"/>
            <a:r>
              <a:rPr lang="sv-SE" dirty="0"/>
              <a:t>Strukturella inkomster vid oförändrade regler</a:t>
            </a:r>
          </a:p>
          <a:p>
            <a:pPr lvl="1"/>
            <a:r>
              <a:rPr lang="sv-SE" dirty="0"/>
              <a:t>Strukturella utgifter vid oförändrade regler</a:t>
            </a:r>
          </a:p>
          <a:p>
            <a:pPr lvl="1"/>
            <a:r>
              <a:rPr lang="sv-SE" dirty="0"/>
              <a:t>Uppnå överskottsmålet</a:t>
            </a:r>
          </a:p>
          <a:p>
            <a:pPr lvl="1"/>
            <a:r>
              <a:rPr lang="sv-SE" dirty="0"/>
              <a:t>Överskott ger budgetutrymmet</a:t>
            </a:r>
          </a:p>
          <a:p>
            <a:pPr marL="180975" lvl="1" indent="0">
              <a:buNone/>
            </a:pPr>
            <a:endParaRPr lang="sv-SE" dirty="0"/>
          </a:p>
          <a:p>
            <a:r>
              <a:rPr lang="sv-SE" dirty="0"/>
              <a:t>Utgiftsåtgärder för bibehållen personaltäthet*			120 mdkr</a:t>
            </a:r>
          </a:p>
          <a:p>
            <a:endParaRPr lang="sv-SE" dirty="0"/>
          </a:p>
          <a:p>
            <a:pPr marL="0" indent="0">
              <a:buNone/>
            </a:pPr>
            <a:endParaRPr lang="sv-SE" dirty="0"/>
          </a:p>
          <a:p>
            <a:r>
              <a:rPr lang="sv-SE" dirty="0"/>
              <a:t>Räkneexempel</a:t>
            </a:r>
          </a:p>
          <a:p>
            <a:pPr lvl="1"/>
            <a:r>
              <a:rPr lang="sv-SE" dirty="0"/>
              <a:t>Bibehållen ersättningsgrad i transfereringssystemen		 20 mdkr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EC4E5C35-CA52-4950-8499-86B3E2E59E4F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>
            <a:off x="662627" y="5780930"/>
            <a:ext cx="8712398" cy="624731"/>
          </a:xfrm>
        </p:spPr>
        <p:txBody>
          <a:bodyPr/>
          <a:lstStyle/>
          <a:p>
            <a:r>
              <a:rPr lang="sv-SE" dirty="0"/>
              <a:t>* Inklusive standardhöjning motsvarande 20 mdkr</a:t>
            </a:r>
          </a:p>
        </p:txBody>
      </p:sp>
    </p:spTree>
    <p:extLst>
      <p:ext uri="{BB962C8B-B14F-4D97-AF65-F5344CB8AC3E}">
        <p14:creationId xmlns:p14="http://schemas.microsoft.com/office/powerpoint/2010/main" val="30228952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F3E6E98-3C1E-4248-A7E3-0725F2606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Riskerna för en sämre </a:t>
            </a:r>
            <a:r>
              <a:rPr lang="sv-SE"/>
              <a:t>utveckling dominerar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FAEC713-B780-4C27-B8E3-A73587A664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/>
              <a:t>Omvärlden</a:t>
            </a:r>
          </a:p>
          <a:p>
            <a:r>
              <a:rPr lang="sv-SE" dirty="0"/>
              <a:t>Upptrappat handelskrig</a:t>
            </a:r>
          </a:p>
          <a:p>
            <a:r>
              <a:rPr lang="sv-SE" dirty="0"/>
              <a:t>Politisk osäkerhet i Italien</a:t>
            </a:r>
          </a:p>
          <a:p>
            <a:r>
              <a:rPr lang="sv-SE" dirty="0"/>
              <a:t>Oklarheter om </a:t>
            </a:r>
            <a:r>
              <a:rPr lang="sv-SE" dirty="0" err="1"/>
              <a:t>brexit</a:t>
            </a:r>
            <a:endParaRPr lang="sv-SE" dirty="0"/>
          </a:p>
          <a:p>
            <a:endParaRPr lang="sv-SE" dirty="0"/>
          </a:p>
          <a:p>
            <a:pPr marL="0" indent="0">
              <a:buNone/>
            </a:pPr>
            <a:r>
              <a:rPr lang="sv-SE" dirty="0"/>
              <a:t>Sverige</a:t>
            </a:r>
          </a:p>
          <a:p>
            <a:r>
              <a:rPr lang="sv-SE" dirty="0"/>
              <a:t>Oro på bostadsmarknaden</a:t>
            </a:r>
          </a:p>
          <a:p>
            <a:r>
              <a:rPr lang="sv-SE" dirty="0"/>
              <a:t>Hushållens höga skuldsättning</a:t>
            </a:r>
          </a:p>
          <a:p>
            <a:endParaRPr lang="sv-SE" dirty="0"/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51C09EA0-B7F2-4AE3-ACA2-8BA29336FBB7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495661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9144446" cy="706090"/>
          </a:xfrm>
        </p:spPr>
        <p:txBody>
          <a:bodyPr/>
          <a:lstStyle/>
          <a:p>
            <a:r>
              <a:rPr lang="sv-SE" dirty="0"/>
              <a:t>Prognosen i sammandrag</a:t>
            </a:r>
            <a:br>
              <a:rPr lang="sv-SE" sz="1400" dirty="0"/>
            </a:br>
            <a:r>
              <a:rPr lang="sv-SE" sz="1600" b="0" dirty="0"/>
              <a:t>(mars 2018 inom parentes)</a:t>
            </a:r>
            <a:br>
              <a:rPr lang="sv-SE" sz="1600" b="0" dirty="0"/>
            </a:br>
            <a:br>
              <a:rPr lang="sv-SE" sz="1400" b="0" dirty="0"/>
            </a:br>
            <a:r>
              <a:rPr lang="sv-SE" sz="1400" dirty="0"/>
              <a:t>Årlig procentuell förändring respektive procent</a:t>
            </a:r>
            <a:br>
              <a:rPr lang="sv-SE" sz="1400" dirty="0"/>
            </a:br>
            <a:endParaRPr lang="sv-SE" sz="1400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>
          <a:xfrm>
            <a:off x="272480" y="6093296"/>
            <a:ext cx="8712398" cy="624731"/>
          </a:xfrm>
        </p:spPr>
        <p:txBody>
          <a:bodyPr/>
          <a:lstStyle/>
          <a:p>
            <a:r>
              <a:rPr lang="en-GB" baseline="300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1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Procent</a:t>
            </a:r>
            <a:r>
              <a:rPr lang="en-GB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dirty="0" err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av</a:t>
            </a:r>
            <a:r>
              <a:rPr lang="en-GB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dirty="0" err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arbetskraften</a:t>
            </a:r>
            <a:r>
              <a:rPr lang="en-GB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baseline="300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2 </a:t>
            </a:r>
            <a:r>
              <a:rPr lang="en-GB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Vid </a:t>
            </a:r>
            <a:r>
              <a:rPr lang="en-GB" dirty="0" err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årets</a:t>
            </a:r>
            <a:r>
              <a:rPr lang="en-GB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slut </a:t>
            </a:r>
            <a:r>
              <a:rPr lang="en-GB" baseline="300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3 </a:t>
            </a:r>
            <a:r>
              <a:rPr lang="en-GB" dirty="0" err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Procent</a:t>
            </a:r>
            <a:r>
              <a:rPr lang="en-GB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dirty="0" err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av</a:t>
            </a:r>
            <a:r>
              <a:rPr lang="en-GB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BNP</a:t>
            </a:r>
          </a:p>
          <a:p>
            <a:endParaRPr lang="sv-SE" dirty="0"/>
          </a:p>
        </p:txBody>
      </p:sp>
      <p:graphicFrame>
        <p:nvGraphicFramePr>
          <p:cNvPr id="3" name="Platshållare för innehåll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1045274"/>
              </p:ext>
            </p:extLst>
          </p:nvPr>
        </p:nvGraphicFramePr>
        <p:xfrm>
          <a:off x="317544" y="1916832"/>
          <a:ext cx="9001001" cy="29519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930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59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5935">
                  <a:extLst>
                    <a:ext uri="{9D8B030D-6E8A-4147-A177-3AD203B41FA5}">
                      <a16:colId xmlns:a16="http://schemas.microsoft.com/office/drawing/2014/main" val="1911319881"/>
                    </a:ext>
                  </a:extLst>
                </a:gridCol>
                <a:gridCol w="8459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45935">
                  <a:extLst>
                    <a:ext uri="{9D8B030D-6E8A-4147-A177-3AD203B41FA5}">
                      <a16:colId xmlns:a16="http://schemas.microsoft.com/office/drawing/2014/main" val="1542033098"/>
                    </a:ext>
                  </a:extLst>
                </a:gridCol>
                <a:gridCol w="81209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12097">
                  <a:extLst>
                    <a:ext uri="{9D8B030D-6E8A-4147-A177-3AD203B41FA5}">
                      <a16:colId xmlns:a16="http://schemas.microsoft.com/office/drawing/2014/main" val="3658802357"/>
                    </a:ext>
                  </a:extLst>
                </a:gridCol>
              </a:tblGrid>
              <a:tr h="491995">
                <a:tc>
                  <a:txBody>
                    <a:bodyPr/>
                    <a:lstStyle/>
                    <a:p>
                      <a:endParaRPr lang="sv-SE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sv-SE" sz="1800" b="1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2017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sv-SE" sz="1800" b="1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2018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sv-SE" sz="1800" b="1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2019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1995">
                <a:tc>
                  <a:txBody>
                    <a:bodyPr/>
                    <a:lstStyle/>
                    <a:p>
                      <a:r>
                        <a:rPr lang="sv-SE" dirty="0"/>
                        <a:t>BNP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800" b="0" i="0" u="none" strike="noStrike">
                          <a:effectLst/>
                          <a:latin typeface="Verdana" panose="020B0604030504040204" pitchFamily="34" charset="0"/>
                        </a:rPr>
                        <a:t>2,3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800" b="0" i="0" u="none" strike="noStrike">
                          <a:solidFill>
                            <a:srgbClr val="595959"/>
                          </a:solidFill>
                          <a:effectLst/>
                          <a:latin typeface="Verdana" panose="020B0604030504040204" pitchFamily="34" charset="0"/>
                        </a:rPr>
                        <a:t>(2,4)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2,4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800" b="0" i="0" u="none" strike="noStrike">
                          <a:solidFill>
                            <a:srgbClr val="595959"/>
                          </a:solidFill>
                          <a:effectLst/>
                          <a:latin typeface="Verdana" panose="020B0604030504040204" pitchFamily="34" charset="0"/>
                        </a:rPr>
                        <a:t>(2,8)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1,9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800" b="0" i="0" u="none" strike="noStrike">
                          <a:solidFill>
                            <a:srgbClr val="595959"/>
                          </a:solidFill>
                          <a:effectLst/>
                          <a:latin typeface="Verdana" panose="020B0604030504040204" pitchFamily="34" charset="0"/>
                        </a:rPr>
                        <a:t>(2,1)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1995">
                <a:tc>
                  <a:txBody>
                    <a:bodyPr/>
                    <a:lstStyle/>
                    <a:p>
                      <a:r>
                        <a:rPr lang="sv-SE" dirty="0"/>
                        <a:t>Arbetslöshet</a:t>
                      </a:r>
                      <a:r>
                        <a:rPr lang="sv-SE" baseline="30000" dirty="0"/>
                        <a:t>1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800" b="0" i="0" u="none" strike="noStrike">
                          <a:effectLst/>
                          <a:latin typeface="Verdana" panose="020B0604030504040204" pitchFamily="34" charset="0"/>
                        </a:rPr>
                        <a:t>6,7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800" b="0" i="0" u="none" strike="noStrike">
                          <a:solidFill>
                            <a:srgbClr val="595959"/>
                          </a:solidFill>
                          <a:effectLst/>
                          <a:latin typeface="Verdana" panose="020B0604030504040204" pitchFamily="34" charset="0"/>
                        </a:rPr>
                        <a:t>(6,7)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6,2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800" b="0" i="0" u="none" strike="noStrike">
                          <a:solidFill>
                            <a:srgbClr val="595959"/>
                          </a:solidFill>
                          <a:effectLst/>
                          <a:latin typeface="Verdana" panose="020B0604030504040204" pitchFamily="34" charset="0"/>
                        </a:rPr>
                        <a:t>(6,3)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6,2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800" b="0" i="0" u="none" strike="noStrike">
                          <a:solidFill>
                            <a:srgbClr val="595959"/>
                          </a:solidFill>
                          <a:effectLst/>
                          <a:latin typeface="Verdana" panose="020B0604030504040204" pitchFamily="34" charset="0"/>
                        </a:rPr>
                        <a:t>(6,2)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1995">
                <a:tc>
                  <a:txBody>
                    <a:bodyPr/>
                    <a:lstStyle/>
                    <a:p>
                      <a:r>
                        <a:rPr lang="sv-SE" dirty="0"/>
                        <a:t>KPIF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800" b="0" i="0" u="none" strike="noStrike">
                          <a:effectLst/>
                          <a:latin typeface="Verdana" panose="020B0604030504040204" pitchFamily="34" charset="0"/>
                        </a:rPr>
                        <a:t>2,0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800" b="0" i="0" u="none" strike="noStrike">
                          <a:solidFill>
                            <a:srgbClr val="595959"/>
                          </a:solidFill>
                          <a:effectLst/>
                          <a:latin typeface="Verdana" panose="020B0604030504040204" pitchFamily="34" charset="0"/>
                        </a:rPr>
                        <a:t>(2,0)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800" b="0" i="0" u="none" strike="noStrike">
                          <a:solidFill>
                            <a:srgbClr val="595959"/>
                          </a:solidFill>
                          <a:effectLst/>
                          <a:latin typeface="Verdana" panose="020B0604030504040204" pitchFamily="34" charset="0"/>
                        </a:rPr>
                        <a:t>(1,8)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800" b="0" i="0" u="none" strike="noStrike">
                          <a:solidFill>
                            <a:srgbClr val="595959"/>
                          </a:solidFill>
                          <a:effectLst/>
                          <a:latin typeface="Verdana" panose="020B0604030504040204" pitchFamily="34" charset="0"/>
                        </a:rPr>
                        <a:t>(1,8)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1995">
                <a:tc>
                  <a:txBody>
                    <a:bodyPr/>
                    <a:lstStyle/>
                    <a:p>
                      <a:r>
                        <a:rPr lang="sv-SE" dirty="0"/>
                        <a:t>Reporänta</a:t>
                      </a:r>
                      <a:r>
                        <a:rPr lang="sv-SE" baseline="30000" dirty="0"/>
                        <a:t>2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800" b="0" i="0" u="none" strike="noStrike">
                          <a:effectLst/>
                          <a:latin typeface="Verdana" panose="020B0604030504040204" pitchFamily="34" charset="0"/>
                        </a:rPr>
                        <a:t>-0,50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800" b="0" i="0" u="none" strike="noStrike">
                          <a:solidFill>
                            <a:srgbClr val="595959"/>
                          </a:solidFill>
                          <a:effectLst/>
                          <a:latin typeface="Verdana" panose="020B0604030504040204" pitchFamily="34" charset="0"/>
                        </a:rPr>
                        <a:t>(-0,50)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800" b="0" i="0" u="none" strike="noStrike">
                          <a:effectLst/>
                          <a:latin typeface="Verdana" panose="020B0604030504040204" pitchFamily="34" charset="0"/>
                        </a:rPr>
                        <a:t>-0,50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800" b="0" i="0" u="none" strike="noStrike">
                          <a:solidFill>
                            <a:srgbClr val="595959"/>
                          </a:solidFill>
                          <a:effectLst/>
                          <a:latin typeface="Verdana" panose="020B0604030504040204" pitchFamily="34" charset="0"/>
                        </a:rPr>
                        <a:t>(-0,50)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800" b="0" i="0" u="none" strike="noStrike">
                          <a:effectLst/>
                          <a:latin typeface="Verdana" panose="020B0604030504040204" pitchFamily="34" charset="0"/>
                        </a:rPr>
                        <a:t>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800" b="0" i="0" u="none" strike="noStrike">
                          <a:solidFill>
                            <a:srgbClr val="595959"/>
                          </a:solidFill>
                          <a:effectLst/>
                          <a:latin typeface="Verdana" panose="020B0604030504040204" pitchFamily="34" charset="0"/>
                        </a:rPr>
                        <a:t>(0,00)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1995">
                <a:tc>
                  <a:txBody>
                    <a:bodyPr/>
                    <a:lstStyle/>
                    <a:p>
                      <a:r>
                        <a:rPr lang="sv-SE" dirty="0"/>
                        <a:t>Offentligt finansiellt sparande</a:t>
                      </a:r>
                      <a:r>
                        <a:rPr lang="sv-SE" baseline="30000" dirty="0"/>
                        <a:t>3</a:t>
                      </a:r>
                      <a:endParaRPr lang="sv-SE" dirty="0"/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800" b="0" i="0" u="none" strike="noStrike">
                          <a:effectLst/>
                          <a:latin typeface="Verdana" panose="020B0604030504040204" pitchFamily="34" charset="0"/>
                        </a:rPr>
                        <a:t>1,3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800" b="0" i="0" u="none" strike="noStrike">
                          <a:solidFill>
                            <a:srgbClr val="595959"/>
                          </a:solidFill>
                          <a:effectLst/>
                          <a:latin typeface="Verdana" panose="020B0604030504040204" pitchFamily="34" charset="0"/>
                        </a:rPr>
                        <a:t>(1,1)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800" b="0" i="0" u="none" strike="noStrike">
                          <a:solidFill>
                            <a:srgbClr val="595959"/>
                          </a:solidFill>
                          <a:effectLst/>
                          <a:latin typeface="Verdana" panose="020B0604030504040204" pitchFamily="34" charset="0"/>
                        </a:rPr>
                        <a:t>(0,7)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0,7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800" b="0" i="0" u="none" strike="noStrike" dirty="0">
                          <a:solidFill>
                            <a:srgbClr val="595959"/>
                          </a:solidFill>
                          <a:effectLst/>
                          <a:latin typeface="Verdana" panose="020B0604030504040204" pitchFamily="34" charset="0"/>
                        </a:rPr>
                        <a:t>(1,1)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73587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DC55654-67B3-4ACC-B2AD-0FC480DCB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Det riktigt vackra sommarvädret har varit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C9EB5EB-0B00-41AF-8CB6-DAD733DCAF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Högkonjunkturen kulminerar i år</a:t>
            </a:r>
          </a:p>
          <a:p>
            <a:endParaRPr lang="sv-SE" dirty="0"/>
          </a:p>
          <a:p>
            <a:r>
              <a:rPr lang="sv-SE" dirty="0"/>
              <a:t>Bostadsinvesteringarna mattar av tillväxten i år och nästa år</a:t>
            </a:r>
          </a:p>
          <a:p>
            <a:pPr marL="0" indent="0">
              <a:buNone/>
            </a:pPr>
            <a:endParaRPr lang="sv-SE" dirty="0"/>
          </a:p>
          <a:p>
            <a:r>
              <a:rPr lang="sv-SE" dirty="0"/>
              <a:t>Nedgången i arbetslösheten stannar av på lite drygt 6 procent</a:t>
            </a:r>
          </a:p>
          <a:p>
            <a:endParaRPr lang="sv-SE" dirty="0"/>
          </a:p>
          <a:p>
            <a:r>
              <a:rPr lang="sv-SE" dirty="0"/>
              <a:t>KPIF-inflationen stabiliseras kring 2 procent</a:t>
            </a:r>
          </a:p>
          <a:p>
            <a:endParaRPr lang="sv-SE" dirty="0"/>
          </a:p>
          <a:p>
            <a:r>
              <a:rPr lang="sv-SE" dirty="0"/>
              <a:t>Riksbanken höjer reporäntan första gången våren 2019</a:t>
            </a:r>
          </a:p>
          <a:p>
            <a:endParaRPr lang="sv-SE" dirty="0"/>
          </a:p>
          <a:p>
            <a:r>
              <a:rPr lang="sv-SE" dirty="0"/>
              <a:t>Utrymmet för ofinansierade reformer 2019-2022 på ca 110 mdkr motsvarar bibehållen personaltäthet i vård, skola och omsorg</a:t>
            </a:r>
          </a:p>
        </p:txBody>
      </p:sp>
    </p:spTree>
    <p:extLst>
      <p:ext uri="{BB962C8B-B14F-4D97-AF65-F5344CB8AC3E}">
        <p14:creationId xmlns:p14="http://schemas.microsoft.com/office/powerpoint/2010/main" val="3323834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BDFDCB3-6AA4-4148-AA1B-3B862D1E6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Nedväxling i tillväxt från andra kvartalet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119EDF47-0BAA-4C31-9652-4A7A52865E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F4F8840-AF9A-4018-BF37-3A2649F8824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Barometerindikatorn och BNP, index medelvärde=100, månadsvärden respektive procentuell förändring,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C9302F99-7DBE-44F6-AC08-114359F454A8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9629949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D5AF6AF-F46A-4B61-BDE4-A025ECB2B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Tillfällig svacka i svensk varuexport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9F0D5970-C3CA-4FCA-A4F8-85099CD794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651000"/>
            <a:ext cx="4445000" cy="44443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B238A0F-72E1-44A3-A54F-DFCC6D8F64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73049" y="1135654"/>
            <a:ext cx="4766817" cy="504056"/>
          </a:xfrm>
        </p:spPr>
        <p:txBody>
          <a:bodyPr/>
          <a:lstStyle/>
          <a:p>
            <a:r>
              <a:rPr lang="sv-SE" dirty="0"/>
              <a:t>Export av varor, miljarder kronor, fasta priser respektive procent,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6365DFAE-92DE-49EE-AA5E-B88090CA6CD5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4B81861F-1816-4C7C-8105-F7A50C92181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 dirty="0"/>
              <a:t>Index medelvärde=100, månadsvärden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C5B006C3-A312-432D-B9E4-2F460956BC2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 dirty="0"/>
              <a:t>Förtroendeindikatorer för tillverkningsindustrin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BFF7987E-C535-44CF-B711-14D41ACFD17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Källor: Institute for Supply Management, Europeiska kommissionen och Macrobond.</a:t>
            </a:r>
          </a:p>
        </p:txBody>
      </p:sp>
      <p:pic>
        <p:nvPicPr>
          <p:cNvPr id="12" name="Platshållare för innehåll 11">
            <a:extLst>
              <a:ext uri="{FF2B5EF4-FFF2-40B4-BE49-F238E27FC236}">
                <a16:creationId xmlns:a16="http://schemas.microsoft.com/office/drawing/2014/main" id="{DD2EE5A1-9F20-49A2-BD35-65D2828BF6E8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7879" y="1466625"/>
            <a:ext cx="4573067" cy="4572449"/>
          </a:xfrm>
        </p:spPr>
      </p:pic>
    </p:spTree>
    <p:extLst>
      <p:ext uri="{BB962C8B-B14F-4D97-AF65-F5344CB8AC3E}">
        <p14:creationId xmlns:p14="http://schemas.microsoft.com/office/powerpoint/2010/main" val="24202213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500911A-C31C-4EC5-9833-C7CB3C5A0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Optimistiska hushåll i USA, euroområdet och Storbritannien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2DC6281-46E2-4649-8584-737829DBB94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Konsumentförtroende, index medelvärde=100,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9DB50EC9-9213-4CF9-8187-0C77B8DB9C94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Conference Board, Europeiska kommissionen och Macrobond.</a:t>
            </a:r>
          </a:p>
        </p:txBody>
      </p:sp>
      <p:pic>
        <p:nvPicPr>
          <p:cNvPr id="9" name="Platshållare för innehåll 8">
            <a:extLst>
              <a:ext uri="{FF2B5EF4-FFF2-40B4-BE49-F238E27FC236}">
                <a16:creationId xmlns:a16="http://schemas.microsoft.com/office/drawing/2014/main" id="{F32672F4-F5F3-474C-8277-B31B5EDCB4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49" y="1413247"/>
            <a:ext cx="7316603" cy="4572449"/>
          </a:xfrm>
        </p:spPr>
      </p:pic>
    </p:spTree>
    <p:extLst>
      <p:ext uri="{BB962C8B-B14F-4D97-AF65-F5344CB8AC3E}">
        <p14:creationId xmlns:p14="http://schemas.microsoft.com/office/powerpoint/2010/main" val="34342315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50C6DF6-2C87-48D3-AF19-CDCE141DD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Arbetslösheten fortsätter att falla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FABFC60-6254-44F4-A0C6-F69D5EA004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arbetskraften, säsongsrensade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3DF30F11-E8F1-42E2-93DA-857E2F2AC670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Macrobond.</a:t>
            </a:r>
          </a:p>
        </p:txBody>
      </p:sp>
      <p:pic>
        <p:nvPicPr>
          <p:cNvPr id="9" name="Platshållare för innehåll 8">
            <a:extLst>
              <a:ext uri="{FF2B5EF4-FFF2-40B4-BE49-F238E27FC236}">
                <a16:creationId xmlns:a16="http://schemas.microsoft.com/office/drawing/2014/main" id="{47392795-DC3D-4FB0-B666-6DDE02739B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49" y="1413247"/>
            <a:ext cx="7316603" cy="4572449"/>
          </a:xfrm>
        </p:spPr>
      </p:pic>
    </p:spTree>
    <p:extLst>
      <p:ext uri="{BB962C8B-B14F-4D97-AF65-F5344CB8AC3E}">
        <p14:creationId xmlns:p14="http://schemas.microsoft.com/office/powerpoint/2010/main" val="14833321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FBF4A57E-9F6C-4F5B-8C81-A738865CB6A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44487" y="907927"/>
            <a:ext cx="4679951" cy="504056"/>
          </a:xfrm>
        </p:spPr>
        <p:txBody>
          <a:bodyPr/>
          <a:lstStyle/>
          <a:p>
            <a:r>
              <a:rPr lang="sv-SE"/>
              <a:t>Årlig procentuell förändring, månadsvärden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AC28152B-B6B8-4632-8653-0FDA1C2D798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5080" y="273600"/>
            <a:ext cx="4679951" cy="563112"/>
          </a:xfrm>
        </p:spPr>
        <p:txBody>
          <a:bodyPr/>
          <a:lstStyle/>
          <a:p>
            <a:r>
              <a:rPr lang="sv-SE" dirty="0"/>
              <a:t>Konsumentpriser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558CE8C4-9B96-4ACF-B383-8FB45810E74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59346" y="6147072"/>
            <a:ext cx="3873574" cy="594296"/>
          </a:xfrm>
        </p:spPr>
        <p:txBody>
          <a:bodyPr/>
          <a:lstStyle/>
          <a:p>
            <a:r>
              <a:rPr lang="sv-SE"/>
              <a:t>Källor: Eurostat, Office for National Statistics, Bureau of Labor Statistics, Statistics Japan, Macrobond och Konjunkturinstitutet.</a:t>
            </a:r>
          </a:p>
        </p:txBody>
      </p:sp>
      <p:pic>
        <p:nvPicPr>
          <p:cNvPr id="22" name="Platshållare för innehåll 12">
            <a:extLst>
              <a:ext uri="{FF2B5EF4-FFF2-40B4-BE49-F238E27FC236}">
                <a16:creationId xmlns:a16="http://schemas.microsoft.com/office/drawing/2014/main" id="{97288D5F-3F95-419A-88AD-A167A89F94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651000"/>
            <a:ext cx="4445000" cy="4444399"/>
          </a:xfrm>
          <a:prstGeom prst="rect">
            <a:avLst/>
          </a:prstGeom>
        </p:spPr>
      </p:pic>
      <p:sp>
        <p:nvSpPr>
          <p:cNvPr id="23" name="Platshållare för text 6">
            <a:extLst>
              <a:ext uri="{FF2B5EF4-FFF2-40B4-BE49-F238E27FC236}">
                <a16:creationId xmlns:a16="http://schemas.microsoft.com/office/drawing/2014/main" id="{C3FB6C49-6BAC-483F-90DD-6563011E7903}"/>
              </a:ext>
            </a:extLst>
          </p:cNvPr>
          <p:cNvSpPr txBox="1">
            <a:spLocks/>
          </p:cNvSpPr>
          <p:nvPr/>
        </p:nvSpPr>
        <p:spPr>
          <a:xfrm>
            <a:off x="5025007" y="907927"/>
            <a:ext cx="4679951" cy="50405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896938" indent="-180975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/>
              <a:t>Procent, dags- respektive månadsvärden</a:t>
            </a:r>
          </a:p>
        </p:txBody>
      </p:sp>
      <p:sp>
        <p:nvSpPr>
          <p:cNvPr id="24" name="Platshållare för text 7">
            <a:extLst>
              <a:ext uri="{FF2B5EF4-FFF2-40B4-BE49-F238E27FC236}">
                <a16:creationId xmlns:a16="http://schemas.microsoft.com/office/drawing/2014/main" id="{24235BB0-3E90-4E0A-9920-1B5E84F57E08}"/>
              </a:ext>
            </a:extLst>
          </p:cNvPr>
          <p:cNvSpPr txBox="1">
            <a:spLocks/>
          </p:cNvSpPr>
          <p:nvPr/>
        </p:nvSpPr>
        <p:spPr>
          <a:xfrm>
            <a:off x="5025600" y="273600"/>
            <a:ext cx="4679951" cy="563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rgbClr val="4D4D4D"/>
                </a:solidFill>
                <a:latin typeface="+mj-lt"/>
                <a:ea typeface="+mn-ea"/>
                <a:cs typeface="+mn-cs"/>
              </a:defRPr>
            </a:lvl1pPr>
            <a:lvl2pPr marL="361950" indent="-180975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896938" indent="-180975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/>
              <a:t>Styrräntor</a:t>
            </a:r>
            <a:endParaRPr lang="sv-SE" dirty="0"/>
          </a:p>
        </p:txBody>
      </p:sp>
      <p:sp>
        <p:nvSpPr>
          <p:cNvPr id="25" name="Platshållare för text 8">
            <a:extLst>
              <a:ext uri="{FF2B5EF4-FFF2-40B4-BE49-F238E27FC236}">
                <a16:creationId xmlns:a16="http://schemas.microsoft.com/office/drawing/2014/main" id="{C7E94A7B-FCEE-4BDA-A0DB-85720AD2BD01}"/>
              </a:ext>
            </a:extLst>
          </p:cNvPr>
          <p:cNvSpPr txBox="1">
            <a:spLocks/>
          </p:cNvSpPr>
          <p:nvPr/>
        </p:nvSpPr>
        <p:spPr>
          <a:xfrm>
            <a:off x="5039866" y="6147072"/>
            <a:ext cx="3873574" cy="5942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896938" indent="-180975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Källor: Bank of England, Bank of Japan, ECB, Federal Reserve, Norges Bank, Macrobond och Konjunkturinstitutet.</a:t>
            </a:r>
            <a:endParaRPr lang="sv-SE"/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717434D5-E1E4-42FA-A35D-6994385CB1DD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87" y="1622535"/>
            <a:ext cx="4573067" cy="4572449"/>
          </a:xfrm>
        </p:spPr>
      </p:pic>
    </p:spTree>
    <p:extLst>
      <p:ext uri="{BB962C8B-B14F-4D97-AF65-F5344CB8AC3E}">
        <p14:creationId xmlns:p14="http://schemas.microsoft.com/office/powerpoint/2010/main" val="10443562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F985A8A-86E0-44D3-A5D5-B4EF3D543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BNP i valda länder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D7DF25D-051E-4580-A5EB-F539867885B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Procentuell förändring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C4B21BEC-96D8-42E5-BF74-A000E4640B08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IMF, OECD, Macrobond och Konjunkturinstitutet.</a:t>
            </a:r>
          </a:p>
        </p:txBody>
      </p:sp>
      <p:sp>
        <p:nvSpPr>
          <p:cNvPr id="22" name="Rubrik 1">
            <a:extLst>
              <a:ext uri="{FF2B5EF4-FFF2-40B4-BE49-F238E27FC236}">
                <a16:creationId xmlns:a16="http://schemas.microsoft.com/office/drawing/2014/main" id="{1FF45DBE-60F3-4D89-A536-85F1BE751165}"/>
              </a:ext>
            </a:extLst>
          </p:cNvPr>
          <p:cNvSpPr txBox="1">
            <a:spLocks/>
          </p:cNvSpPr>
          <p:nvPr/>
        </p:nvSpPr>
        <p:spPr>
          <a:xfrm>
            <a:off x="4953000" y="188640"/>
            <a:ext cx="4679950" cy="56207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kern="1200">
                <a:solidFill>
                  <a:srgbClr val="4D4D4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/>
              <a:t>KIX-vägd BNP och svensk exportmarknad</a:t>
            </a:r>
            <a:endParaRPr lang="sv-SE" dirty="0"/>
          </a:p>
        </p:txBody>
      </p:sp>
      <p:pic>
        <p:nvPicPr>
          <p:cNvPr id="23" name="Platshållare för innehåll 10">
            <a:extLst>
              <a:ext uri="{FF2B5EF4-FFF2-40B4-BE49-F238E27FC236}">
                <a16:creationId xmlns:a16="http://schemas.microsoft.com/office/drawing/2014/main" id="{1745EF96-F4BD-4466-B2A9-D3F8D4BCF5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450" y="1565002"/>
            <a:ext cx="4445000" cy="4444399"/>
          </a:xfrm>
          <a:prstGeom prst="rect">
            <a:avLst/>
          </a:prstGeom>
        </p:spPr>
      </p:pic>
      <p:sp>
        <p:nvSpPr>
          <p:cNvPr id="24" name="Platshållare för text 3">
            <a:extLst>
              <a:ext uri="{FF2B5EF4-FFF2-40B4-BE49-F238E27FC236}">
                <a16:creationId xmlns:a16="http://schemas.microsoft.com/office/drawing/2014/main" id="{7546B488-5C7C-44C1-B248-F0E74B56441E}"/>
              </a:ext>
            </a:extLst>
          </p:cNvPr>
          <p:cNvSpPr txBox="1">
            <a:spLocks/>
          </p:cNvSpPr>
          <p:nvPr/>
        </p:nvSpPr>
        <p:spPr>
          <a:xfrm>
            <a:off x="4952999" y="822723"/>
            <a:ext cx="4679951" cy="50405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896938" indent="-180975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/>
              <a:t>Procentuell förändring</a:t>
            </a:r>
          </a:p>
        </p:txBody>
      </p:sp>
      <p:sp>
        <p:nvSpPr>
          <p:cNvPr id="25" name="Underrubrik 4">
            <a:extLst>
              <a:ext uri="{FF2B5EF4-FFF2-40B4-BE49-F238E27FC236}">
                <a16:creationId xmlns:a16="http://schemas.microsoft.com/office/drawing/2014/main" id="{745E3FF1-97C1-425A-885B-E1AEF667DF25}"/>
              </a:ext>
            </a:extLst>
          </p:cNvPr>
          <p:cNvSpPr txBox="1">
            <a:spLocks/>
          </p:cNvSpPr>
          <p:nvPr/>
        </p:nvSpPr>
        <p:spPr>
          <a:xfrm>
            <a:off x="4953001" y="6030639"/>
            <a:ext cx="3873600" cy="6247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b="0" kern="1200" baseline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/>
              <a:t>Källor: Nationella källor, Macrobond och Konjunkturinstitutet.</a:t>
            </a:r>
          </a:p>
        </p:txBody>
      </p:sp>
      <p:pic>
        <p:nvPicPr>
          <p:cNvPr id="8" name="Platshållare för innehåll 7">
            <a:extLst>
              <a:ext uri="{FF2B5EF4-FFF2-40B4-BE49-F238E27FC236}">
                <a16:creationId xmlns:a16="http://schemas.microsoft.com/office/drawing/2014/main" id="{6743528D-16D2-406C-BBE6-273BA4772E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91" y="1466625"/>
            <a:ext cx="4573067" cy="4572449"/>
          </a:xfrm>
        </p:spPr>
      </p:pic>
    </p:spTree>
    <p:extLst>
      <p:ext uri="{BB962C8B-B14F-4D97-AF65-F5344CB8AC3E}">
        <p14:creationId xmlns:p14="http://schemas.microsoft.com/office/powerpoint/2010/main" val="16505621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8384EEF-DC25-4B6C-B853-144728F83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Exporten driver BNP-tillväxten framöver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8B50595-73D8-4BF9-A3FB-AE8AEAB115C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Importjusterat bidrag till BNP-tillväxten, procentuell förändring respektive procentenheter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BA9E44B0-07B5-4A22-A6FE-76164F548690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  <p:pic>
        <p:nvPicPr>
          <p:cNvPr id="8" name="Platshållare för innehåll 7">
            <a:extLst>
              <a:ext uri="{FF2B5EF4-FFF2-40B4-BE49-F238E27FC236}">
                <a16:creationId xmlns:a16="http://schemas.microsoft.com/office/drawing/2014/main" id="{3FCAA754-5700-4D58-A172-2A58C23F63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73049" y="1546145"/>
            <a:ext cx="6986622" cy="4365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369742"/>
      </p:ext>
    </p:extLst>
  </p:cSld>
  <p:clrMapOvr>
    <a:masterClrMapping/>
  </p:clrMapOvr>
</p:sld>
</file>

<file path=ppt/theme/theme1.xml><?xml version="1.0" encoding="utf-8"?>
<a:theme xmlns:a="http://schemas.openxmlformats.org/drawingml/2006/main" name="ExternaPresentationer2">
  <a:themeElements>
    <a:clrScheme name="Konjunkturinstitutet">
      <a:dk1>
        <a:sysClr val="windowText" lastClr="000000"/>
      </a:dk1>
      <a:lt1>
        <a:sysClr val="window" lastClr="FFFFFF"/>
      </a:lt1>
      <a:dk2>
        <a:srgbClr val="024930"/>
      </a:dk2>
      <a:lt2>
        <a:srgbClr val="FBF0C6"/>
      </a:lt2>
      <a:accent1>
        <a:srgbClr val="00709E"/>
      </a:accent1>
      <a:accent2>
        <a:srgbClr val="84216B"/>
      </a:accent2>
      <a:accent3>
        <a:srgbClr val="AF1E2D"/>
      </a:accent3>
      <a:accent4>
        <a:srgbClr val="024930"/>
      </a:accent4>
      <a:accent5>
        <a:srgbClr val="C6A00C"/>
      </a:accent5>
      <a:accent6>
        <a:srgbClr val="568E14"/>
      </a:accent6>
      <a:hlink>
        <a:srgbClr val="0000FF"/>
      </a:hlink>
      <a:folHlink>
        <a:srgbClr val="800080"/>
      </a:folHlink>
    </a:clrScheme>
    <a:fontScheme name="Konjunkturinstitute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xternaPresentationer.potx" id="{70D77443-4AF4-454E-86E3-DFCFB91CCBFE}" vid="{C6E9741F-CC9C-4FA5-AEAB-85FABAEAABD0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ExternaPresentationer</Template>
  <TotalTime>1987</TotalTime>
  <Words>815</Words>
  <Application>Microsoft Office PowerPoint</Application>
  <PresentationFormat>A4 (210 x 297 mm)</PresentationFormat>
  <Paragraphs>207</Paragraphs>
  <Slides>26</Slides>
  <Notes>26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26</vt:i4>
      </vt:variant>
    </vt:vector>
  </HeadingPairs>
  <TitlesOfParts>
    <vt:vector size="31" baseType="lpstr">
      <vt:lpstr>Arial</vt:lpstr>
      <vt:lpstr>Arial Unicode MS</vt:lpstr>
      <vt:lpstr>Calibri</vt:lpstr>
      <vt:lpstr>Verdana</vt:lpstr>
      <vt:lpstr>ExternaPresentationer2</vt:lpstr>
      <vt:lpstr>KONJUNKTURINSTITUTET </vt:lpstr>
      <vt:lpstr>Det riktigt vackra sommarvädret har varit</vt:lpstr>
      <vt:lpstr>Nedväxling i tillväxt från andra kvartalet</vt:lpstr>
      <vt:lpstr>Tillfällig svacka i svensk varuexport</vt:lpstr>
      <vt:lpstr>Optimistiska hushåll i USA, euroområdet och Storbritannien</vt:lpstr>
      <vt:lpstr>Arbetslösheten fortsätter att falla</vt:lpstr>
      <vt:lpstr>PowerPoint-presentation</vt:lpstr>
      <vt:lpstr>BNP i valda länder</vt:lpstr>
      <vt:lpstr>Exporten driver BNP-tillväxten framöver</vt:lpstr>
      <vt:lpstr>Näringslivets investeringar exkl. bostadsinvesteringar</vt:lpstr>
      <vt:lpstr>Investeringar i bostäder</vt:lpstr>
      <vt:lpstr>Påbörjade lägenheter och bostadsinvesteringar</vt:lpstr>
      <vt:lpstr>Hushållens konsumtion, real disponibel inkomst och sparkvot</vt:lpstr>
      <vt:lpstr>Anställningsplaner har mattats av </vt:lpstr>
      <vt:lpstr>Sysselsättningen växer inte lika fort framöver</vt:lpstr>
      <vt:lpstr>Kvartalsvis förändring i antalet sysselsatta</vt:lpstr>
      <vt:lpstr>Brist på rätt kompetens på höga nivåer</vt:lpstr>
      <vt:lpstr>Svag tillväxt i lönerna givet stark arbetsmarknad</vt:lpstr>
      <vt:lpstr>Enhetsarbetskostnad i näringslivet, anställda</vt:lpstr>
      <vt:lpstr>KPIF-inflationen omkring 2 procent 2017-2019</vt:lpstr>
      <vt:lpstr>Reporäntan höjs från våren 2019</vt:lpstr>
      <vt:lpstr>Expansiv finanspolitik i år</vt:lpstr>
      <vt:lpstr>110 mdkr till ofinansierade reformer 2019-2022</vt:lpstr>
      <vt:lpstr>Riskerna för en sämre utveckling dominerar</vt:lpstr>
      <vt:lpstr>Prognosen i sammandrag (mars 2018 inom parentes)  Årlig procentuell förändring respektive procent </vt:lpstr>
      <vt:lpstr>Det riktigt vackra sommarvädret har varit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KONJUNKTURINSTITUTET</dc:title>
  <dc:creator>Rosmari</dc:creator>
  <cp:lastModifiedBy>Rosmari</cp:lastModifiedBy>
  <cp:revision>79</cp:revision>
  <cp:lastPrinted>2018-06-20T06:24:49Z</cp:lastPrinted>
  <dcterms:created xsi:type="dcterms:W3CDTF">2018-06-15T09:22:03Z</dcterms:created>
  <dcterms:modified xsi:type="dcterms:W3CDTF">2018-06-20T06:24:56Z</dcterms:modified>
</cp:coreProperties>
</file>