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39" r:id="rId2"/>
    <p:sldId id="340" r:id="rId3"/>
    <p:sldId id="341" r:id="rId4"/>
    <p:sldId id="342" r:id="rId5"/>
    <p:sldId id="343" r:id="rId6"/>
    <p:sldId id="344" r:id="rId7"/>
    <p:sldId id="345" r:id="rId8"/>
    <p:sldId id="346" r:id="rId9"/>
    <p:sldId id="347" r:id="rId10"/>
    <p:sldId id="348" r:id="rId11"/>
    <p:sldId id="349" r:id="rId12"/>
    <p:sldId id="350" r:id="rId13"/>
    <p:sldId id="351" r:id="rId14"/>
    <p:sldId id="352" r:id="rId15"/>
    <p:sldId id="353" r:id="rId16"/>
    <p:sldId id="354" r:id="rId17"/>
    <p:sldId id="355" r:id="rId18"/>
    <p:sldId id="356" r:id="rId19"/>
  </p:sldIdLst>
  <p:sldSz cx="12192000" cy="6858000"/>
  <p:notesSz cx="6858000" cy="9144000"/>
  <p:defaultTextStyle>
    <a:defPPr>
      <a:defRPr lang="sv-SE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 userDrawn="1">
          <p15:clr>
            <a:srgbClr val="A4A3A4"/>
          </p15:clr>
        </p15:guide>
        <p15:guide id="2" orient="horz" pos="781" userDrawn="1">
          <p15:clr>
            <a:srgbClr val="A4A3A4"/>
          </p15:clr>
        </p15:guide>
        <p15:guide id="3" orient="horz" pos="835" userDrawn="1">
          <p15:clr>
            <a:srgbClr val="A4A3A4"/>
          </p15:clr>
        </p15:guide>
        <p15:guide id="4" orient="horz" pos="3843" userDrawn="1">
          <p15:clr>
            <a:srgbClr val="A4A3A4"/>
          </p15:clr>
        </p15:guide>
        <p15:guide id="5" pos="212" userDrawn="1">
          <p15:clr>
            <a:srgbClr val="A4A3A4"/>
          </p15:clr>
        </p15:guide>
        <p15:guide id="6" pos="75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F2F2F2"/>
    <a:srgbClr val="D9D9D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1906" y="77"/>
      </p:cViewPr>
      <p:guideLst>
        <p:guide orient="horz" pos="164"/>
        <p:guide orient="horz" pos="781"/>
        <p:guide orient="horz" pos="835"/>
        <p:guide orient="horz" pos="3843"/>
        <p:guide pos="212"/>
        <p:guide pos="750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CCD29-7DC1-40C9-B62D-90B786E53688}" type="datetimeFigureOut">
              <a:rPr lang="sv-SE" smtClean="0"/>
              <a:t>2020-09-30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3146B-41F7-4F63-A6FA-DBE5AE299C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693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336062" y="6116644"/>
            <a:ext cx="8534400" cy="316931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namn på ansvarig(a) föredragshållare</a:t>
            </a:r>
          </a:p>
        </p:txBody>
      </p:sp>
      <p:sp>
        <p:nvSpPr>
          <p:cNvPr id="29" name="Rubrik 1"/>
          <p:cNvSpPr>
            <a:spLocks noGrp="1"/>
          </p:cNvSpPr>
          <p:nvPr>
            <p:ph type="title" hasCustomPrompt="1"/>
          </p:nvPr>
        </p:nvSpPr>
        <p:spPr>
          <a:xfrm>
            <a:off x="336064" y="274640"/>
            <a:ext cx="8444302" cy="4180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30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765180"/>
            <a:ext cx="8444302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  <p:grpSp>
        <p:nvGrpSpPr>
          <p:cNvPr id="17" name="Grupp 16">
            <a:extLst>
              <a:ext uri="{FF2B5EF4-FFF2-40B4-BE49-F238E27FC236}">
                <a16:creationId xmlns:a16="http://schemas.microsoft.com/office/drawing/2014/main" id="{DAD420AE-45A9-4DAD-8CE6-21675703806F}"/>
              </a:ext>
            </a:extLst>
          </p:cNvPr>
          <p:cNvGrpSpPr/>
          <p:nvPr userDrawn="1"/>
        </p:nvGrpSpPr>
        <p:grpSpPr>
          <a:xfrm>
            <a:off x="10869123" y="417637"/>
            <a:ext cx="1036322" cy="6246124"/>
            <a:chOff x="10869123" y="417637"/>
            <a:chExt cx="1036322" cy="6246124"/>
          </a:xfrm>
        </p:grpSpPr>
        <p:pic>
          <p:nvPicPr>
            <p:cNvPr id="18" name="Bildobjekt 17">
              <a:extLst>
                <a:ext uri="{FF2B5EF4-FFF2-40B4-BE49-F238E27FC236}">
                  <a16:creationId xmlns:a16="http://schemas.microsoft.com/office/drawing/2014/main" id="{9239EC55-13C7-406C-8430-10D8A36149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1281734"/>
              <a:ext cx="491141" cy="687597"/>
            </a:xfrm>
            <a:prstGeom prst="rect">
              <a:avLst/>
            </a:prstGeom>
          </p:spPr>
        </p:pic>
        <p:pic>
          <p:nvPicPr>
            <p:cNvPr id="19" name="Bildobjekt 18">
              <a:extLst>
                <a:ext uri="{FF2B5EF4-FFF2-40B4-BE49-F238E27FC236}">
                  <a16:creationId xmlns:a16="http://schemas.microsoft.com/office/drawing/2014/main" id="{49B89E01-CE11-479D-9097-B0A2DE7A06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2145830"/>
              <a:ext cx="483017" cy="681055"/>
            </a:xfrm>
            <a:prstGeom prst="rect">
              <a:avLst/>
            </a:prstGeom>
          </p:spPr>
        </p:pic>
        <p:pic>
          <p:nvPicPr>
            <p:cNvPr id="20" name="Bildobjekt 19">
              <a:extLst>
                <a:ext uri="{FF2B5EF4-FFF2-40B4-BE49-F238E27FC236}">
                  <a16:creationId xmlns:a16="http://schemas.microsoft.com/office/drawing/2014/main" id="{00EA9306-B466-464E-A2A9-B5F85295A3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6145" y="4725144"/>
              <a:ext cx="480917" cy="678094"/>
            </a:xfrm>
            <a:prstGeom prst="rect">
              <a:avLst/>
            </a:prstGeom>
          </p:spPr>
        </p:pic>
        <p:pic>
          <p:nvPicPr>
            <p:cNvPr id="21" name="Bildobjekt 20">
              <a:extLst>
                <a:ext uri="{FF2B5EF4-FFF2-40B4-BE49-F238E27FC236}">
                  <a16:creationId xmlns:a16="http://schemas.microsoft.com/office/drawing/2014/main" id="{021CA271-5F34-475E-9023-5B4008B79C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3009926"/>
              <a:ext cx="483017" cy="683470"/>
            </a:xfrm>
            <a:prstGeom prst="rect">
              <a:avLst/>
            </a:prstGeom>
          </p:spPr>
        </p:pic>
        <p:pic>
          <p:nvPicPr>
            <p:cNvPr id="22" name="Bildobjekt 21">
              <a:extLst>
                <a:ext uri="{FF2B5EF4-FFF2-40B4-BE49-F238E27FC236}">
                  <a16:creationId xmlns:a16="http://schemas.microsoft.com/office/drawing/2014/main" id="{CE02F084-547C-4EE8-8D65-7DA83F8102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417637"/>
              <a:ext cx="491141" cy="694764"/>
            </a:xfrm>
            <a:prstGeom prst="rect">
              <a:avLst/>
            </a:prstGeom>
          </p:spPr>
        </p:pic>
        <p:pic>
          <p:nvPicPr>
            <p:cNvPr id="23" name="Bildobjekt 22">
              <a:extLst>
                <a:ext uri="{FF2B5EF4-FFF2-40B4-BE49-F238E27FC236}">
                  <a16:creationId xmlns:a16="http://schemas.microsoft.com/office/drawing/2014/main" id="{B07E1A32-37EE-47F4-8942-5D09BE7666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9123" y="5569527"/>
              <a:ext cx="1036322" cy="1094234"/>
            </a:xfrm>
            <a:prstGeom prst="rect">
              <a:avLst/>
            </a:prstGeom>
          </p:spPr>
        </p:pic>
        <p:pic>
          <p:nvPicPr>
            <p:cNvPr id="24" name="Bildobjekt 23">
              <a:extLst>
                <a:ext uri="{FF2B5EF4-FFF2-40B4-BE49-F238E27FC236}">
                  <a16:creationId xmlns:a16="http://schemas.microsoft.com/office/drawing/2014/main" id="{DCF27615-62AB-4F8E-B8BB-BBAC821054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3861888"/>
              <a:ext cx="491167" cy="694764"/>
            </a:xfrm>
            <a:prstGeom prst="rect">
              <a:avLst/>
            </a:prstGeom>
          </p:spPr>
        </p:pic>
      </p:grpSp>
      <p:sp>
        <p:nvSpPr>
          <p:cNvPr id="25" name="Platshållare för text 7">
            <a:extLst>
              <a:ext uri="{FF2B5EF4-FFF2-40B4-BE49-F238E27FC236}">
                <a16:creationId xmlns:a16="http://schemas.microsoft.com/office/drawing/2014/main" id="{551A79A3-B732-4526-803B-A54A7EFD61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988" y="2132856"/>
            <a:ext cx="10457777" cy="144016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25280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39"/>
            <a:ext cx="8658000" cy="5040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6061" y="1418802"/>
            <a:ext cx="8658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3" y="836777"/>
            <a:ext cx="8658000" cy="504000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6063" y="6116644"/>
            <a:ext cx="8658000" cy="624731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202152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2" y="274640"/>
            <a:ext cx="5382000" cy="504000"/>
          </a:xfrm>
        </p:spPr>
        <p:txBody>
          <a:bodyPr>
            <a:noAutofit/>
          </a:bodyPr>
          <a:lstStyle>
            <a:lvl1pPr>
              <a:defRPr b="1">
                <a:latin typeface="+mj-lt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5360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5360" y="6148173"/>
            <a:ext cx="5382000" cy="594000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  <p:sp>
        <p:nvSpPr>
          <p:cNvPr id="10" name="Platshållare för innehåll 2"/>
          <p:cNvSpPr>
            <a:spLocks noGrp="1"/>
          </p:cNvSpPr>
          <p:nvPr>
            <p:ph idx="15"/>
          </p:nvPr>
        </p:nvSpPr>
        <p:spPr>
          <a:xfrm>
            <a:off x="5879976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text 7"/>
          <p:cNvSpPr>
            <a:spLocks noGrp="1"/>
          </p:cNvSpPr>
          <p:nvPr>
            <p:ph type="body" sz="quarter" idx="16" hasCustomPrompt="1"/>
          </p:nvPr>
        </p:nvSpPr>
        <p:spPr>
          <a:xfrm>
            <a:off x="5879976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4" name="Platshållare för text 7"/>
          <p:cNvSpPr>
            <a:spLocks noGrp="1"/>
          </p:cNvSpPr>
          <p:nvPr>
            <p:ph type="body" sz="quarter" idx="17" hasCustomPrompt="1"/>
          </p:nvPr>
        </p:nvSpPr>
        <p:spPr>
          <a:xfrm>
            <a:off x="5886651" y="279504"/>
            <a:ext cx="5382000" cy="504000"/>
          </a:xfr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rgbClr val="4D4D4D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 hasCustomPrompt="1"/>
          </p:nvPr>
        </p:nvSpPr>
        <p:spPr>
          <a:xfrm>
            <a:off x="5879976" y="6147072"/>
            <a:ext cx="5382000" cy="594296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4D4D4D"/>
                </a:solidFill>
              </a:defRPr>
            </a:lvl1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163324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 utan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40"/>
            <a:ext cx="8658000" cy="922115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335360" y="1319217"/>
            <a:ext cx="8658000" cy="47740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790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14368" y="6093304"/>
            <a:ext cx="658296" cy="66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36064" y="274639"/>
            <a:ext cx="8444302" cy="9330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77632" y="1319218"/>
            <a:ext cx="8002734" cy="512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36063" y="6453189"/>
            <a:ext cx="1240052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333333"/>
                </a:solidFill>
              </a:defRPr>
            </a:lvl1pPr>
          </a:lstStyle>
          <a:p>
            <a:fld id="{C3A2019E-6387-4EE7-9D57-BB56FA1D45AA}" type="datetimeFigureOut">
              <a:rPr lang="sv-SE" smtClean="0"/>
              <a:pPr/>
              <a:t>2020-09-30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576113" y="6453189"/>
            <a:ext cx="961551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333333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191633" y="6453189"/>
            <a:ext cx="728785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333333"/>
                </a:solidFill>
              </a:defRPr>
            </a:lvl1pPr>
          </a:lstStyle>
          <a:p>
            <a:fld id="{2ED046C0-1CA2-4C04-85DE-8D258BC54A8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459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</p:sldLayoutIdLst>
  <p:txStyles>
    <p:titleStyle>
      <a:lvl1pPr algn="l" defTabSz="914423" rtl="0" eaLnBrk="1" latinLnBrk="0" hangingPunct="1">
        <a:spcBef>
          <a:spcPct val="0"/>
        </a:spcBef>
        <a:buNone/>
        <a:defRPr sz="1800" b="1" kern="1200">
          <a:solidFill>
            <a:srgbClr val="4D4D4D"/>
          </a:solidFill>
          <a:latin typeface="+mj-lt"/>
          <a:ea typeface="+mj-ea"/>
          <a:cs typeface="+mj-cs"/>
        </a:defRPr>
      </a:lvl1pPr>
    </p:titleStyle>
    <p:bodyStyle>
      <a:lvl1pPr marL="180980" indent="-180980" algn="l" defTabSz="91442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33"/>
          </a:solidFill>
          <a:latin typeface="+mn-lt"/>
          <a:ea typeface="+mn-ea"/>
          <a:cs typeface="+mn-cs"/>
        </a:defRPr>
      </a:lvl1pPr>
      <a:lvl2pPr marL="361959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33"/>
          </a:solidFill>
          <a:latin typeface="+mn-lt"/>
          <a:ea typeface="+mn-ea"/>
          <a:cs typeface="+mn-cs"/>
        </a:defRPr>
      </a:lvl2pPr>
      <a:lvl3pPr marL="535001" indent="-173042" algn="l" defTabSz="91442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333333"/>
          </a:solidFill>
          <a:latin typeface="+mn-lt"/>
          <a:ea typeface="+mn-ea"/>
          <a:cs typeface="+mn-cs"/>
        </a:defRPr>
      </a:lvl3pPr>
      <a:lvl4pPr marL="715981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rgbClr val="333333"/>
          </a:solidFill>
          <a:latin typeface="+mn-lt"/>
          <a:ea typeface="+mn-ea"/>
          <a:cs typeface="+mn-cs"/>
        </a:defRPr>
      </a:lvl4pPr>
      <a:lvl5pPr marL="896960" indent="-180980" algn="l" defTabSz="914423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63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7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94A181A-C511-4B04-A10B-275014C54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Timlön i hela ekonomin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B4C552B2-3E9E-413D-8EF1-3240B5F5A0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0DC4BD8-A6F2-416E-B2B4-B23C87D0D1B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5A3832D-8A96-4103-BF72-490352B1BFF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Medlingsinstitutet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827314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8E56F0B-50E1-432A-9F9F-8456C60B4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Hushållens konsumtion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D9576AB9-05DA-4227-8FCA-5AD701CBDB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E45EBE8-F4CC-4D4F-BAFC-32575741B4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fasta priser, kalenderkorrigerade 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4A8FBEA9-16C0-41C2-A809-29361FBC546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3459652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1B6D656-5564-4D44-998D-F05FCDA7D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Investeringar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39C960BB-2A1A-40EB-AC9B-7071E9EBC7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00BE852-3088-49E7-9EB3-AF22285CCC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fasta priser, kalenderkorrigerade 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894779B-8E6B-42F7-95CC-912DA93F4FD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4707267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D0E5B67-9A33-4067-B7DB-4650C95C6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Växelkurs (KIX6)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AFCB34C0-9B5E-4B8F-B67E-C746D152C2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2215F61-4C3E-4204-B819-3F581354300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31DC6390-A7A0-4776-A028-879E4BCDF033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Riksbanken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5973649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53DC14C-33B1-496A-AE5F-F36555572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Arbetade timmar i hela ekonomin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D040C955-F4D1-4C41-914D-19C3BD0CE3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EE6D2BA-42ED-4DA2-BD25-F29E9EAD148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kalenderkorrigerade 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3348255F-FEBC-4502-9CE7-DF63D6113A3B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8789624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97E188C-0927-4D6D-ACF7-72CFDDCC9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Reporänta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1C2F5FE8-4410-46FF-B699-0DA38052E9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D23F258-4308-4264-B866-F6E18DD0EC9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4BAD9C5-2B5B-4031-8A3D-5F3610CE50D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Riksbanken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0889377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1B3F89-8075-407A-B561-7C5705DA5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Real timlön i hela ekonomin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115C5167-61D7-4833-BAFF-ED09094272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5684427-ABBB-4E26-88EC-11C7442AF9B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CEC7B57F-88BC-4172-AC1F-1326C23AFFF9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Medlingsinstitutet,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1173528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5EC120B-4F0F-4B13-A427-9B4B90E6E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Hushållens konsumtion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82936F48-9542-4C56-8A4E-D0FB225526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915DDF4-C78F-46D3-AA7B-4ACEBC95634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fasta priser, kalenderkorrigerade 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C2FC76AA-095F-4B73-BE4E-A3942B754BA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1745409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5E8E359-7921-42AE-9FBC-6DCCE1CFB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Investeringar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9FC90C65-4E26-4CAB-9990-5E25AC4A53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8C19852-72A1-4004-9FA6-34668291F93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fasta priser, kalenderkorrigerade 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8BD7FB8-62FB-4D93-A7F1-EAEB8B2FE2AA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6763906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86C808D-F4C9-4BDC-9283-2A7BD8B16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Växelkurs (KIX6)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476FB226-7386-4883-A36A-41A9997DBB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D3D4819-4F21-4E8C-B71B-A6EC94FC94A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55EC9822-C02B-46A5-A1B8-8250E0CF193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Riksbanken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914998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1DA297-6D37-4C0B-9440-1A1ACF977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Timlön i hela ekonomin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265ED2C0-017D-456A-9C73-25AB806F39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A37961F-1113-4EA1-9E07-74D61C22348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8686CDE-79E3-4B97-867C-3660BEEC94EB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Medlingsinstitutet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241308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6820A7-C303-4839-9111-4D3690979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BNP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BB21FEFC-8FEC-48DC-BE6B-C4C8ED41AE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35903C8-87AE-427C-A4F8-96F9BCF31BA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fasta priser, kalenderkorrigerade 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FBCE60AF-E96A-4019-8AB6-4435FAC6740C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916178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486346B-01F6-4425-A253-4673CF3A0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KPIF-inflation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AD5945AE-621F-4310-80CF-D29E3AD0BB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A9C8937-0305-4D95-9AAF-B8542A0CAF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78A240F-34FB-40F5-931B-732D4DC7E3F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927059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54CDF3-75DE-445D-956C-8335A1225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BNP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25158447-E2E9-4ADF-8BFD-0EEEAA450E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BF28E8A-51A1-477B-B73E-79B06F07BCC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fasta priser, kalenderkorrigerade 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958CCF8-546D-4CEB-BE53-30E0E8596B10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900615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77D99F7-F957-4C8D-A513-AC04993EC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KPIF-inflation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7B977ADA-70EB-4EAE-BBCA-2B888A9B8DF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2DA2419-5BE0-4A13-A726-DFFD4F2364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4B070813-06C8-4331-AB06-81F9818B5FF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28342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58E705A-5142-47B7-A873-6F2A9DED0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Arbetade timmar i hela ekonomin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E4C05099-9B69-4F89-938D-1E7ABE146F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0CCD431-22B4-4D35-86D5-9F8D67DD08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kalenderkorrigerade 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7F2385A8-97DC-49BF-8101-0B3D3824AB24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910578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F7992E-267F-498A-B44A-F791339B8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Reporänta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E6872664-3BB4-4438-AF82-8D283929CE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B58B5AD-CAAC-4D97-8D73-35CA98B7F21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5A19EF31-06AB-47B7-B3C4-D37B5F2F0A75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Riksbanken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545531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04CFF33-A379-4F5A-9CD1-19FE9CFC7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Real timlön i hela ekonomin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34E6B971-2AC6-493B-A0D5-91377EC593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4152826-00A8-425E-9F83-29D0A5B4F72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2CA8357-0FA4-4FF5-8F83-2C842F444D9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Medlingsinstitutet,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65576446"/>
      </p:ext>
    </p:extLst>
  </p:cSld>
  <p:clrMapOvr>
    <a:masterClrMapping/>
  </p:clrMapOvr>
</p:sld>
</file>

<file path=ppt/theme/theme1.xml><?xml version="1.0" encoding="utf-8"?>
<a:theme xmlns:a="http://schemas.openxmlformats.org/drawingml/2006/main" name="ExternaPresentationer2">
  <a:themeElements>
    <a:clrScheme name="Konjunkturinstitutet">
      <a:dk1>
        <a:sysClr val="windowText" lastClr="000000"/>
      </a:dk1>
      <a:lt1>
        <a:sysClr val="window" lastClr="FFFFFF"/>
      </a:lt1>
      <a:dk2>
        <a:srgbClr val="024930"/>
      </a:dk2>
      <a:lt2>
        <a:srgbClr val="FBF0C6"/>
      </a:lt2>
      <a:accent1>
        <a:srgbClr val="00709E"/>
      </a:accent1>
      <a:accent2>
        <a:srgbClr val="84216B"/>
      </a:accent2>
      <a:accent3>
        <a:srgbClr val="AF1E2D"/>
      </a:accent3>
      <a:accent4>
        <a:srgbClr val="024930"/>
      </a:accent4>
      <a:accent5>
        <a:srgbClr val="C6A00C"/>
      </a:accent5>
      <a:accent6>
        <a:srgbClr val="568E14"/>
      </a:accent6>
      <a:hlink>
        <a:srgbClr val="0000FF"/>
      </a:hlink>
      <a:folHlink>
        <a:srgbClr val="800080"/>
      </a:folHlink>
    </a:clrScheme>
    <a:fontScheme name="Konjunkturinstitut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99A172E-E921-4BE4-A86D-4EB56205D8E9}" vid="{68193DFA-6F5A-4954-AB43-D702550F09F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ExternaPresentationer</Template>
  <TotalTime>52</TotalTime>
  <Words>232</Words>
  <Application>Microsoft Office PowerPoint</Application>
  <PresentationFormat>Bredbild</PresentationFormat>
  <Paragraphs>54</Paragraphs>
  <Slides>18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18</vt:i4>
      </vt:variant>
    </vt:vector>
  </HeadingPairs>
  <TitlesOfParts>
    <vt:vector size="22" baseType="lpstr">
      <vt:lpstr>Arial</vt:lpstr>
      <vt:lpstr>Calibri</vt:lpstr>
      <vt:lpstr>Verdana</vt:lpstr>
      <vt:lpstr>ExternaPresentationer2</vt:lpstr>
      <vt:lpstr>Timlön i hela ekonomin</vt:lpstr>
      <vt:lpstr>Timlön i hela ekonomin</vt:lpstr>
      <vt:lpstr>BNP</vt:lpstr>
      <vt:lpstr>KPIF-inflation</vt:lpstr>
      <vt:lpstr>BNP</vt:lpstr>
      <vt:lpstr>KPIF-inflation</vt:lpstr>
      <vt:lpstr>Arbetade timmar i hela ekonomin</vt:lpstr>
      <vt:lpstr>Reporänta</vt:lpstr>
      <vt:lpstr>Real timlön i hela ekonomin</vt:lpstr>
      <vt:lpstr>Hushållens konsumtion</vt:lpstr>
      <vt:lpstr>Investeringar</vt:lpstr>
      <vt:lpstr>Växelkurs (KIX6)</vt:lpstr>
      <vt:lpstr>Arbetade timmar i hela ekonomin</vt:lpstr>
      <vt:lpstr>Reporänta</vt:lpstr>
      <vt:lpstr>Real timlön i hela ekonomin</vt:lpstr>
      <vt:lpstr>Hushållens konsumtion</vt:lpstr>
      <vt:lpstr>Investeringar</vt:lpstr>
      <vt:lpstr>Växelkurs (KIX6)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BNP och produktion</dc:title>
  <dc:creator>Rosmarie Andersson</dc:creator>
  <cp:lastModifiedBy>Rosmarie Andersson</cp:lastModifiedBy>
  <cp:revision>11</cp:revision>
  <dcterms:created xsi:type="dcterms:W3CDTF">2020-09-26T07:07:51Z</dcterms:created>
  <dcterms:modified xsi:type="dcterms:W3CDTF">2020-09-30T10:38:47Z</dcterms:modified>
</cp:coreProperties>
</file>