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3" r:id="rId3"/>
    <p:sldId id="296" r:id="rId4"/>
    <p:sldId id="293" r:id="rId5"/>
    <p:sldId id="329" r:id="rId6"/>
    <p:sldId id="294" r:id="rId7"/>
    <p:sldId id="295" r:id="rId8"/>
    <p:sldId id="288" r:id="rId9"/>
    <p:sldId id="275" r:id="rId10"/>
    <p:sldId id="278" r:id="rId11"/>
    <p:sldId id="266" r:id="rId12"/>
    <p:sldId id="332" r:id="rId13"/>
    <p:sldId id="267" r:id="rId14"/>
    <p:sldId id="269" r:id="rId15"/>
    <p:sldId id="270" r:id="rId16"/>
    <p:sldId id="292" r:id="rId17"/>
    <p:sldId id="308" r:id="rId18"/>
    <p:sldId id="273" r:id="rId19"/>
    <p:sldId id="309" r:id="rId20"/>
    <p:sldId id="268" r:id="rId21"/>
    <p:sldId id="257" r:id="rId22"/>
    <p:sldId id="328" r:id="rId23"/>
    <p:sldId id="264" r:id="rId24"/>
    <p:sldId id="331" r:id="rId25"/>
  </p:sldIdLst>
  <p:sldSz cx="12192000" cy="6858000"/>
  <p:notesSz cx="6794500" cy="99314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0975" autoAdjust="0"/>
  </p:normalViewPr>
  <p:slideViewPr>
    <p:cSldViewPr showGuides="1">
      <p:cViewPr varScale="1">
        <p:scale>
          <a:sx n="92" d="100"/>
          <a:sy n="92" d="100"/>
        </p:scale>
        <p:origin x="1140" y="90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530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8527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94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791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228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130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93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9300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960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0743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49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425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090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157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406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23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5FC01D-270F-4D2E-B68A-D01B6B5FE9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165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91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44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59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450" y="4745361"/>
            <a:ext cx="5435600" cy="446913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18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77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6558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027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845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62F0A83-47AF-4895-A220-C550652AE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Ylva Hedén Westerdahl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3E94AB-EE1C-4D32-A2DD-561FFB4E1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9 oktober 2019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i="1" dirty="0"/>
              <a:t>Konjunkturläget</a:t>
            </a:r>
            <a:r>
              <a:rPr lang="sv-SE" dirty="0"/>
              <a:t>, oktober 2019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04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B5E122-D6A7-4654-84C5-55103AD11F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IMF, OECD, Macrobond och Konjunkturinstitutet.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1A4C667-694F-4AD9-AEA3-BE686657ED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BFF1A55-0986-42CA-B942-AF036C3C6E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BNP i valda länder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89C632FA-E9A8-45FD-A5B6-5EC80AA9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6" y="275131"/>
            <a:ext cx="5382000" cy="504000"/>
          </a:xfrm>
        </p:spPr>
        <p:txBody>
          <a:bodyPr/>
          <a:lstStyle/>
          <a:p>
            <a:r>
              <a:rPr lang="sv-SE" dirty="0"/>
              <a:t>Styrräntor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13F286B4-F8F0-4FF4-AC66-87E2F1F3BE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978" y="837203"/>
            <a:ext cx="5382000" cy="504056"/>
          </a:xfrm>
        </p:spPr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19" name="Underrubrik 4">
            <a:extLst>
              <a:ext uri="{FF2B5EF4-FFF2-40B4-BE49-F238E27FC236}">
                <a16:creationId xmlns:a16="http://schemas.microsoft.com/office/drawing/2014/main" id="{9DD9B542-F63E-4A4A-8A87-DAF58F51DD1F}"/>
              </a:ext>
            </a:extLst>
          </p:cNvPr>
          <p:cNvSpPr txBox="1">
            <a:spLocks/>
          </p:cNvSpPr>
          <p:nvPr/>
        </p:nvSpPr>
        <p:spPr>
          <a:xfrm>
            <a:off x="497274" y="6148664"/>
            <a:ext cx="5382000" cy="5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7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CBFA6D2-FE9B-4B25-8E7C-4666673DB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6999"/>
            <a:ext cx="5384800" cy="4681870"/>
          </a:xfr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FF0D28F6-B46D-4FC8-A3C4-53A9576BB6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6999"/>
            <a:ext cx="5384800" cy="4681870"/>
          </a:xfrm>
        </p:spPr>
      </p:pic>
    </p:spTree>
    <p:extLst>
      <p:ext uri="{BB962C8B-B14F-4D97-AF65-F5344CB8AC3E}">
        <p14:creationId xmlns:p14="http://schemas.microsoft.com/office/powerpoint/2010/main" val="156744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ABD443-E1E4-43CF-8B47-8D5B51B9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Efterfrågan på svensk export ökar långsammare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C5F785B-DCFC-43E7-9E05-29AFE4D12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EA5FE9-B590-4EAD-8420-CF2D3CDC3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Orderingång, industrin</a:t>
            </a:r>
          </a:p>
          <a:p>
            <a:r>
              <a:rPr lang="sv-SE" dirty="0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0831AA-ECD2-4B99-9485-B7BA1A2CF1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6187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3334EE3F-595B-4C9C-AFED-3B9FB05CA67A}"/>
              </a:ext>
            </a:extLst>
          </p:cNvPr>
          <p:cNvSpPr txBox="1">
            <a:spLocks/>
          </p:cNvSpPr>
          <p:nvPr/>
        </p:nvSpPr>
        <p:spPr>
          <a:xfrm>
            <a:off x="262947" y="931715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D170D75D-9038-448B-8DF1-7EA18BB0EE4B}"/>
              </a:ext>
            </a:extLst>
          </p:cNvPr>
          <p:cNvSpPr txBox="1">
            <a:spLocks/>
          </p:cNvSpPr>
          <p:nvPr/>
        </p:nvSpPr>
        <p:spPr>
          <a:xfrm>
            <a:off x="269621" y="374507"/>
            <a:ext cx="5600299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Näringslivets investeringar exkl. bostäder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915EA3B4-1E92-4612-8B7A-832D8292080B}"/>
              </a:ext>
            </a:extLst>
          </p:cNvPr>
          <p:cNvSpPr txBox="1">
            <a:spLocks/>
          </p:cNvSpPr>
          <p:nvPr/>
        </p:nvSpPr>
        <p:spPr>
          <a:xfrm>
            <a:off x="262947" y="6242075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SCB och Konjunkturinstitutet.</a:t>
            </a:r>
          </a:p>
        </p:txBody>
      </p:sp>
      <p:pic>
        <p:nvPicPr>
          <p:cNvPr id="13" name="Platshållare för innehåll 4">
            <a:extLst>
              <a:ext uri="{FF2B5EF4-FFF2-40B4-BE49-F238E27FC236}">
                <a16:creationId xmlns:a16="http://schemas.microsoft.com/office/drawing/2014/main" id="{48A7F76A-172B-41F3-8ED0-A45C6D4D5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0" y="1492002"/>
            <a:ext cx="5384800" cy="4681870"/>
          </a:xfrm>
          <a:prstGeom prst="rect">
            <a:avLst/>
          </a:prstGeom>
        </p:spPr>
      </p:pic>
      <p:sp>
        <p:nvSpPr>
          <p:cNvPr id="14" name="Rubrik 1">
            <a:extLst>
              <a:ext uri="{FF2B5EF4-FFF2-40B4-BE49-F238E27FC236}">
                <a16:creationId xmlns:a16="http://schemas.microsoft.com/office/drawing/2014/main" id="{F374953E-83A0-40F6-B831-E8E19AC8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702" y="356354"/>
            <a:ext cx="5382000" cy="504000"/>
          </a:xfrm>
        </p:spPr>
        <p:txBody>
          <a:bodyPr/>
          <a:lstStyle/>
          <a:p>
            <a:r>
              <a:rPr lang="sv-SE" dirty="0"/>
              <a:t>Fasta bruttoinvesteringar, bostäder</a:t>
            </a:r>
          </a:p>
        </p:txBody>
      </p:sp>
      <p:pic>
        <p:nvPicPr>
          <p:cNvPr id="15" name="Platshållare för innehåll 10">
            <a:extLst>
              <a:ext uri="{FF2B5EF4-FFF2-40B4-BE49-F238E27FC236}">
                <a16:creationId xmlns:a16="http://schemas.microsoft.com/office/drawing/2014/main" id="{15BFB8AA-5FFB-4EBD-9655-75F3D25B4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39" y="1478713"/>
            <a:ext cx="5384800" cy="4681870"/>
          </a:xfrm>
        </p:spPr>
      </p:pic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BBE0D79D-A1D6-4690-BBB8-C97EFB457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704" y="918426"/>
            <a:ext cx="5382000" cy="504056"/>
          </a:xfrm>
        </p:spPr>
        <p:txBody>
          <a:bodyPr/>
          <a:lstStyle/>
          <a:p>
            <a:r>
              <a:rPr lang="sv-SE" dirty="0"/>
              <a:t>Miljarder kronor, fasta priser respektive procentuell förändring, säsongsrensade kvartalsvärden</a:t>
            </a:r>
          </a:p>
        </p:txBody>
      </p:sp>
      <p:sp>
        <p:nvSpPr>
          <p:cNvPr id="17" name="Underrubrik 4">
            <a:extLst>
              <a:ext uri="{FF2B5EF4-FFF2-40B4-BE49-F238E27FC236}">
                <a16:creationId xmlns:a16="http://schemas.microsoft.com/office/drawing/2014/main" id="{25D0AE5E-F37B-4065-BD85-A67E36860BB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096000" y="6229887"/>
            <a:ext cx="5382000" cy="594000"/>
          </a:xfrm>
        </p:spPr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0083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FC733F-0FB0-4A83-8EB2-B34D3E8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Investeringarna håller nere BNP-tillväxten i år och nästa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D4AA22-D23B-4459-B180-9AE634A25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C30B55-521B-49EE-BA2F-1C94720B3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  <a:p>
            <a:r>
              <a:rPr lang="sv-SE" dirty="0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368C10-9F8A-4427-9C61-E129728F39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248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58986-F6C3-4D6B-94D8-AC2AAAEA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Milt expansiv finanspolitik nästa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F1433EA-057A-4BA8-8485-03EBD2618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BF860C-061B-437E-9CFA-87C006090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Finansiellt sparande och strukturellt sparande i offentlig sektor</a:t>
            </a:r>
          </a:p>
          <a:p>
            <a:r>
              <a:rPr lang="sv-SE" dirty="0"/>
              <a:t>Procent av BNP respektive 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0E6A30-D23B-4F7E-8C8A-2862EE4DA2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70585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3C6BE1-6742-4454-8995-F7E83FA1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Dystra hushåll håller i plånboken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DFD90BF-D734-4DC3-9E17-7179A92DE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232DA8-836B-4606-8C29-ECCEE4A8C6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  <a:p>
            <a:r>
              <a:rPr lang="sv-SE" dirty="0"/>
              <a:t>Procentuell förändring respektive procent av disponibel inkomst plus kollektivt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18EF94-4417-4CD2-B575-5EC2611594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222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FBDCB0-485D-4189-B90A-DD989F998C2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6999"/>
            <a:ext cx="5384800" cy="468187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FB1808-DAF2-4E7E-9EFD-15069AB65E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5F908A-77D4-4991-9B7C-7DBF77A584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Sysselsättning i olika branscher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A2797D-C07D-43B3-9FC5-4BAAD97D3A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8" name="Platshållare för innehåll 12">
            <a:extLst>
              <a:ext uri="{FF2B5EF4-FFF2-40B4-BE49-F238E27FC236}">
                <a16:creationId xmlns:a16="http://schemas.microsoft.com/office/drawing/2014/main" id="{7E44DC61-7C85-408E-AC00-044F5F633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6" y="1396999"/>
            <a:ext cx="5384800" cy="4681870"/>
          </a:xfrm>
          <a:prstGeom prst="rect">
            <a:avLst/>
          </a:prstGeom>
        </p:spPr>
      </p:pic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B2490B4E-974A-412C-88BA-1A558870CB07}"/>
              </a:ext>
            </a:extLst>
          </p:cNvPr>
          <p:cNvSpPr txBox="1">
            <a:spLocks/>
          </p:cNvSpPr>
          <p:nvPr/>
        </p:nvSpPr>
        <p:spPr>
          <a:xfrm>
            <a:off x="407503" y="836712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Procentuell förändring respektive procentenheter, säsongsrensade kvartalsvärden</a:t>
            </a:r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589A6649-727D-4702-99B3-A4CF8C11AA8D}"/>
              </a:ext>
            </a:extLst>
          </p:cNvPr>
          <p:cNvSpPr txBox="1">
            <a:spLocks/>
          </p:cNvSpPr>
          <p:nvPr/>
        </p:nvSpPr>
        <p:spPr>
          <a:xfrm>
            <a:off x="414178" y="279504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Bidrag till sysselsättningstillväxten </a:t>
            </a:r>
            <a:endParaRPr lang="sv-SE" dirty="0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67DB8573-31B8-4FF9-9EF6-AD6E8E5A2C11}"/>
              </a:ext>
            </a:extLst>
          </p:cNvPr>
          <p:cNvSpPr txBox="1">
            <a:spLocks/>
          </p:cNvSpPr>
          <p:nvPr/>
        </p:nvSpPr>
        <p:spPr>
          <a:xfrm>
            <a:off x="407503" y="6147072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88398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3239DB-7DA3-451F-AD68-3B81D7C7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9F276D9-87A5-473F-8507-A58F32AED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6999"/>
            <a:ext cx="5384800" cy="468187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B308F8-B995-4BBB-9FF7-BFD2409F17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933431-4787-45FC-B42F-A0B64F4903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AF1CDB0-A75C-4898-B2D9-2680F2249D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dirty="0"/>
              <a:t>Procentuell förändring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2FD7342-A930-4B8D-A39A-EDF16FDF78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Befolkning i arbetsför ålder och arbetskraft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2F9B93F-06BE-4782-BDD1-9432504E9E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E1283D46-2D2F-49D7-9B9B-B2800BEB2DE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6999"/>
            <a:ext cx="5384800" cy="4681870"/>
          </a:xfrm>
        </p:spPr>
      </p:pic>
    </p:spTree>
    <p:extLst>
      <p:ext uri="{BB962C8B-B14F-4D97-AF65-F5344CB8AC3E}">
        <p14:creationId xmlns:p14="http://schemas.microsoft.com/office/powerpoint/2010/main" val="1348472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AB78C3-E4F7-4C81-B68E-D78003F5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EBFBAF5-02E2-4B27-93E5-D06156CE8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2C12F9-2964-4D17-8397-E30E6284B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faktisk arbetskraft respektive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E97C3E-4B05-4797-AE70-278F40625B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455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195F4D-D6F4-4000-A999-C6BEE8FF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BB76C37-9F73-44D9-A278-5C193DA0D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6999"/>
            <a:ext cx="5384800" cy="468187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EA6C53-BCA9-40BD-A384-2CB80CCE6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105201-13BE-441E-8ED0-484206415D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8C78183-39C2-4898-A85F-E8E28673E0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6999"/>
            <a:ext cx="5384800" cy="468187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DB79CA-46DA-4404-A183-3A9344115B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E2B4712-5B88-45D5-92CB-72AB04FF56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E275478-04AB-4770-B3C7-1B86DA9745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5600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7D078-AD3F-40A0-814E-DC91875B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0DBFA3-488D-4388-A26D-8FC84B83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10441160" cy="4774083"/>
          </a:xfrm>
        </p:spPr>
        <p:txBody>
          <a:bodyPr/>
          <a:lstStyle/>
          <a:p>
            <a:r>
              <a:rPr lang="sv-SE" dirty="0"/>
              <a:t>Högkonjunkturen är över</a:t>
            </a:r>
          </a:p>
          <a:p>
            <a:endParaRPr lang="sv-SE" dirty="0"/>
          </a:p>
          <a:p>
            <a:r>
              <a:rPr lang="sv-SE" dirty="0"/>
              <a:t>Investeringarna faller när efterfrågan växer långsammare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Arbetslösheten stiger till 7,1 procent 2020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Ingen höjning av reporäntan vid årsskiftet, nästa höjning sker 2022.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Riskerna för en sämre utveckling dominerar</a:t>
            </a:r>
          </a:p>
          <a:p>
            <a:endParaRPr lang="sv-SE" dirty="0"/>
          </a:p>
          <a:p>
            <a:r>
              <a:rPr lang="sv-SE" dirty="0"/>
              <a:t>Regeringen bör ha beredskap att snabbt kunna föra en mer expansiv finanspolitik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6359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B4B80-27C5-4466-B6CE-3DA1C3EB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CA7DC7-158A-4BBE-A122-64EAC3CD9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6999"/>
            <a:ext cx="5384800" cy="468187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7DAB1F-15BB-4F2D-8BEE-47D8DB92C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8B1BE9-6A60-469C-888D-1F90C06F3C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D57375F-1DE0-4717-8324-32F02574AD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6999"/>
            <a:ext cx="5384800" cy="468187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F268CB4-091E-4AD3-8AF5-859F5C083F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FCF790E-05F4-448A-A4A7-F409A71C8A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947160D-8553-4FC4-B4FA-FAA4388C7B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718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2F03FE2-7689-4156-BF17-96C36444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9432346" cy="504000"/>
          </a:xfrm>
        </p:spPr>
        <p:txBody>
          <a:bodyPr/>
          <a:lstStyle/>
          <a:p>
            <a:r>
              <a:rPr lang="sv-SE" dirty="0"/>
              <a:t>Risken är större för en lägre BNP-tillväxt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3C17311-E2DC-4C98-A7A1-4816EBFA0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Storbritannien lämnar EU utan ett avtal</a:t>
            </a:r>
          </a:p>
          <a:p>
            <a:endParaRPr lang="sv-SE" dirty="0"/>
          </a:p>
          <a:p>
            <a:r>
              <a:rPr lang="sv-SE" dirty="0"/>
              <a:t>Upptrappade handelskonflikter</a:t>
            </a:r>
          </a:p>
          <a:p>
            <a:endParaRPr lang="sv-SE" dirty="0"/>
          </a:p>
          <a:p>
            <a:r>
              <a:rPr lang="sv-SE" dirty="0"/>
              <a:t>Geopolitisk oro</a:t>
            </a:r>
          </a:p>
          <a:p>
            <a:endParaRPr lang="sv-SE" dirty="0"/>
          </a:p>
          <a:p>
            <a:r>
              <a:rPr lang="sv-SE" dirty="0"/>
              <a:t>Begränsat utrymme för ekonomiska stimulanser</a:t>
            </a:r>
          </a:p>
          <a:p>
            <a:endParaRPr lang="sv-SE" dirty="0"/>
          </a:p>
          <a:p>
            <a:r>
              <a:rPr lang="sv-SE" dirty="0"/>
              <a:t>Underskattas styrkan i avmattningen?</a:t>
            </a:r>
          </a:p>
          <a:p>
            <a:endParaRPr lang="sv-SE" dirty="0"/>
          </a:p>
          <a:p>
            <a:r>
              <a:rPr lang="sv-SE" dirty="0"/>
              <a:t>Hushållens skuldsättning</a:t>
            </a:r>
          </a:p>
        </p:txBody>
      </p:sp>
      <p:pic>
        <p:nvPicPr>
          <p:cNvPr id="14" name="Platshållare för innehåll 12">
            <a:extLst>
              <a:ext uri="{FF2B5EF4-FFF2-40B4-BE49-F238E27FC236}">
                <a16:creationId xmlns:a16="http://schemas.microsoft.com/office/drawing/2014/main" id="{683EC2EF-DB69-4C61-92A8-3E41413327E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6999"/>
            <a:ext cx="5384800" cy="4681870"/>
          </a:xfrm>
        </p:spPr>
      </p:pic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057621A4-F9DE-4CC1-ADDF-6632A77B99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9976" y="836712"/>
            <a:ext cx="5382000" cy="504056"/>
          </a:xfrm>
        </p:spPr>
        <p:txBody>
          <a:bodyPr/>
          <a:lstStyle/>
          <a:p>
            <a:r>
              <a:rPr lang="sv-SE" dirty="0"/>
              <a:t>Ekonomisk-politisk osäkerhet, världen</a:t>
            </a:r>
          </a:p>
          <a:p>
            <a:r>
              <a:rPr lang="sv-SE" dirty="0"/>
              <a:t>Index, månadsvärden</a:t>
            </a:r>
          </a:p>
        </p:txBody>
      </p:sp>
      <p:sp>
        <p:nvSpPr>
          <p:cNvPr id="17" name="Platshållare för text 8">
            <a:extLst>
              <a:ext uri="{FF2B5EF4-FFF2-40B4-BE49-F238E27FC236}">
                <a16:creationId xmlns:a16="http://schemas.microsoft.com/office/drawing/2014/main" id="{25E9232F-837A-4C58-9A4D-C149814512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79976" y="6147072"/>
            <a:ext cx="5382000" cy="594296"/>
          </a:xfrm>
        </p:spPr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3561270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F21633-22B0-4658-BA72-27506019C5E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6999"/>
            <a:ext cx="5384800" cy="468187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0BD12C-E705-48D7-9F2D-DB7ECCCA2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4702E2-EA1C-48BB-89E2-EA04E22766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Svenskt BNP-gap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062F92A-CF30-44F9-A916-83A71113B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8" name="Platshållare för innehåll 12">
            <a:extLst>
              <a:ext uri="{FF2B5EF4-FFF2-40B4-BE49-F238E27FC236}">
                <a16:creationId xmlns:a16="http://schemas.microsoft.com/office/drawing/2014/main" id="{8420CF92-1FFB-41B8-91B8-E7B7F274D0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8" y="1378483"/>
            <a:ext cx="5384800" cy="4681870"/>
          </a:xfrm>
          <a:prstGeom prst="rect">
            <a:avLst/>
          </a:prstGeom>
        </p:spPr>
      </p:pic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D2271E2D-5977-4C70-8F75-B3D7FC22F9F8}"/>
              </a:ext>
            </a:extLst>
          </p:cNvPr>
          <p:cNvSpPr txBox="1">
            <a:spLocks/>
          </p:cNvSpPr>
          <p:nvPr/>
        </p:nvSpPr>
        <p:spPr>
          <a:xfrm>
            <a:off x="345475" y="818196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Procentuell förändring, fasta priser, KIX6</a:t>
            </a:r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8AB487A9-F6F8-48AD-ABB7-655B632AF899}"/>
              </a:ext>
            </a:extLst>
          </p:cNvPr>
          <p:cNvSpPr txBox="1">
            <a:spLocks/>
          </p:cNvSpPr>
          <p:nvPr/>
        </p:nvSpPr>
        <p:spPr>
          <a:xfrm>
            <a:off x="343541" y="280845"/>
            <a:ext cx="5454008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Omvärldens BNP – ett alternativscenario</a:t>
            </a:r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2A81B55D-1D81-4704-9554-973CF02B2CC4}"/>
              </a:ext>
            </a:extLst>
          </p:cNvPr>
          <p:cNvSpPr txBox="1">
            <a:spLocks/>
          </p:cNvSpPr>
          <p:nvPr/>
        </p:nvSpPr>
        <p:spPr>
          <a:xfrm>
            <a:off x="345475" y="6128556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OECD, Eurostat, Macrobond och Konjunkturinstitutet.</a:t>
            </a: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5E1EA526-65CB-4A1C-9331-6022BA45D6D6}"/>
              </a:ext>
            </a:extLst>
          </p:cNvPr>
          <p:cNvCxnSpPr/>
          <p:nvPr/>
        </p:nvCxnSpPr>
        <p:spPr>
          <a:xfrm>
            <a:off x="6464748" y="3311110"/>
            <a:ext cx="41044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l: nedåt 4">
            <a:extLst>
              <a:ext uri="{FF2B5EF4-FFF2-40B4-BE49-F238E27FC236}">
                <a16:creationId xmlns:a16="http://schemas.microsoft.com/office/drawing/2014/main" id="{AC20C15A-B6B9-43A3-8914-4DCE6F71BF9F}"/>
              </a:ext>
            </a:extLst>
          </p:cNvPr>
          <p:cNvSpPr/>
          <p:nvPr/>
        </p:nvSpPr>
        <p:spPr>
          <a:xfrm rot="10800000">
            <a:off x="8718385" y="2880822"/>
            <a:ext cx="72008" cy="21602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873D390-1401-4EFA-A7CC-60E884F56017}"/>
              </a:ext>
            </a:extLst>
          </p:cNvPr>
          <p:cNvSpPr txBox="1"/>
          <p:nvPr/>
        </p:nvSpPr>
        <p:spPr>
          <a:xfrm>
            <a:off x="8790393" y="2866828"/>
            <a:ext cx="1334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Högkonjunktur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9C661708-FDA5-462E-AFD7-380C7459576F}"/>
              </a:ext>
            </a:extLst>
          </p:cNvPr>
          <p:cNvCxnSpPr/>
          <p:nvPr/>
        </p:nvCxnSpPr>
        <p:spPr>
          <a:xfrm>
            <a:off x="6434268" y="4438870"/>
            <a:ext cx="41044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16504161-442E-4E74-8BCA-D6A3D86806A4}"/>
              </a:ext>
            </a:extLst>
          </p:cNvPr>
          <p:cNvSpPr txBox="1"/>
          <p:nvPr/>
        </p:nvSpPr>
        <p:spPr>
          <a:xfrm>
            <a:off x="7174276" y="4622647"/>
            <a:ext cx="1303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Lågkonjunktur</a:t>
            </a:r>
          </a:p>
        </p:txBody>
      </p:sp>
      <p:sp>
        <p:nvSpPr>
          <p:cNvPr id="17" name="Pil: nedåt 16">
            <a:extLst>
              <a:ext uri="{FF2B5EF4-FFF2-40B4-BE49-F238E27FC236}">
                <a16:creationId xmlns:a16="http://schemas.microsoft.com/office/drawing/2014/main" id="{EAD80E1E-A420-447E-8B07-0000B5380E52}"/>
              </a:ext>
            </a:extLst>
          </p:cNvPr>
          <p:cNvSpPr/>
          <p:nvPr/>
        </p:nvSpPr>
        <p:spPr>
          <a:xfrm>
            <a:off x="7005266" y="4653136"/>
            <a:ext cx="72008" cy="21602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04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Prognosen i sammandrag </a:t>
            </a:r>
            <a:r>
              <a:rPr lang="sv-SE" sz="1400" b="0" dirty="0"/>
              <a:t>(juni 2019 inom parentes)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 respektive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slut.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</a:t>
            </a:r>
          </a:p>
          <a:p>
            <a:endParaRPr lang="sv-SE" dirty="0"/>
          </a:p>
        </p:txBody>
      </p:sp>
      <p:graphicFrame>
        <p:nvGraphicFramePr>
          <p:cNvPr id="18" name="Platshållare för innehåll 17">
            <a:extLst>
              <a:ext uri="{FF2B5EF4-FFF2-40B4-BE49-F238E27FC236}">
                <a16:creationId xmlns:a16="http://schemas.microsoft.com/office/drawing/2014/main" id="{55395A33-EBEC-4FA6-ABC7-ED7D65A0A49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35360" y="1700808"/>
          <a:ext cx="915393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930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95271871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64514826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65606525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2018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2019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2020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Omvärldens BNP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3,6</a:t>
                      </a:r>
                      <a:r>
                        <a:rPr lang="sv-SE" dirty="0"/>
                        <a:t> (3,6)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3,1</a:t>
                      </a:r>
                      <a:r>
                        <a:rPr lang="sv-SE" dirty="0"/>
                        <a:t> (3,4)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3,0</a:t>
                      </a:r>
                      <a:r>
                        <a:rPr lang="sv-SE" dirty="0"/>
                        <a:t> (3,3)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51847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BNP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2,3</a:t>
                      </a:r>
                      <a:r>
                        <a:rPr lang="sv-SE" dirty="0"/>
                        <a:t> (2,4)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1,2</a:t>
                      </a:r>
                      <a:r>
                        <a:rPr lang="sv-SE" dirty="0"/>
                        <a:t> (1,8)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1,1</a:t>
                      </a:r>
                      <a:r>
                        <a:rPr lang="sv-SE" dirty="0"/>
                        <a:t> (1,4)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Arbetslöshet</a:t>
                      </a:r>
                      <a:r>
                        <a:rPr lang="sv-SE" baseline="30000" dirty="0"/>
                        <a:t>1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6,3</a:t>
                      </a:r>
                      <a:r>
                        <a:rPr lang="sv-SE" dirty="0"/>
                        <a:t> (6,3)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6,7</a:t>
                      </a:r>
                      <a:r>
                        <a:rPr lang="sv-SE" dirty="0"/>
                        <a:t> (6,3)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7,1</a:t>
                      </a:r>
                      <a:r>
                        <a:rPr lang="sv-SE" dirty="0"/>
                        <a:t> (6,4)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KPIF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2,1</a:t>
                      </a:r>
                      <a:r>
                        <a:rPr lang="sv-SE" dirty="0"/>
                        <a:t> (2,1)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1,7</a:t>
                      </a:r>
                      <a:r>
                        <a:rPr lang="sv-SE" dirty="0"/>
                        <a:t> (1,8)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1,5</a:t>
                      </a:r>
                      <a:r>
                        <a:rPr lang="sv-SE" dirty="0"/>
                        <a:t> (1,7)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Reporänta</a:t>
                      </a:r>
                      <a:r>
                        <a:rPr lang="sv-SE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-0,50 </a:t>
                      </a:r>
                      <a:r>
                        <a:rPr lang="sv-SE" dirty="0"/>
                        <a:t>(-0,50)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-0,25</a:t>
                      </a:r>
                      <a:r>
                        <a:rPr lang="sv-SE" dirty="0"/>
                        <a:t> (-0,25)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-0,25</a:t>
                      </a:r>
                      <a:r>
                        <a:rPr lang="sv-SE" dirty="0"/>
                        <a:t> (0,00)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3927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Strukturellt sparande</a:t>
                      </a:r>
                      <a:r>
                        <a:rPr lang="sv-SE" baseline="30000" dirty="0"/>
                        <a:t>3</a:t>
                      </a:r>
                      <a:endParaRPr lang="sv-SE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-0,2 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(-0,3)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0,2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(-0,1)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0,0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(-0,2)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591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214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7D078-AD3F-40A0-814E-DC91875B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0DBFA3-488D-4388-A26D-8FC84B83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10441160" cy="4774083"/>
          </a:xfrm>
        </p:spPr>
        <p:txBody>
          <a:bodyPr/>
          <a:lstStyle/>
          <a:p>
            <a:r>
              <a:rPr lang="sv-SE" dirty="0"/>
              <a:t>Högkonjunkturen är över</a:t>
            </a:r>
          </a:p>
          <a:p>
            <a:endParaRPr lang="sv-SE" dirty="0"/>
          </a:p>
          <a:p>
            <a:r>
              <a:rPr lang="sv-SE" dirty="0"/>
              <a:t>Investeringarna faller efterfrågan växer långsammare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Arbetslösheten stiger till 7,1 procent 2020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Ingen höjning av reporäntan vid årsskiftet, nästa höjning sker 2022.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Riskerna för en sämre utveckling dominerar</a:t>
            </a:r>
          </a:p>
          <a:p>
            <a:endParaRPr lang="sv-SE" dirty="0"/>
          </a:p>
          <a:p>
            <a:r>
              <a:rPr lang="sv-SE" dirty="0"/>
              <a:t>Regeringen bör ha beredskap att snabbt kunna föra en mer expansiv finanspolitik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881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2AB65-20BD-4153-9255-2173E1E2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Intressanta fördjupningar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EDD153-4997-4388-9157-880A8F1B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9001000" cy="4774083"/>
          </a:xfrm>
        </p:spPr>
        <p:txBody>
          <a:bodyPr/>
          <a:lstStyle/>
          <a:p>
            <a:r>
              <a:rPr lang="sv-SE" dirty="0"/>
              <a:t>Budgetpropositionen för 2020</a:t>
            </a:r>
          </a:p>
          <a:p>
            <a:endParaRPr lang="sv-SE" dirty="0"/>
          </a:p>
          <a:p>
            <a:r>
              <a:rPr lang="sv-SE" dirty="0"/>
              <a:t>Automatisk budgetförstärkning ger utrymme för ofinansierade åtgärder</a:t>
            </a:r>
          </a:p>
          <a:p>
            <a:endParaRPr lang="sv-SE" dirty="0"/>
          </a:p>
          <a:p>
            <a:r>
              <a:rPr lang="sv-SE" dirty="0"/>
              <a:t>Effekten av ekonomisk-politisk osäkerhet på svensk BNP</a:t>
            </a:r>
          </a:p>
          <a:p>
            <a:endParaRPr lang="sv-SE" dirty="0"/>
          </a:p>
          <a:p>
            <a:r>
              <a:rPr lang="sv-SE" dirty="0"/>
              <a:t>BNP per capita – en historisk jämförelse med åren framöver</a:t>
            </a:r>
          </a:p>
          <a:p>
            <a:endParaRPr lang="sv-SE" dirty="0"/>
          </a:p>
          <a:p>
            <a:r>
              <a:rPr lang="sv-SE" dirty="0"/>
              <a:t>Klimatförändringens och klimatpolitikens effekter på arbetsproduktiviteten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178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Tillväxten i BNP har bromsat in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Barometerindikatorn och BNP. 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24" name="Platshållare för innehåll 6">
            <a:extLst>
              <a:ext uri="{FF2B5EF4-FFF2-40B4-BE49-F238E27FC236}">
                <a16:creationId xmlns:a16="http://schemas.microsoft.com/office/drawing/2014/main" id="{8B6DDD07-71D1-4C61-842F-ACE14706A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1886B388-BDA3-44D5-A0DA-0E3A4ABFD710}"/>
              </a:ext>
            </a:extLst>
          </p:cNvPr>
          <p:cNvSpPr/>
          <p:nvPr/>
        </p:nvSpPr>
        <p:spPr>
          <a:xfrm>
            <a:off x="7032104" y="270937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68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A9E694-6FD8-4AFE-9C75-9365DEE4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 är pessimistiska om utvecklingen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804E36-AE28-4AE9-B0C5-723066607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Hushållens förtroendeindikator och mikro- samt makroindex</a:t>
            </a:r>
          </a:p>
          <a:p>
            <a:r>
              <a:rPr lang="sv-SE" dirty="0"/>
              <a:t>Index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AB122E-0AFC-4D30-B2E0-5DA466BFDB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00BF8F6-41F3-486D-B636-D0514704F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7A31DC49-FCF8-4373-986B-C24CC9DFD179}"/>
              </a:ext>
            </a:extLst>
          </p:cNvPr>
          <p:cNvSpPr/>
          <p:nvPr/>
        </p:nvSpPr>
        <p:spPr>
          <a:xfrm>
            <a:off x="7392144" y="2971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56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F9A442-1B91-4D35-8BC7-A40DB355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Sysselsättningen minskade det första halvåret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E4B0CFD-DC40-4D7E-B8CC-E69C16BC2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64D569-A282-4439-9138-9C3315412A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  <a:p>
            <a:r>
              <a:rPr lang="sv-SE" dirty="0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F1541B-4109-40AF-86FF-7BAD5C8983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C67CD69-89D2-43E0-888A-03A8E7AD047C}"/>
              </a:ext>
            </a:extLst>
          </p:cNvPr>
          <p:cNvSpPr/>
          <p:nvPr/>
        </p:nvSpPr>
        <p:spPr>
          <a:xfrm>
            <a:off x="7032104" y="3298438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588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611E1C4-5252-4A51-92C3-86311A037FC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3" y="1343223"/>
            <a:ext cx="5384800" cy="468187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3677E0-0AD2-408E-AEF4-24F502B94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5360" y="782936"/>
            <a:ext cx="5382000" cy="504056"/>
          </a:xfrm>
        </p:spPr>
        <p:txBody>
          <a:bodyPr/>
          <a:lstStyle/>
          <a:p>
            <a:r>
              <a:rPr lang="sv-SE"/>
              <a:t>Procentuell förändring, 3-månaders glidande medelvärde, säsongsrensade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8E6FA1C-DC0C-4E31-A919-0BF6401E64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035" y="225728"/>
            <a:ext cx="5382000" cy="504000"/>
          </a:xfrm>
        </p:spPr>
        <p:txBody>
          <a:bodyPr/>
          <a:lstStyle/>
          <a:p>
            <a:r>
              <a:rPr lang="sv-SE" dirty="0"/>
              <a:t>Global varuhandel och industriproduktion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61A694B-2353-4173-8676-89C5F569BD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5360" y="6093296"/>
            <a:ext cx="5382000" cy="594296"/>
          </a:xfrm>
        </p:spPr>
        <p:txBody>
          <a:bodyPr/>
          <a:lstStyle/>
          <a:p>
            <a:r>
              <a:rPr lang="en-US"/>
              <a:t>Källor: CPB Netherlands Bureau for Economic Policy Analysis och Macrobond.</a:t>
            </a:r>
            <a:endParaRPr lang="sv-SE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9468C8C-C417-4B7F-B33D-0E94E26A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984" y="225728"/>
            <a:ext cx="5382000" cy="504000"/>
          </a:xfrm>
        </p:spPr>
        <p:txBody>
          <a:bodyPr/>
          <a:lstStyle/>
          <a:p>
            <a:r>
              <a:rPr lang="sv-SE" dirty="0"/>
              <a:t>Förtroendeindikatorer för tillverkningsindustrin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7CF6F4BC-3756-44D6-82F7-1FC795253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1986" y="787800"/>
            <a:ext cx="5382000" cy="504056"/>
          </a:xfrm>
        </p:spPr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9C042DD4-C725-4C43-B76F-9030AB5E688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951282" y="6099261"/>
            <a:ext cx="5382000" cy="594000"/>
          </a:xfrm>
        </p:spPr>
        <p:txBody>
          <a:bodyPr/>
          <a:lstStyle/>
          <a:p>
            <a:r>
              <a:rPr lang="sv-SE"/>
              <a:t>Källor: Institute for Supply Management, Europeiska kommissionen, Macrobond och Konjunkturinstitutet.</a:t>
            </a:r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10A955A6-7909-4FB3-A0D5-9B73A6A44138}"/>
              </a:ext>
            </a:extLst>
          </p:cNvPr>
          <p:cNvCxnSpPr/>
          <p:nvPr/>
        </p:nvCxnSpPr>
        <p:spPr>
          <a:xfrm>
            <a:off x="4079776" y="3284984"/>
            <a:ext cx="720080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9C919BE-BAAB-4EF9-B863-865BCC3F7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6999"/>
            <a:ext cx="5384800" cy="4681870"/>
          </a:xfrm>
        </p:spPr>
      </p:pic>
    </p:spTree>
    <p:extLst>
      <p:ext uri="{BB962C8B-B14F-4D97-AF65-F5344CB8AC3E}">
        <p14:creationId xmlns:p14="http://schemas.microsoft.com/office/powerpoint/2010/main" val="25043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39A5B8-0494-4717-90DD-47E4130F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Industriproduktionen i euroområdet föll det första halvåret i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5AD5A75-4CF3-47D6-9EC6-A069B4F1C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EDC773-9554-4AE6-A4A2-1C8367E56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Industriproduktion i euroområdet</a:t>
            </a:r>
          </a:p>
          <a:p>
            <a:r>
              <a:rPr lang="sv-SE" dirty="0"/>
              <a:t>Index 2005=100 respektive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7EC3F7-8620-4255-B526-3E63AB8832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38361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5EF0389-1871-401D-9CD1-AAB6C638CB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0DD216-7C50-4D3B-AC11-CC4A9C3537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Konsumentpriser i euroområdet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E1DC91E-412A-408E-87AC-33D3D38FA7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3B13B960-290B-46DF-A198-1A7328982DF3}"/>
              </a:ext>
            </a:extLst>
          </p:cNvPr>
          <p:cNvSpPr txBox="1">
            <a:spLocks/>
          </p:cNvSpPr>
          <p:nvPr/>
        </p:nvSpPr>
        <p:spPr>
          <a:xfrm>
            <a:off x="491301" y="832339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Årlig procentuell förändring, månadsvärden</a:t>
            </a:r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69C43F35-8424-4A48-AC2E-E89371BB06C8}"/>
              </a:ext>
            </a:extLst>
          </p:cNvPr>
          <p:cNvSpPr txBox="1">
            <a:spLocks/>
          </p:cNvSpPr>
          <p:nvPr/>
        </p:nvSpPr>
        <p:spPr>
          <a:xfrm>
            <a:off x="497976" y="275131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Inflation i USA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E9A9B269-0307-45E7-B6D0-57A712028F9C}"/>
              </a:ext>
            </a:extLst>
          </p:cNvPr>
          <p:cNvSpPr txBox="1">
            <a:spLocks/>
          </p:cNvSpPr>
          <p:nvPr/>
        </p:nvSpPr>
        <p:spPr>
          <a:xfrm>
            <a:off x="491301" y="6142699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Källor: Bureau of Labor Statistics, Bureau of Economic Analysis, Macrobond och Konjunkturinstitutet.</a:t>
            </a:r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F76A0D-2654-4478-A52E-F16AFD66B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6999"/>
            <a:ext cx="5384800" cy="4681870"/>
          </a:xfrm>
          <a:prstGeom prst="rect">
            <a:avLst/>
          </a:prstGeom>
        </p:spPr>
      </p:pic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E0D01D1B-B661-43A9-B8C7-0F9D4BADE31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6999"/>
            <a:ext cx="5384800" cy="4681870"/>
          </a:xfrm>
        </p:spPr>
      </p:pic>
    </p:spTree>
    <p:extLst>
      <p:ext uri="{BB962C8B-B14F-4D97-AF65-F5344CB8AC3E}">
        <p14:creationId xmlns:p14="http://schemas.microsoft.com/office/powerpoint/2010/main" val="80554467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720</TotalTime>
  <Words>856</Words>
  <Application>Microsoft Office PowerPoint</Application>
  <PresentationFormat>Bredbild</PresentationFormat>
  <Paragraphs>204</Paragraphs>
  <Slides>24</Slides>
  <Notes>24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ExternaPresentationer2</vt:lpstr>
      <vt:lpstr>KONJUNKTURINSTITUTET</vt:lpstr>
      <vt:lpstr>Sammanfattning</vt:lpstr>
      <vt:lpstr>Intressanta fördjupningar</vt:lpstr>
      <vt:lpstr>Tillväxten i BNP har bromsat in</vt:lpstr>
      <vt:lpstr>Hushållen är pessimistiska om utvecklingen</vt:lpstr>
      <vt:lpstr>Sysselsättningen minskade det första halvåret</vt:lpstr>
      <vt:lpstr>Förtroendeindikatorer för tillverkningsindustrin</vt:lpstr>
      <vt:lpstr>Industriproduktionen i euroområdet föll det första halvåret i år</vt:lpstr>
      <vt:lpstr>PowerPoint-presentation</vt:lpstr>
      <vt:lpstr>Styrräntor</vt:lpstr>
      <vt:lpstr>Efterfrågan på svensk export ökar långsammare</vt:lpstr>
      <vt:lpstr>Fasta bruttoinvesteringar, bostäder</vt:lpstr>
      <vt:lpstr>Investeringarna håller nere BNP-tillväxten i år och nästa år</vt:lpstr>
      <vt:lpstr>Milt expansiv finanspolitik nästa år</vt:lpstr>
      <vt:lpstr>Dystra hushåll håller i plånboken</vt:lpstr>
      <vt:lpstr>PowerPoint-presentation</vt:lpstr>
      <vt:lpstr>Anställningsplaner </vt:lpstr>
      <vt:lpstr>Arbetslöshet</vt:lpstr>
      <vt:lpstr>Arbetsmarknadsgap och timlön i näringslivet</vt:lpstr>
      <vt:lpstr>Konsumentpriser</vt:lpstr>
      <vt:lpstr>Risken är större för en lägre BNP-tillväxt</vt:lpstr>
      <vt:lpstr>PowerPoint-presentation</vt:lpstr>
      <vt:lpstr>Prognosen i sammandrag (juni 2019 inom parentes)</vt:lpstr>
      <vt:lpstr>Sammanfattning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</dc:creator>
  <cp:lastModifiedBy>Rosmari</cp:lastModifiedBy>
  <cp:revision>59</cp:revision>
  <cp:lastPrinted>2019-10-08T11:54:09Z</cp:lastPrinted>
  <dcterms:created xsi:type="dcterms:W3CDTF">2019-10-04T11:02:54Z</dcterms:created>
  <dcterms:modified xsi:type="dcterms:W3CDTF">2019-10-08T14:15:14Z</dcterms:modified>
</cp:coreProperties>
</file>