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9" r:id="rId2"/>
    <p:sldId id="340" r:id="rId3"/>
    <p:sldId id="341" r:id="rId4"/>
    <p:sldId id="342" r:id="rId5"/>
    <p:sldId id="343" r:id="rId6"/>
    <p:sldId id="344" r:id="rId7"/>
    <p:sldId id="346" r:id="rId8"/>
    <p:sldId id="345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B6325-EE40-4695-8AAD-097102B3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hela ekonomin i olika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DDD76B-F831-4EC2-9B95-A236C940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1963D7-8FBD-4940-A3DC-7980B6CA8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1553C9-E753-4F98-ADD1-8A889B6364C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3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15AA90-2277-4DD8-B415-895B1755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arbetsställen som högst kan öka produktionen med </a:t>
            </a:r>
            <a:br>
              <a:rPr lang="sv-SE" dirty="0"/>
            </a:br>
            <a:r>
              <a:rPr lang="sv-SE" dirty="0"/>
              <a:t>10 procent utan att nyrekrytera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FC5219-8427-4692-84B7-AE17A871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59FA66-945E-42B4-AF2D-3533D57E6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C784D0-97BB-4C22-AB15-7F564AA21A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100639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B956A-3E5C-4B0D-8BDE-3D1B08C5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DC4CD9-99C2-4B4B-A93B-EF0054E91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50E1C3-A52F-45F3-B096-855BFB7E9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40899D-2615-4338-B7BB-17EFEA1081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272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9CE94-AC5C-4672-8991-20545FDF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Faktisk och potentiell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7056C7-03C6-47FF-8436-F34FC0AB4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8C4704-7D3D-43F6-924A-C85389D60E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564E2F-DE56-482F-86F6-5AC26F0D69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017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28B3B0-2E98-4747-9F69-41AA5E6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IKT-branscher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CC045F-B36C-4155-9FAA-F1CB89A68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8A85C2-092C-4C9C-A88F-CB6EB8F0F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7B4817-7EF9-4A63-9A63-2D7BABC939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101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D7E23-9D16-4115-98F0-7E1FBACF2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DDC67C-EEC0-4BC2-8E64-8D8D8B1F7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170337-4227-4798-ABDE-4E6BA4D063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FB355A-0293-433C-BDAE-4D40B62638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8249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16E688-5129-4A30-A2C9-5EE24285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Förädlingsvärdeandelar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74F336-262C-48C8-B0A7-5EDC0E381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4F7076-D545-4163-9A8A-3FDB8C7D9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näringslivets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C212A4-310D-4070-B825-39C414EFE9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91572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A6C4B-40BB-4D22-9594-0284782C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Timandelar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59F9128-4DBB-477D-B8C4-98DEDF48D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C1094E-5CE9-4B54-B1F6-B416AEC24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näringslivets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8CFDF1-EC8D-4DD0-90D6-69EC982D67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78756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0BEBBA-E5BD-4A63-9F12-8F0D39EE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24A7C0-E9C6-49E5-AFE0-B91DA5568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32F846-05A2-4C00-A921-FF02BBAF14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014BCA-6261-4E99-B7C6-3F8868349A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29309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79B1A-2C43-4ADB-A8BE-B03E0D5F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Produktiviteten i näringslivet under olika tidsperioder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7B9F14D-F92D-42F4-A789-9A7178A74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EF5DA-D73E-4493-A4A1-40CA55212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Årlig procentuell förändring respektive bidrag i procentenheter, genomsnitt över perioden,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0178CA-B48F-4DE0-82DF-FF921260CB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139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CAEE38-F321-419C-B21F-D52C0BA8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TFP i hela ekonomin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8CA06A-6371-46B9-A3F8-ACEDDF9F3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54B2FD-9843-4F9A-8748-1709206E31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73CB6A1-9285-47E7-8EA4-8549E6C98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40417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B0F1E-D98D-4725-B910-8C721CFC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och BNP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47F7AA-CD8C-4EAC-B31D-C7CB6A9D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D3000E-C681-4DB5-8C0E-C6099B8BA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AF0A88-8F41-4FD5-B403-4B4EEE4554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096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795B3F-EE89-45AD-86DA-63EBF753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7F71BB-85B9-4EB6-8F86-01D4B0A7D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E9A2A1-50E6-44C7-BEED-B3FE14E0E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365403-C352-456C-936D-D181F7CDFD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14569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2D20A0-7B1F-43D1-AF20-E6C922BF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Kapitalstock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51EBA9-4C30-4425-AE24-D442149FA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näringslivets förädlingsvärde, löpande priser respektive 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3568AF-CA2A-4AA8-97AD-E7427AC345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EF45271-974E-4211-BCE7-ED8C32907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58360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46C88C-7645-4177-81E9-46D31B60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Immateriella investeringar i näringslivet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747F64E-8E4C-47B5-A6FC-5456AFB3B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A2C8AE-3C7A-4341-A5DD-1496DE06D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näringslivets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3340F0-F9A1-43E0-881D-409F9B2314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93340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93C356-F2F3-4FD5-A7FB-64C1BAED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Utbildningsnivåer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7B4ABC-F536-4728-8E6A-33756FE94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med eftergymnasial utbildning, 25–34 år, i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758EC0-41BC-4854-8371-7DB28BD64E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OECD.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504671E-BE5E-409F-986A-FF8963C76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50031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D3B9E7-3BEB-4EB9-A65B-9294650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Trepartshandel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E4934E5-453A-4CFB-8644-8E4C1C727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EB8820-39C0-4D0E-92DD-48F2C3FFD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i näringslivet,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49D835-BDC9-4054-8859-4690FFB150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085699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A1CBD-5B91-4800-A35A-AAEC5F64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från trepartshandeln till produktivitetstillväxten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6430AD-13B3-462C-BD78-F75B145EC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5B31B-34BF-4283-939A-61A89AFCA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B810AC-672A-4B18-87AE-328F643131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475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F8D6C9-E65C-4BE0-8E51-1C392E55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Faktisk och potentiell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EEBEC9-8C87-4618-A79A-330C6973C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8E4DB7-6DDD-448E-A26C-24A7EF71B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CFE3D9-C1A0-439E-B584-D5A7E9D2B0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6478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658D9-6837-494E-AA2C-4A788DDA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23BFD3-A39E-40BD-9EE3-145C31E3D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7C51DB-91ED-4DAC-8C51-0870E8150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2126AB-E1A0-48F3-8351-AED8B5B462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1853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8663F9-D83E-4B64-9C3A-2DC940B3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93D28B-0A57-4E46-A6D1-21DC00A15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4E61A8-766C-44C2-BF52-18FFDCA7D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2010=100,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86C440-5B11-4992-882C-609016F7AE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3317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922AAF-D62A-48BF-8972-9BBF01B2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Förädlingsvärdet i näringslivsbranscherna vård och utbildning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0D85F3-789D-4D38-BACB-3A3703599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781C06-385F-4ED8-B848-7E5FC5B9CA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förädlingsvärdet i näringslivet till </a:t>
            </a:r>
            <a:r>
              <a:rPr lang="sv-SE" dirty="0" err="1"/>
              <a:t>baspris</a:t>
            </a:r>
            <a:r>
              <a:rPr lang="sv-SE" dirty="0"/>
              <a:t>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5EE6E5-2094-4DF2-80E7-3E8B03D7F9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46661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0372B-2678-4067-8194-FDB9771A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3479C5-80F5-443B-BCDD-B7BA7F574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626166-5CEA-4CA3-8FCC-CE5F3A84B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Förädlingsvärde per timme,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7C7337-5B99-4790-85AC-9E63C69B23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13670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16FA2-173C-4F42-834E-43C0D24F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Förädlingsvärdet i olika 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FF33BCF-B0C3-4706-BAF1-C324A89FD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75BF2F-AB7D-479E-82CC-BC3A6231C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i näringslivet till baspris,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BB279B-950B-4922-ABAC-664FAB6EE5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810168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4A8F9-E83A-4143-8C23-6EBE3341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Förädlingsvärdet i olika 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9662B6-8210-4D74-8532-7DCFA3F8F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5A72D5-2051-4723-A4DB-D1CD61EA6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förädlingsvärdet i näringslivet till baspris,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70EC6B-1A00-46E0-BE15-8F5D07ECFF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04909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64088-4AFA-44E9-B0BC-57925806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hela ekonomin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182096-8C56-4EE2-BF3B-52F1532C5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DF7E64-CF4F-4BFA-BF0B-49F2F637B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36F64F-BF90-4CDD-8CF6-5316519D69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639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C538B-8152-42A0-9F17-4E99F2F6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på potentiell produktivitetstillväxt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361EAFB-0A94-47CA-8871-C8026232C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E7E934-C7BB-47E1-8A60-8BDE9404C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Genomsnittlig årlig procentuell förändring, näringsliv exklusive jordbruk, månadsvärden avseende publiceringstidpunkt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6FCD9E-96A3-4041-AE1C-89415E7943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Congressional</a:t>
            </a:r>
            <a:r>
              <a:rPr lang="sv-SE" dirty="0"/>
              <a:t> Budget Office.</a:t>
            </a:r>
          </a:p>
        </p:txBody>
      </p:sp>
    </p:spTree>
    <p:extLst>
      <p:ext uri="{BB962C8B-B14F-4D97-AF65-F5344CB8AC3E}">
        <p14:creationId xmlns:p14="http://schemas.microsoft.com/office/powerpoint/2010/main" val="344778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D3D64-0430-4CB1-94E7-B4B5328F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och 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94762A-D613-4A32-81C6-B1AA9D23E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9077A4-F632-488C-AE0C-DCAE44204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1172B8-EF69-4C57-8EB7-A69FCAA670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09500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16BDD-0A65-43CB-A77A-988CCF07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3E2664-FB01-4CEB-BA2D-D10ECEF9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DCDC9F-40B2-4E52-A9E3-02FD71009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Förädlingsvärde per timme,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2A7E85-A7C0-4AA6-9E64-1FB968D4A5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65382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976D83-B3DC-4EC4-A8BF-533718C9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Produktion, arbetade timmar och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E3FE60-EE40-466E-8084-376E0CEA1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9F9D84-F4B8-4D67-8C50-C5E2EE20C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fasta priser, baspris,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7BA11A-C0AD-4EFD-9673-CF824343F7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94104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ED2EC4-AE15-464A-81E0-D9A19CCE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tillväxten i antalet arbetade timmar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460236-2704-4D05-AE02-4ABF0129D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79DCE4-98D3-4796-AE3C-F14AABDA7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kalenderkorrigerade 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35A494-AE35-4B2C-AAFE-214633B793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180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D2E9F-3FA9-49F0-991F-6FE46243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FAE7A2-7A73-40F6-A576-C07A52057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BB8235-B6A7-4B36-95CF-27EAF3A14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2010=100,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08198D-99F3-40D7-AF65-426B66635E4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77870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DD572A-4F97-4501-9A26-B77D2C08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E7FF39-ED0C-429E-B3CA-7A5D24F45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1206DC-A07A-4BB6-810D-B69E9C5B6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30F456-C528-4501-8E72-83E362C4E2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906860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130</TotalTime>
  <Words>510</Words>
  <Application>Microsoft Office PowerPoint</Application>
  <PresentationFormat>Bredbild</PresentationFormat>
  <Paragraphs>99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Arial</vt:lpstr>
      <vt:lpstr>Calibri</vt:lpstr>
      <vt:lpstr>Verdana</vt:lpstr>
      <vt:lpstr>ExternaPresentationer2</vt:lpstr>
      <vt:lpstr>Produktivitet i hela ekonomin i olika länder</vt:lpstr>
      <vt:lpstr>Arbetade timmar och BNP i USA</vt:lpstr>
      <vt:lpstr>Produktivitet i näringslivet</vt:lpstr>
      <vt:lpstr>Arbetade timmar och sysselsättning</vt:lpstr>
      <vt:lpstr>Produktivitet i näringslivet</vt:lpstr>
      <vt:lpstr>Produktion, arbetade timmar och produktivitet i näringslivet</vt:lpstr>
      <vt:lpstr>Bidrag till tillväxten i antalet arbetade timmar i näringslivet</vt:lpstr>
      <vt:lpstr>Arbetade timmar i tjänstebranscherna</vt:lpstr>
      <vt:lpstr>Barometerindikatorn</vt:lpstr>
      <vt:lpstr>Andel arbetsställen som högst kan öka produktionen med  10 procent utan att nyrekrytera</vt:lpstr>
      <vt:lpstr>Industrins kapacitetsutnyttjande</vt:lpstr>
      <vt:lpstr>Faktisk och potentiell produktivitet i näringslivet</vt:lpstr>
      <vt:lpstr>Produktivitet i IKT-branscher</vt:lpstr>
      <vt:lpstr>Produktivitet i näringslivet</vt:lpstr>
      <vt:lpstr>Förädlingsvärdeandelar i näringslivet</vt:lpstr>
      <vt:lpstr>Timandelar i näringslivet</vt:lpstr>
      <vt:lpstr>Produktivitet i näringslivet</vt:lpstr>
      <vt:lpstr>Produktiviteten i näringslivet under olika tidsperioder</vt:lpstr>
      <vt:lpstr>TFP i hela ekonomin</vt:lpstr>
      <vt:lpstr>Näringslivets investeringar</vt:lpstr>
      <vt:lpstr>Kapitalstock i näringslivet</vt:lpstr>
      <vt:lpstr>Immateriella investeringar i näringslivet i Sverige</vt:lpstr>
      <vt:lpstr>Utbildningsnivåer</vt:lpstr>
      <vt:lpstr>Trepartshandel</vt:lpstr>
      <vt:lpstr>Bidrag från trepartshandeln till produktivitetstillväxten i näringslivet</vt:lpstr>
      <vt:lpstr>Faktisk och potentiell produktivitet i näringslivet</vt:lpstr>
      <vt:lpstr>Produktivitet i näringslivet</vt:lpstr>
      <vt:lpstr>Produktivitet i näringslivet</vt:lpstr>
      <vt:lpstr>Förädlingsvärdet i näringslivsbranscherna vård och utbildning</vt:lpstr>
      <vt:lpstr>Förädlingsvärdet i olika branscher</vt:lpstr>
      <vt:lpstr>Förädlingsvärdet i olika branscher</vt:lpstr>
      <vt:lpstr>Produktivitet i hela ekonomin i USA</vt:lpstr>
      <vt:lpstr>Prognoser på potentiell produktivitetstillväxt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16</cp:revision>
  <dcterms:created xsi:type="dcterms:W3CDTF">2019-10-10T12:03:26Z</dcterms:created>
  <dcterms:modified xsi:type="dcterms:W3CDTF">2019-10-14T14:50:45Z</dcterms:modified>
</cp:coreProperties>
</file>