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472" r:id="rId2"/>
    <p:sldId id="282" r:id="rId3"/>
    <p:sldId id="470" r:id="rId4"/>
    <p:sldId id="468" r:id="rId5"/>
    <p:sldId id="469" r:id="rId6"/>
    <p:sldId id="281" r:id="rId7"/>
    <p:sldId id="278" r:id="rId8"/>
    <p:sldId id="261" r:id="rId9"/>
    <p:sldId id="263" r:id="rId10"/>
    <p:sldId id="262" r:id="rId11"/>
    <p:sldId id="265" r:id="rId12"/>
    <p:sldId id="259" r:id="rId13"/>
    <p:sldId id="471" r:id="rId14"/>
    <p:sldId id="447" r:id="rId15"/>
    <p:sldId id="473" r:id="rId16"/>
  </p:sldIdLst>
  <p:sldSz cx="12192000" cy="6858000"/>
  <p:notesSz cx="6799263" cy="9929813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D9D9D9"/>
    <a:srgbClr val="F2F2F2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70153" autoAdjust="0"/>
  </p:normalViewPr>
  <p:slideViewPr>
    <p:cSldViewPr showGuides="1">
      <p:cViewPr varScale="1">
        <p:scale>
          <a:sx n="84" d="100"/>
          <a:sy n="84" d="100"/>
        </p:scale>
        <p:origin x="2478" y="78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6350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2023-08-08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32688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49385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  <a:p>
            <a:r>
              <a:rPr lang="sv-SE" dirty="0"/>
              <a:t>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62535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18461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63658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57445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5838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>
              <a:latin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1200" i="0" u="none" strike="noStrike" baseline="0" dirty="0">
              <a:solidFill>
                <a:srgbClr val="000000"/>
              </a:solidFill>
              <a:latin typeface="+mn-lt"/>
            </a:endParaRP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4380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7501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25571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79982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47155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30500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51129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662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chemeClr val="tx1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chemeClr val="tx1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0351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6C8EF11-F98C-9303-A222-EEC53BD60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1ABBD-061A-408A-96B4-9E88FB77E5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356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0F94AE2-EF38-DDB8-913C-74291D400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023AE99-9014-A44D-F250-955ED8870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9B3409E-789D-4ABF-A0FE-DD3630EE1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C067-68F4-4345-B6E5-9C9C67503F35}" type="datetimeFigureOut">
              <a:rPr lang="sv-SE" smtClean="0"/>
              <a:t>2023-08-08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B4C2C90-0043-C6C7-6F05-0A5DDE080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15092F1-9806-0F6C-FCEE-A5BE3C2C0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1ABBD-061A-408A-96B4-9E88FB77E5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8357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2023-08-08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  <p:sldLayoutId id="2147483664" r:id="rId5"/>
    <p:sldLayoutId id="2147483649" r:id="rId6"/>
    <p:sldLayoutId id="2147483666" r:id="rId7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byggnad, utomhus, stad, reflektion&#10;&#10;Automatiskt genererad beskrivning">
            <a:extLst>
              <a:ext uri="{FF2B5EF4-FFF2-40B4-BE49-F238E27FC236}">
                <a16:creationId xmlns:a16="http://schemas.microsoft.com/office/drawing/2014/main" id="{7B097D1A-D0BE-5C73-B1F3-09F0993BA3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3AD48081-CD90-5B44-4C2C-CA69CBC1217C}"/>
              </a:ext>
            </a:extLst>
          </p:cNvPr>
          <p:cNvSpPr txBox="1"/>
          <p:nvPr/>
        </p:nvSpPr>
        <p:spPr>
          <a:xfrm>
            <a:off x="503001" y="715220"/>
            <a:ext cx="8461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Konjunkturuppdatering augusti 2023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BB46F1FD-4123-27E8-EF9C-0CDB79AC06C8}"/>
              </a:ext>
            </a:extLst>
          </p:cNvPr>
          <p:cNvSpPr txBox="1"/>
          <p:nvPr/>
        </p:nvSpPr>
        <p:spPr>
          <a:xfrm>
            <a:off x="503003" y="5773448"/>
            <a:ext cx="8461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Erik Spector, Konjunkturinstitutet, 9 augusti 2023 </a:t>
            </a:r>
            <a:endParaRPr lang="sv-SE" dirty="0">
              <a:solidFill>
                <a:schemeClr val="bg1"/>
              </a:solidFill>
            </a:endParaRPr>
          </a:p>
        </p:txBody>
      </p:sp>
      <p:pic>
        <p:nvPicPr>
          <p:cNvPr id="3" name="Bildobjekt 2" descr="En bild som visar symbol, Teckensnitt, logotyp, cirkel&#10;&#10;Automatiskt genererad beskrivning">
            <a:extLst>
              <a:ext uri="{FF2B5EF4-FFF2-40B4-BE49-F238E27FC236}">
                <a16:creationId xmlns:a16="http://schemas.microsoft.com/office/drawing/2014/main" id="{4C8F179C-45DF-C99E-2BCB-F05E7A61A4A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2974" y="4867408"/>
            <a:ext cx="1463428" cy="154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273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25C245-F700-430B-92FB-C4DB059FF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061" y="274639"/>
            <a:ext cx="11304552" cy="504000"/>
          </a:xfrm>
        </p:spPr>
        <p:txBody>
          <a:bodyPr/>
          <a:lstStyle/>
          <a:p>
            <a:r>
              <a:rPr lang="sv-SE" dirty="0"/>
              <a:t>Svagare anställningsplaner den senaste tiden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9ED41F4-AA33-4742-812D-ED6A2BA2E1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6062" y="836777"/>
            <a:ext cx="11304553" cy="504000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Anställningsplaner, nettotal,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EA4C9AC-CC01-438A-B113-48CD6087AEB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Källa: Konjunkturinstitutet.</a:t>
            </a:r>
          </a:p>
          <a:p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8" name="Platshållare för innehåll 6">
            <a:extLst>
              <a:ext uri="{FF2B5EF4-FFF2-40B4-BE49-F238E27FC236}">
                <a16:creationId xmlns:a16="http://schemas.microsoft.com/office/drawing/2014/main" id="{DBBC2D44-A0E5-F43D-5D96-0E32085FB51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1520209"/>
            <a:ext cx="8658225" cy="4477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572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29214A7-64E7-4178-904B-E171D4478BE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79376" y="834053"/>
            <a:ext cx="5382000" cy="504056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Sysselsatta, procentuell förändring, säsongsrensade kvartalsvärden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8AB4750D-96B8-49CE-A6CF-FC030678F36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9376" y="6144413"/>
            <a:ext cx="5382000" cy="594296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Källor: SCB och Konjunkturinstitutet.</a:t>
            </a:r>
          </a:p>
          <a:p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20" name="Rubrik 1">
            <a:extLst>
              <a:ext uri="{FF2B5EF4-FFF2-40B4-BE49-F238E27FC236}">
                <a16:creationId xmlns:a16="http://schemas.microsoft.com/office/drawing/2014/main" id="{873C4061-E8B2-52CC-1F63-D05BFDBAE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124" y="248320"/>
            <a:ext cx="9001251" cy="504000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Arbetsmarknaden håller fortsatt emot men försvagas framöver</a:t>
            </a:r>
          </a:p>
        </p:txBody>
      </p:sp>
      <p:pic>
        <p:nvPicPr>
          <p:cNvPr id="4" name="Platshållare för innehåll 11">
            <a:extLst>
              <a:ext uri="{FF2B5EF4-FFF2-40B4-BE49-F238E27FC236}">
                <a16:creationId xmlns:a16="http://schemas.microsoft.com/office/drawing/2014/main" id="{9398D891-97FE-AE9F-49AA-52DDE1270F90}"/>
              </a:ext>
            </a:extLst>
          </p:cNvPr>
          <p:cNvPicPr>
            <a:picLocks noGrp="1" noChangeAspect="1"/>
          </p:cNvPicPr>
          <p:nvPr>
            <p:ph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00" y="1856906"/>
            <a:ext cx="5381625" cy="3786570"/>
          </a:xfrm>
        </p:spPr>
      </p:pic>
      <p:pic>
        <p:nvPicPr>
          <p:cNvPr id="14" name="Platshållare för innehåll 12">
            <a:extLst>
              <a:ext uri="{FF2B5EF4-FFF2-40B4-BE49-F238E27FC236}">
                <a16:creationId xmlns:a16="http://schemas.microsoft.com/office/drawing/2014/main" id="{69CA2D62-D8BE-80DD-387A-EA26A0CDD39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100" y="1859565"/>
            <a:ext cx="5381625" cy="3786570"/>
          </a:xfrm>
          <a:prstGeom prst="rect">
            <a:avLst/>
          </a:prstGeom>
        </p:spPr>
      </p:pic>
      <p:sp>
        <p:nvSpPr>
          <p:cNvPr id="15" name="Platshållare för text 6">
            <a:extLst>
              <a:ext uri="{FF2B5EF4-FFF2-40B4-BE49-F238E27FC236}">
                <a16:creationId xmlns:a16="http://schemas.microsoft.com/office/drawing/2014/main" id="{315DD7DB-1530-4401-9312-4F51B63C6C75}"/>
              </a:ext>
            </a:extLst>
          </p:cNvPr>
          <p:cNvSpPr txBox="1">
            <a:spLocks/>
          </p:cNvSpPr>
          <p:nvPr/>
        </p:nvSpPr>
        <p:spPr>
          <a:xfrm>
            <a:off x="5879976" y="836712"/>
            <a:ext cx="53820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9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535001" indent="-173042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715981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89696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63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4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7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Arbetslöshet, procent av arbetskraften, säsongsrensade kvartalsvärden</a:t>
            </a:r>
          </a:p>
        </p:txBody>
      </p:sp>
      <p:sp>
        <p:nvSpPr>
          <p:cNvPr id="16" name="Platshållare för text 8">
            <a:extLst>
              <a:ext uri="{FF2B5EF4-FFF2-40B4-BE49-F238E27FC236}">
                <a16:creationId xmlns:a16="http://schemas.microsoft.com/office/drawing/2014/main" id="{7E21078A-FBA9-0416-CB40-D2BA306560E3}"/>
              </a:ext>
            </a:extLst>
          </p:cNvPr>
          <p:cNvSpPr txBox="1">
            <a:spLocks/>
          </p:cNvSpPr>
          <p:nvPr/>
        </p:nvSpPr>
        <p:spPr>
          <a:xfrm>
            <a:off x="5879976" y="6147072"/>
            <a:ext cx="5382000" cy="594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9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535001" indent="-173042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715981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89696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63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4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7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Källor: SCB och Konjunkturinstitutet.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96497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E27C035-4D79-4F0C-BEA1-3278E2C482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7976" y="849934"/>
            <a:ext cx="5382000" cy="504056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KPIF, årlig procentuell förändring,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1959DCF-5A74-4905-B781-9D0B954C3E3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Källor: SCB och Konjunkturinstitutet.</a:t>
            </a:r>
          </a:p>
          <a:p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D317899-712A-43E6-8A76-7C3B8F05B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976" y="331742"/>
            <a:ext cx="6768050" cy="504000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Riksbanken höjer räntan ytterligare en gång</a:t>
            </a:r>
          </a:p>
        </p:txBody>
      </p:sp>
      <p:pic>
        <p:nvPicPr>
          <p:cNvPr id="11" name="Platshållare för innehåll 10">
            <a:extLst>
              <a:ext uri="{FF2B5EF4-FFF2-40B4-BE49-F238E27FC236}">
                <a16:creationId xmlns:a16="http://schemas.microsoft.com/office/drawing/2014/main" id="{09DC2036-62BD-8B31-9FB2-A0D54EE86F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55" b="7919"/>
          <a:stretch/>
        </p:blipFill>
        <p:spPr>
          <a:xfrm>
            <a:off x="488499" y="1742463"/>
            <a:ext cx="5319469" cy="3486737"/>
          </a:xfrm>
        </p:spPr>
      </p:pic>
      <p:sp>
        <p:nvSpPr>
          <p:cNvPr id="14" name="Platshållare för text 3">
            <a:extLst>
              <a:ext uri="{FF2B5EF4-FFF2-40B4-BE49-F238E27FC236}">
                <a16:creationId xmlns:a16="http://schemas.microsoft.com/office/drawing/2014/main" id="{C680B195-C3F7-228C-D421-C2FDD49D622C}"/>
              </a:ext>
            </a:extLst>
          </p:cNvPr>
          <p:cNvSpPr txBox="1">
            <a:spLocks/>
          </p:cNvSpPr>
          <p:nvPr/>
        </p:nvSpPr>
        <p:spPr>
          <a:xfrm>
            <a:off x="5879976" y="836712"/>
            <a:ext cx="53820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9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535001" indent="-173042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715981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89696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63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4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7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Styrränta, procent, månads- respektive kvartalsvärden</a:t>
            </a:r>
          </a:p>
        </p:txBody>
      </p:sp>
      <p:sp>
        <p:nvSpPr>
          <p:cNvPr id="15" name="Underrubrik 4">
            <a:extLst>
              <a:ext uri="{FF2B5EF4-FFF2-40B4-BE49-F238E27FC236}">
                <a16:creationId xmlns:a16="http://schemas.microsoft.com/office/drawing/2014/main" id="{ED559518-180F-7933-F5A1-DBED88688A73}"/>
              </a:ext>
            </a:extLst>
          </p:cNvPr>
          <p:cNvSpPr txBox="1">
            <a:spLocks/>
          </p:cNvSpPr>
          <p:nvPr/>
        </p:nvSpPr>
        <p:spPr>
          <a:xfrm>
            <a:off x="5880373" y="6247529"/>
            <a:ext cx="5382000" cy="59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2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12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23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34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47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57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70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80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91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Källor</a:t>
            </a:r>
            <a:r>
              <a:rPr lang="sv-SE" spc="30">
                <a:ea typeface="Times New Roman" panose="02020603050405020304" pitchFamily="18" charset="0"/>
                <a:cs typeface="Times New Roman" panose="02020603050405020304" pitchFamily="18" charset="0"/>
              </a:rPr>
              <a:t>: Nasdaq OMX, Riksbanken, Macrobond och Konjunktur­institutet.</a:t>
            </a:r>
          </a:p>
          <a:p>
            <a:endParaRPr lang="sv-SE" dirty="0"/>
          </a:p>
        </p:txBody>
      </p:sp>
      <p:pic>
        <p:nvPicPr>
          <p:cNvPr id="17" name="Platshållare för innehåll 10">
            <a:extLst>
              <a:ext uri="{FF2B5EF4-FFF2-40B4-BE49-F238E27FC236}">
                <a16:creationId xmlns:a16="http://schemas.microsoft.com/office/drawing/2014/main" id="{FFDCB2C2-4524-53DC-AA8C-A87392391C3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976" y="1742463"/>
            <a:ext cx="5381625" cy="421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997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latshållare för innehåll 12">
            <a:extLst>
              <a:ext uri="{FF2B5EF4-FFF2-40B4-BE49-F238E27FC236}">
                <a16:creationId xmlns:a16="http://schemas.microsoft.com/office/drawing/2014/main" id="{D926A5D9-37A8-137C-4D38-E414DC83EB75}"/>
              </a:ext>
            </a:extLst>
          </p:cNvPr>
          <p:cNvPicPr>
            <a:picLocks noGrp="1" noChangeAspect="1"/>
          </p:cNvPicPr>
          <p:nvPr>
            <p:ph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25" y="1912717"/>
            <a:ext cx="5381625" cy="3786570"/>
          </a:xfrm>
        </p:spPr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29214A7-64E7-4178-904B-E171D4478BE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72701" y="889864"/>
            <a:ext cx="5382000" cy="504056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Procent av BNP respektive procent av potentiell BNP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71F7984E-369C-438C-8E11-2BBF6666F1F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9376" y="332656"/>
            <a:ext cx="8712968" cy="504000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Konjunkturinstitutets syn på finanspolitiken står sig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8AB4750D-96B8-49CE-A6CF-FC030678F36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2701" y="6200224"/>
            <a:ext cx="5382000" cy="594296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Källor: SCB och Konjunkturinstitutet.</a:t>
            </a:r>
          </a:p>
          <a:p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2" name="Platshållare för innehåll 14">
            <a:extLst>
              <a:ext uri="{FF2B5EF4-FFF2-40B4-BE49-F238E27FC236}">
                <a16:creationId xmlns:a16="http://schemas.microsoft.com/office/drawing/2014/main" id="{120E0A7B-2DC0-A9DE-5462-E23072C3D96D}"/>
              </a:ext>
            </a:extLst>
          </p:cNvPr>
          <p:cNvSpPr txBox="1">
            <a:spLocks/>
          </p:cNvSpPr>
          <p:nvPr/>
        </p:nvSpPr>
        <p:spPr>
          <a:xfrm>
            <a:off x="5879976" y="1019944"/>
            <a:ext cx="5382000" cy="5242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098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9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5001" indent="-173042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5981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696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63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4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7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sv-SE" sz="800" b="1" dirty="0"/>
          </a:p>
          <a:p>
            <a:r>
              <a:rPr lang="sv-SE" dirty="0"/>
              <a:t>Beräknat budgetutrymme de närmaste fyra åren uppgår till 140 mdr</a:t>
            </a:r>
          </a:p>
          <a:p>
            <a:endParaRPr lang="sv-SE" dirty="0"/>
          </a:p>
          <a:p>
            <a:r>
              <a:rPr lang="sv-SE" dirty="0"/>
              <a:t>Budgetpropositionen för 2024 väntas innehålla ofinansierade åtgärder på 45 mdkr</a:t>
            </a:r>
          </a:p>
          <a:p>
            <a:pPr lvl="1"/>
            <a:r>
              <a:rPr lang="sv-SE" dirty="0"/>
              <a:t>25 mdkr till hushållen</a:t>
            </a:r>
          </a:p>
          <a:p>
            <a:pPr lvl="1"/>
            <a:r>
              <a:rPr lang="sv-SE" dirty="0"/>
              <a:t>15 mdkr statsbidrag till kommuner</a:t>
            </a:r>
          </a:p>
          <a:p>
            <a:pPr lvl="1"/>
            <a:r>
              <a:rPr lang="sv-SE" dirty="0"/>
              <a:t>5 mdkr statlig konsumtion och investeringar</a:t>
            </a:r>
          </a:p>
          <a:p>
            <a:endParaRPr lang="sv-SE" dirty="0"/>
          </a:p>
          <a:p>
            <a:r>
              <a:rPr lang="sv-SE" dirty="0"/>
              <a:t>Det strukturella sparandet sjunker till 0,1 procent av potentiell BNP nästa år</a:t>
            </a:r>
          </a:p>
          <a:p>
            <a:pPr lvl="1"/>
            <a:r>
              <a:rPr lang="sv-SE" dirty="0"/>
              <a:t>neutral inriktning på finanspolitiken</a:t>
            </a:r>
            <a:endParaRPr lang="sv-SE" b="1" dirty="0"/>
          </a:p>
          <a:p>
            <a:endParaRPr lang="sv-SE" dirty="0"/>
          </a:p>
          <a:p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47829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En bild som visar text, Teckensnitt, symbol, logotyp&#10;&#10;Automatiskt genererad beskrivning">
            <a:extLst>
              <a:ext uri="{FF2B5EF4-FFF2-40B4-BE49-F238E27FC236}">
                <a16:creationId xmlns:a16="http://schemas.microsoft.com/office/drawing/2014/main" id="{1A931AD7-7FE3-6944-1C4C-0504D1B404AE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78240">
            <a:off x="6342287" y="-1176168"/>
            <a:ext cx="8721907" cy="9210335"/>
          </a:xfrm>
          <a:prstGeom prst="rect">
            <a:avLst/>
          </a:prstGeom>
        </p:spPr>
      </p:pic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0D6DA601-7CC1-19C2-3655-C0D4478B771A}"/>
              </a:ext>
            </a:extLst>
          </p:cNvPr>
          <p:cNvSpPr txBox="1">
            <a:spLocks/>
          </p:cNvSpPr>
          <p:nvPr/>
        </p:nvSpPr>
        <p:spPr>
          <a:xfrm>
            <a:off x="336061" y="1340768"/>
            <a:ext cx="11161240" cy="4774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098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361959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535001" indent="-173042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715981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89696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63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4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7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  <a:p>
            <a:endParaRPr lang="sv-SE" dirty="0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CB941A1A-CCB7-FF45-FD7E-F81CCD5B221F}"/>
              </a:ext>
            </a:extLst>
          </p:cNvPr>
          <p:cNvSpPr txBox="1">
            <a:spLocks/>
          </p:cNvSpPr>
          <p:nvPr/>
        </p:nvSpPr>
        <p:spPr>
          <a:xfrm>
            <a:off x="312615" y="254000"/>
            <a:ext cx="10245912" cy="4968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23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>
                <a:solidFill>
                  <a:srgbClr val="4D4D4D"/>
                </a:solidFill>
              </a:rPr>
              <a:t>Riskbilden står sig sedan i juni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FC2262FD-EFC7-2B68-C019-E8E651BB52A2}"/>
              </a:ext>
            </a:extLst>
          </p:cNvPr>
          <p:cNvSpPr txBox="1">
            <a:spLocks/>
          </p:cNvSpPr>
          <p:nvPr/>
        </p:nvSpPr>
        <p:spPr>
          <a:xfrm>
            <a:off x="314585" y="835200"/>
            <a:ext cx="10245912" cy="5805000"/>
          </a:xfrm>
          <a:prstGeom prst="rect">
            <a:avLst/>
          </a:prstGeom>
        </p:spPr>
        <p:txBody>
          <a:bodyPr/>
          <a:lstStyle>
            <a:lvl1pPr marL="18098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361959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535001" indent="-173042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715981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89696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63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4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7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  <a:p>
            <a:r>
              <a:rPr lang="sv-SE" dirty="0"/>
              <a:t>Osäkert hur snabbt den höga inflationen mattas av.</a:t>
            </a:r>
          </a:p>
          <a:p>
            <a:endParaRPr lang="sv-SE" dirty="0"/>
          </a:p>
          <a:p>
            <a:r>
              <a:rPr lang="sv-SE" dirty="0"/>
              <a:t>Osäkert hur mycket centralbankerna kommer att höja räntan, när första sänkningarna kommer, och hur redan genomförd penningpolitik påverkar realekonomin framöver.</a:t>
            </a:r>
          </a:p>
          <a:p>
            <a:endParaRPr lang="sv-SE" dirty="0"/>
          </a:p>
          <a:p>
            <a:r>
              <a:rPr lang="sv-SE" dirty="0"/>
              <a:t>Hur ser hushållen på sitt sparande? 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Risk för ännu mer protektionism och geopolitiska spänningar i omvärlden.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33996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klocka, Väggklocka&#10;&#10;Automatiskt genererad beskrivning">
            <a:extLst>
              <a:ext uri="{FF2B5EF4-FFF2-40B4-BE49-F238E27FC236}">
                <a16:creationId xmlns:a16="http://schemas.microsoft.com/office/drawing/2014/main" id="{C5D48ECF-E023-06A4-E80E-B5FA44837E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000" y="0"/>
            <a:ext cx="3175000" cy="6858000"/>
          </a:xfrm>
          <a:prstGeom prst="rect">
            <a:avLst/>
          </a:prstGeom>
        </p:spPr>
      </p:pic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DD632FAD-617D-99DD-26C5-B47C6395B9D4}"/>
              </a:ext>
            </a:extLst>
          </p:cNvPr>
          <p:cNvSpPr txBox="1">
            <a:spLocks/>
          </p:cNvSpPr>
          <p:nvPr/>
        </p:nvSpPr>
        <p:spPr>
          <a:xfrm>
            <a:off x="335360" y="1319217"/>
            <a:ext cx="8640960" cy="4774083"/>
          </a:xfrm>
          <a:prstGeom prst="rect">
            <a:avLst/>
          </a:prstGeom>
        </p:spPr>
        <p:txBody>
          <a:bodyPr/>
          <a:lstStyle>
            <a:lvl1pPr marL="18098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361959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535001" indent="-173042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715981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89696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63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4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7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8703FE09-8076-DA9C-07AF-83F8A5C2F33A}"/>
              </a:ext>
            </a:extLst>
          </p:cNvPr>
          <p:cNvSpPr txBox="1">
            <a:spLocks/>
          </p:cNvSpPr>
          <p:nvPr/>
        </p:nvSpPr>
        <p:spPr>
          <a:xfrm>
            <a:off x="219178" y="5725503"/>
            <a:ext cx="8469110" cy="504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361959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535001" indent="-173042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715981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89696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63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4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7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200" baseline="30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endParaRPr lang="en-GB" sz="1200" baseline="30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r>
              <a:rPr lang="en-GB" sz="1200" baseline="30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GB" sz="1200" dirty="0">
                <a:solidFill>
                  <a:srgbClr val="000000"/>
                </a:solidFill>
              </a:rPr>
              <a:t> </a:t>
            </a:r>
            <a:r>
              <a:rPr lang="en-GB" sz="1200" dirty="0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Procent</a:t>
            </a:r>
            <a:r>
              <a:rPr lang="en-GB" sz="12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200" dirty="0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av</a:t>
            </a:r>
            <a:r>
              <a:rPr lang="en-GB" sz="12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200" dirty="0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arbetskraften</a:t>
            </a:r>
            <a:r>
              <a:rPr lang="en-GB" sz="12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GB" sz="1200" baseline="30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2 </a:t>
            </a:r>
            <a:r>
              <a:rPr lang="en-GB" sz="1200" dirty="0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Konjunkturlöner</a:t>
            </a:r>
            <a:r>
              <a:rPr lang="en-GB" sz="12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GB" sz="1200" baseline="30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3 </a:t>
            </a:r>
            <a:r>
              <a:rPr lang="en-GB" sz="12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Vid </a:t>
            </a:r>
            <a:r>
              <a:rPr lang="en-GB" sz="1200" dirty="0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årets</a:t>
            </a:r>
            <a:r>
              <a:rPr lang="en-GB" sz="12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slut. </a:t>
            </a:r>
            <a:r>
              <a:rPr lang="en-GB" sz="1200" baseline="30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4 </a:t>
            </a:r>
            <a:r>
              <a:rPr lang="en-GB" sz="1200" dirty="0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Procent</a:t>
            </a:r>
            <a:r>
              <a:rPr lang="en-GB" sz="12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200" dirty="0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av</a:t>
            </a:r>
            <a:r>
              <a:rPr lang="en-GB" sz="12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BNP. </a:t>
            </a:r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76087C29-FE87-045C-148D-ABD5DBECE2AF}"/>
              </a:ext>
            </a:extLst>
          </p:cNvPr>
          <p:cNvSpPr txBox="1">
            <a:spLocks/>
          </p:cNvSpPr>
          <p:nvPr/>
        </p:nvSpPr>
        <p:spPr>
          <a:xfrm>
            <a:off x="336061" y="274639"/>
            <a:ext cx="8658000" cy="504000"/>
          </a:xfrm>
          <a:prstGeom prst="rect">
            <a:avLst/>
          </a:prstGeom>
        </p:spPr>
        <p:txBody>
          <a:bodyPr/>
          <a:lstStyle>
            <a:lvl1pPr algn="l" defTabSz="914423" rtl="0" eaLnBrk="1" latinLnBrk="0" hangingPunct="1">
              <a:spcBef>
                <a:spcPct val="0"/>
              </a:spcBef>
              <a:buNone/>
              <a:defRPr sz="1800" b="1" kern="1200">
                <a:solidFill>
                  <a:srgbClr val="4D4D4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Prognosen i sammandrag</a:t>
            </a:r>
            <a:endParaRPr lang="sv-SE" i="1" dirty="0"/>
          </a:p>
        </p:txBody>
      </p:sp>
      <p:sp>
        <p:nvSpPr>
          <p:cNvPr id="9" name="Platshållare för text 3">
            <a:extLst>
              <a:ext uri="{FF2B5EF4-FFF2-40B4-BE49-F238E27FC236}">
                <a16:creationId xmlns:a16="http://schemas.microsoft.com/office/drawing/2014/main" id="{19CD45C2-CD14-1CBE-CD97-45C15F576BD3}"/>
              </a:ext>
            </a:extLst>
          </p:cNvPr>
          <p:cNvSpPr txBox="1">
            <a:spLocks/>
          </p:cNvSpPr>
          <p:nvPr/>
        </p:nvSpPr>
        <p:spPr>
          <a:xfrm>
            <a:off x="336061" y="796928"/>
            <a:ext cx="8658000" cy="504000"/>
          </a:xfrm>
          <a:prstGeom prst="rect">
            <a:avLst/>
          </a:prstGeom>
        </p:spPr>
        <p:txBody>
          <a:bodyPr/>
          <a:lstStyle>
            <a:lvl1pPr marL="18098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361959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535001" indent="-173042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715981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89696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63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4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7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400" dirty="0"/>
              <a:t>Årlig procentuell förändring respektive procent </a:t>
            </a:r>
            <a:r>
              <a:rPr lang="sv-SE" sz="1400" i="1" dirty="0"/>
              <a:t>(KL juni)</a:t>
            </a:r>
          </a:p>
        </p:txBody>
      </p:sp>
      <p:graphicFrame>
        <p:nvGraphicFramePr>
          <p:cNvPr id="7" name="Platshållare för innehåll 17">
            <a:extLst>
              <a:ext uri="{FF2B5EF4-FFF2-40B4-BE49-F238E27FC236}">
                <a16:creationId xmlns:a16="http://schemas.microsoft.com/office/drawing/2014/main" id="{4A20A7B1-7191-F0F8-F141-33DDA6A4D0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0603548"/>
              </p:ext>
            </p:extLst>
          </p:nvPr>
        </p:nvGraphicFramePr>
        <p:xfrm>
          <a:off x="335360" y="1469607"/>
          <a:ext cx="7920883" cy="3675524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173315">
                  <a:extLst>
                    <a:ext uri="{9D8B030D-6E8A-4147-A177-3AD203B41FA5}">
                      <a16:colId xmlns:a16="http://schemas.microsoft.com/office/drawing/2014/main" val="2233437750"/>
                    </a:ext>
                  </a:extLst>
                </a:gridCol>
                <a:gridCol w="1515489">
                  <a:extLst>
                    <a:ext uri="{9D8B030D-6E8A-4147-A177-3AD203B41FA5}">
                      <a16:colId xmlns:a16="http://schemas.microsoft.com/office/drawing/2014/main" val="2972175636"/>
                    </a:ext>
                  </a:extLst>
                </a:gridCol>
                <a:gridCol w="1410693">
                  <a:extLst>
                    <a:ext uri="{9D8B030D-6E8A-4147-A177-3AD203B41FA5}">
                      <a16:colId xmlns:a16="http://schemas.microsoft.com/office/drawing/2014/main" val="656065257"/>
                    </a:ext>
                  </a:extLst>
                </a:gridCol>
                <a:gridCol w="1410693">
                  <a:extLst>
                    <a:ext uri="{9D8B030D-6E8A-4147-A177-3AD203B41FA5}">
                      <a16:colId xmlns:a16="http://schemas.microsoft.com/office/drawing/2014/main" val="3510259328"/>
                    </a:ext>
                  </a:extLst>
                </a:gridCol>
                <a:gridCol w="1410693">
                  <a:extLst>
                    <a:ext uri="{9D8B030D-6E8A-4147-A177-3AD203B41FA5}">
                      <a16:colId xmlns:a16="http://schemas.microsoft.com/office/drawing/2014/main" val="1784951239"/>
                    </a:ext>
                  </a:extLst>
                </a:gridCol>
              </a:tblGrid>
              <a:tr h="451052">
                <a:tc>
                  <a:txBody>
                    <a:bodyPr/>
                    <a:lstStyle/>
                    <a:p>
                      <a:endParaRPr lang="sv-SE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>
                          <a:solidFill>
                            <a:schemeClr val="tx1"/>
                          </a:solidFill>
                        </a:rPr>
                        <a:t>Genomsnitt</a:t>
                      </a:r>
                    </a:p>
                    <a:p>
                      <a:pPr algn="ctr"/>
                      <a:r>
                        <a:rPr lang="sv-SE" sz="1400" b="0" i="0" dirty="0">
                          <a:solidFill>
                            <a:schemeClr val="tx1"/>
                          </a:solidFill>
                        </a:rPr>
                        <a:t>1994-2021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>
                          <a:solidFill>
                            <a:schemeClr val="tx1"/>
                          </a:solidFill>
                        </a:rPr>
                        <a:t>2022</a:t>
                      </a:r>
                      <a:endParaRPr lang="sv-SE" sz="14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>
                          <a:solidFill>
                            <a:schemeClr val="tx1"/>
                          </a:solidFill>
                        </a:rPr>
                        <a:t>2023</a:t>
                      </a:r>
                      <a:endParaRPr lang="sv-SE" sz="14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>
                          <a:solidFill>
                            <a:schemeClr val="tx1"/>
                          </a:solidFill>
                        </a:rPr>
                        <a:t>2024</a:t>
                      </a:r>
                      <a:endParaRPr lang="sv-SE" sz="14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553593"/>
                  </a:ext>
                </a:extLst>
              </a:tr>
              <a:tr h="451052">
                <a:tc>
                  <a:txBody>
                    <a:bodyPr/>
                    <a:lstStyle/>
                    <a:p>
                      <a:r>
                        <a:rPr lang="sv-SE" sz="1400" b="0" dirty="0"/>
                        <a:t>BNP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/>
                        <a:t>2,6</a:t>
                      </a:r>
                      <a:endParaRPr lang="sv-SE" sz="1400" b="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/>
                        <a:t>2,8 </a:t>
                      </a:r>
                      <a:r>
                        <a:rPr lang="sv-SE" sz="1400" b="0" i="1" dirty="0"/>
                        <a:t>(2,8)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/>
                        <a:t>-0,9 </a:t>
                      </a:r>
                      <a:r>
                        <a:rPr lang="sv-SE" sz="1400" b="0" i="1" dirty="0"/>
                        <a:t>(-0,4)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i="0" dirty="0"/>
                        <a:t>1,2 </a:t>
                      </a:r>
                      <a:r>
                        <a:rPr lang="sv-SE" sz="1400" b="0" i="1" dirty="0"/>
                        <a:t>(1,4) 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949879"/>
                  </a:ext>
                </a:extLst>
              </a:tr>
              <a:tr h="451052">
                <a:tc>
                  <a:txBody>
                    <a:bodyPr/>
                    <a:lstStyle/>
                    <a:p>
                      <a:pPr marL="0" marR="0" lvl="0" indent="0" algn="l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dirty="0"/>
                        <a:t>Sysselsättning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i="0" dirty="0"/>
                        <a:t>0,8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/>
                        <a:t>2,7 </a:t>
                      </a:r>
                      <a:r>
                        <a:rPr lang="sv-SE" sz="1400" b="0" i="1" dirty="0"/>
                        <a:t>(2,7)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/>
                        <a:t>1,4 </a:t>
                      </a:r>
                      <a:r>
                        <a:rPr lang="sv-SE" sz="1400" b="0" i="1" dirty="0"/>
                        <a:t>(1,5)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i="0" dirty="0"/>
                        <a:t>-0,3 </a:t>
                      </a:r>
                      <a:r>
                        <a:rPr lang="sv-SE" sz="1400" b="0" i="1" dirty="0"/>
                        <a:t>(-0,1) 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300141"/>
                  </a:ext>
                </a:extLst>
              </a:tr>
              <a:tr h="451052">
                <a:tc>
                  <a:txBody>
                    <a:bodyPr/>
                    <a:lstStyle/>
                    <a:p>
                      <a:pPr marL="0" marR="0" lvl="0" indent="0" algn="l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dirty="0"/>
                        <a:t>Arbetslöshet</a:t>
                      </a:r>
                      <a:r>
                        <a:rPr lang="sv-SE" sz="1400" b="0" baseline="30000" dirty="0"/>
                        <a:t>1</a:t>
                      </a:r>
                      <a:endParaRPr lang="sv-SE" sz="14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/>
                        <a:t>8,0</a:t>
                      </a:r>
                      <a:endParaRPr lang="sv-SE" sz="1400" b="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/>
                        <a:t>7,5 </a:t>
                      </a:r>
                      <a:r>
                        <a:rPr lang="sv-SE" sz="1400" b="0" i="1" dirty="0"/>
                        <a:t>(7,5)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/>
                        <a:t>7,7 </a:t>
                      </a:r>
                      <a:r>
                        <a:rPr lang="sv-SE" sz="1400" b="0" i="1" dirty="0"/>
                        <a:t>(7,5)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i="0" dirty="0"/>
                        <a:t>8,4 </a:t>
                      </a:r>
                      <a:r>
                        <a:rPr lang="sv-SE" sz="1400" b="0" i="1" dirty="0"/>
                        <a:t>(8,1)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380629"/>
                  </a:ext>
                </a:extLst>
              </a:tr>
              <a:tr h="451052">
                <a:tc>
                  <a:txBody>
                    <a:bodyPr/>
                    <a:lstStyle/>
                    <a:p>
                      <a:r>
                        <a:rPr lang="sv-SE" sz="1400" b="0" dirty="0"/>
                        <a:t>Timlön</a:t>
                      </a:r>
                      <a:r>
                        <a:rPr lang="sv-SE" sz="1400" b="0" baseline="30000" dirty="0"/>
                        <a:t>2</a:t>
                      </a:r>
                      <a:endParaRPr lang="sv-SE" sz="1400" b="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i="1" dirty="0"/>
                        <a:t>3,2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/>
                        <a:t>2,7 </a:t>
                      </a:r>
                      <a:r>
                        <a:rPr lang="sv-SE" sz="1400" b="0" i="1" dirty="0"/>
                        <a:t>(2,7)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/>
                        <a:t>3,9 </a:t>
                      </a:r>
                      <a:r>
                        <a:rPr lang="sv-SE" sz="1400" b="0" i="1" dirty="0"/>
                        <a:t>(3,9)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i="0" dirty="0"/>
                        <a:t>3,9 </a:t>
                      </a:r>
                      <a:r>
                        <a:rPr lang="sv-SE" sz="1400" b="0" i="1" dirty="0"/>
                        <a:t>(3,9)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81464"/>
                  </a:ext>
                </a:extLst>
              </a:tr>
              <a:tr h="451052">
                <a:tc>
                  <a:txBody>
                    <a:bodyPr/>
                    <a:lstStyle/>
                    <a:p>
                      <a:pPr marL="0" marR="0" lvl="0" indent="0" algn="l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dirty="0"/>
                        <a:t>KPIF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i="1" dirty="0"/>
                        <a:t>1,6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/>
                        <a:t>7,7 </a:t>
                      </a:r>
                      <a:r>
                        <a:rPr lang="sv-SE" sz="1400" b="0" i="1" dirty="0"/>
                        <a:t>(7,7)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/>
                        <a:t>6,1 </a:t>
                      </a:r>
                      <a:r>
                        <a:rPr lang="sv-SE" sz="1400" b="0" i="1" dirty="0"/>
                        <a:t>(6,1)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i="0" dirty="0"/>
                        <a:t>1,8 </a:t>
                      </a:r>
                      <a:r>
                        <a:rPr lang="sv-SE" sz="1400" b="0" i="1" dirty="0"/>
                        <a:t>(1,8)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1332940"/>
                  </a:ext>
                </a:extLst>
              </a:tr>
              <a:tr h="451052">
                <a:tc>
                  <a:txBody>
                    <a:bodyPr/>
                    <a:lstStyle/>
                    <a:p>
                      <a:pPr marL="0" marR="0" lvl="0" indent="0" algn="l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dirty="0"/>
                        <a:t>Styrränta</a:t>
                      </a:r>
                      <a:r>
                        <a:rPr lang="sv-SE" sz="1400" b="0" baseline="30000" dirty="0"/>
                        <a:t>3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i="1" dirty="0"/>
                        <a:t>2,2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i="0" dirty="0"/>
                        <a:t>2,5</a:t>
                      </a:r>
                      <a:r>
                        <a:rPr lang="sv-SE" sz="1400" b="0" i="1" dirty="0"/>
                        <a:t> (2,5)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i="0" dirty="0"/>
                        <a:t>4,0</a:t>
                      </a:r>
                      <a:r>
                        <a:rPr lang="sv-SE" sz="1400" b="0" i="1" dirty="0"/>
                        <a:t> (3,8)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i="0" dirty="0"/>
                        <a:t>2,8 </a:t>
                      </a:r>
                      <a:r>
                        <a:rPr lang="sv-SE" sz="1400" b="0" i="1" dirty="0"/>
                        <a:t>(2,3)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392790"/>
                  </a:ext>
                </a:extLst>
              </a:tr>
              <a:tr h="451052">
                <a:tc>
                  <a:txBody>
                    <a:bodyPr/>
                    <a:lstStyle/>
                    <a:p>
                      <a:pPr marL="0" marR="0" lvl="0" indent="0" algn="l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dirty="0"/>
                        <a:t>Finansiellt sparande</a:t>
                      </a:r>
                      <a:r>
                        <a:rPr lang="sv-SE" sz="1400" b="0" baseline="30000" dirty="0"/>
                        <a:t>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i="1" dirty="0">
                          <a:solidFill>
                            <a:schemeClr val="tx1"/>
                          </a:solidFill>
                        </a:rPr>
                        <a:t>-0,4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>
                          <a:solidFill>
                            <a:schemeClr val="tx1"/>
                          </a:solidFill>
                        </a:rPr>
                        <a:t>0,8 </a:t>
                      </a:r>
                      <a:r>
                        <a:rPr lang="sv-SE" sz="1400" b="0" i="1" dirty="0">
                          <a:solidFill>
                            <a:schemeClr val="tx1"/>
                          </a:solidFill>
                        </a:rPr>
                        <a:t>(0,8)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>
                          <a:solidFill>
                            <a:schemeClr val="tx1"/>
                          </a:solidFill>
                        </a:rPr>
                        <a:t>-0,2 </a:t>
                      </a:r>
                      <a:r>
                        <a:rPr lang="sv-SE" sz="1400" b="0" i="1" dirty="0">
                          <a:solidFill>
                            <a:schemeClr val="tx1"/>
                          </a:solidFill>
                        </a:rPr>
                        <a:t>(0,0)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i="0" dirty="0">
                          <a:solidFill>
                            <a:schemeClr val="tx1"/>
                          </a:solidFill>
                        </a:rPr>
                        <a:t>-1,2 </a:t>
                      </a:r>
                      <a:r>
                        <a:rPr lang="sv-SE" sz="1400" b="0" i="1" dirty="0">
                          <a:solidFill>
                            <a:schemeClr val="tx1"/>
                          </a:solidFill>
                        </a:rPr>
                        <a:t>(-0,8)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98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5719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En bild som visar text, Teckensnitt, symbol, logotyp&#10;&#10;Automatiskt genererad beskrivning">
            <a:extLst>
              <a:ext uri="{FF2B5EF4-FFF2-40B4-BE49-F238E27FC236}">
                <a16:creationId xmlns:a16="http://schemas.microsoft.com/office/drawing/2014/main" id="{1A931AD7-7FE3-6944-1C4C-0504D1B404AE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78240">
            <a:off x="6621070" y="-1176167"/>
            <a:ext cx="8721907" cy="9210335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49451582-8AA9-058F-9C85-91101D30A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4D4D4D"/>
                </a:solidFill>
              </a:rPr>
              <a:t>Svagare BNP-tillväxt i år men konjunkturbilden står sig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9E6BB53-D545-7706-F18C-32D92ED70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319217"/>
            <a:ext cx="10081120" cy="4774083"/>
          </a:xfrm>
        </p:spPr>
        <p:txBody>
          <a:bodyPr>
            <a:normAutofit/>
          </a:bodyPr>
          <a:lstStyle/>
          <a:p>
            <a:r>
              <a:rPr lang="sv-SE" sz="180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Inflationen har utvecklats i linje med KIs prognos från i juni och väntas falla under Riksbankens inflationsmål det andra halvåret 2024. </a:t>
            </a:r>
          </a:p>
          <a:p>
            <a:endParaRPr lang="sv-SE" sz="1800" i="0" u="none" strike="noStrike" baseline="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sv-SE" dirty="0"/>
              <a:t>Snabbstatistik från SCB indikerar en klart lägre BNP än bedömningen i juni. </a:t>
            </a:r>
          </a:p>
          <a:p>
            <a:endParaRPr lang="sv-SE" dirty="0"/>
          </a:p>
          <a:p>
            <a:r>
              <a:rPr lang="sv-SE" dirty="0"/>
              <a:t>Arbetsmarknaden är dock fortsatt stark. </a:t>
            </a:r>
          </a:p>
          <a:p>
            <a:endParaRPr lang="sv-SE" dirty="0"/>
          </a:p>
          <a:p>
            <a:r>
              <a:rPr lang="sv-SE" dirty="0">
                <a:solidFill>
                  <a:srgbClr val="000000"/>
                </a:solidFill>
                <a:latin typeface="Verdana" panose="020B0604030504040204" pitchFamily="34" charset="0"/>
              </a:rPr>
              <a:t>Konjunkturinstitutets syn på finanspolitiken är oförändrad och b</a:t>
            </a:r>
            <a:r>
              <a:rPr lang="sv-SE" sz="180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udgetpropositionen för 2024 väntas innehålla ofinansierade åtgärder motsvarande 45 miljarder kronor.</a:t>
            </a:r>
            <a:r>
              <a:rPr lang="sv-SE" sz="18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sv-SE" sz="180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endParaRPr lang="sv-SE" dirty="0"/>
          </a:p>
          <a:p>
            <a:endParaRPr lang="sv-SE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sv-SE" dirty="0">
                <a:solidFill>
                  <a:srgbClr val="000000"/>
                </a:solidFill>
                <a:latin typeface="Verdana" panose="020B0604030504040204" pitchFamily="34" charset="0"/>
              </a:rPr>
              <a:t>Riksbanken väntas höja styrräntan nu i september och påbörjar räntesänkningar fram mot sommaren nästa år.</a:t>
            </a:r>
          </a:p>
          <a:p>
            <a:endParaRPr lang="sv-SE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088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1C8004-ED2B-88EF-5625-5B96634C5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Inflationen i omvärlden har minskat snabbt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26C5703-7791-0429-C5E8-91932BC6E1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1520209"/>
            <a:ext cx="8658225" cy="4477982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7CA50D1-6231-18D9-249A-D64C8785E7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Euroområdet, årlig procentuell förändring av HIKP respektive bidrag i procentenheter,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440D499-34E3-3419-313D-71D9DC65840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Källor: ECB och </a:t>
            </a:r>
            <a:r>
              <a:rPr lang="sv-SE" dirty="0" err="1"/>
              <a:t>Macrobond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7292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E27C035-4D79-4F0C-BEA1-3278E2C482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80373" y="947224"/>
            <a:ext cx="5382000" cy="504056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Styrräntor, procent, månads- respektive dagsvärden</a:t>
            </a:r>
          </a:p>
          <a:p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1959DCF-5A74-4905-B781-9D0B954C3E37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5880373" y="6194056"/>
            <a:ext cx="5382000" cy="594000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Källor: Bank </a:t>
            </a:r>
            <a:r>
              <a:rPr lang="sv-SE" dirty="0" err="1">
                <a:solidFill>
                  <a:schemeClr val="tx1"/>
                </a:solidFill>
              </a:rPr>
              <a:t>of</a:t>
            </a:r>
            <a:r>
              <a:rPr lang="sv-SE" dirty="0">
                <a:solidFill>
                  <a:schemeClr val="tx1"/>
                </a:solidFill>
              </a:rPr>
              <a:t> England, Bank </a:t>
            </a:r>
            <a:r>
              <a:rPr lang="sv-SE" dirty="0" err="1">
                <a:solidFill>
                  <a:schemeClr val="tx1"/>
                </a:solidFill>
              </a:rPr>
              <a:t>of</a:t>
            </a:r>
            <a:r>
              <a:rPr lang="sv-SE" dirty="0">
                <a:solidFill>
                  <a:schemeClr val="tx1"/>
                </a:solidFill>
              </a:rPr>
              <a:t> Japan, ECB, Federal </a:t>
            </a:r>
            <a:r>
              <a:rPr lang="sv-SE" dirty="0" err="1">
                <a:solidFill>
                  <a:schemeClr val="tx1"/>
                </a:solidFill>
              </a:rPr>
              <a:t>Reserve</a:t>
            </a:r>
            <a:r>
              <a:rPr lang="sv-SE" dirty="0">
                <a:solidFill>
                  <a:schemeClr val="tx1"/>
                </a:solidFill>
              </a:rPr>
              <a:t>, Riksbanken, </a:t>
            </a:r>
            <a:r>
              <a:rPr lang="sv-SE" dirty="0" err="1">
                <a:solidFill>
                  <a:schemeClr val="tx1"/>
                </a:solidFill>
              </a:rPr>
              <a:t>Macrobond</a:t>
            </a:r>
            <a:r>
              <a:rPr lang="sv-SE" dirty="0">
                <a:solidFill>
                  <a:schemeClr val="tx1"/>
                </a:solidFill>
              </a:rPr>
              <a:t> och Konjunkturinstitutet.</a:t>
            </a:r>
          </a:p>
        </p:txBody>
      </p:sp>
      <p:pic>
        <p:nvPicPr>
          <p:cNvPr id="13" name="Platshållare för innehåll 12">
            <a:extLst>
              <a:ext uri="{FF2B5EF4-FFF2-40B4-BE49-F238E27FC236}">
                <a16:creationId xmlns:a16="http://schemas.microsoft.com/office/drawing/2014/main" id="{1309B845-9705-E257-8B7D-BEE2F2881377}"/>
              </a:ext>
            </a:extLst>
          </p:cNvPr>
          <p:cNvPicPr>
            <a:picLocks noGrp="1" noChangeAspect="1"/>
          </p:cNvPicPr>
          <p:nvPr>
            <p:ph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35" y="1913198"/>
            <a:ext cx="5381625" cy="3785608"/>
          </a:xfrm>
        </p:spPr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29214A7-64E7-4178-904B-E171D4478BE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4665" y="924819"/>
            <a:ext cx="5382000" cy="504056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HIKP exkl. energi, årlig procentuell förändring, månadsvärden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71F7984E-369C-438C-8E11-2BBF6666F1F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93485" y="332656"/>
            <a:ext cx="10705499" cy="504000"/>
          </a:xfrm>
        </p:spPr>
        <p:txBody>
          <a:bodyPr/>
          <a:lstStyle/>
          <a:p>
            <a:r>
              <a:rPr lang="sv-SE" dirty="0"/>
              <a:t>Även exklusive energi faller inflationen och räntorna är på eller nära toppen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8AB4750D-96B8-49CE-A6CF-FC030678F36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86811" y="6200224"/>
            <a:ext cx="5382000" cy="594296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Källor: Eurostat, U.S. Bureau </a:t>
            </a:r>
            <a:r>
              <a:rPr lang="sv-SE" dirty="0" err="1">
                <a:solidFill>
                  <a:schemeClr val="tx1"/>
                </a:solidFill>
              </a:rPr>
              <a:t>of</a:t>
            </a:r>
            <a:r>
              <a:rPr lang="sv-SE" dirty="0">
                <a:solidFill>
                  <a:schemeClr val="tx1"/>
                </a:solidFill>
              </a:rPr>
              <a:t> Labor </a:t>
            </a:r>
            <a:r>
              <a:rPr lang="sv-SE" dirty="0" err="1">
                <a:solidFill>
                  <a:schemeClr val="tx1"/>
                </a:solidFill>
              </a:rPr>
              <a:t>Statistics</a:t>
            </a:r>
            <a:r>
              <a:rPr lang="sv-SE" dirty="0">
                <a:solidFill>
                  <a:schemeClr val="tx1"/>
                </a:solidFill>
              </a:rPr>
              <a:t> och </a:t>
            </a:r>
            <a:r>
              <a:rPr lang="sv-SE" dirty="0" err="1">
                <a:solidFill>
                  <a:schemeClr val="tx1"/>
                </a:solidFill>
              </a:rPr>
              <a:t>Macrobond</a:t>
            </a:r>
            <a:r>
              <a:rPr lang="sv-SE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6" name="Platshållare för innehåll 11">
            <a:extLst>
              <a:ext uri="{FF2B5EF4-FFF2-40B4-BE49-F238E27FC236}">
                <a16:creationId xmlns:a16="http://schemas.microsoft.com/office/drawing/2014/main" id="{7D19CF18-B702-70F8-FABD-E4FA128ABEA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7360" y="1931612"/>
            <a:ext cx="5381625" cy="3786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497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E27C035-4D79-4F0C-BEA1-3278E2C482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Sammanvägt inköpschefsindex,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1959DCF-5A74-4905-B781-9D0B954C3E3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Källor: S&amp;P Global, J.P. Morgan och </a:t>
            </a:r>
            <a:r>
              <a:rPr lang="sv-SE" dirty="0" err="1">
                <a:solidFill>
                  <a:schemeClr val="tx1"/>
                </a:solidFill>
              </a:rPr>
              <a:t>Macrobond</a:t>
            </a:r>
            <a:r>
              <a:rPr lang="sv-SE" dirty="0"/>
              <a:t>.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D317899-712A-43E6-8A76-7C3B8F05B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062" y="274640"/>
            <a:ext cx="8568250" cy="504000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Stämningsläget i världsekonomin mattas av</a:t>
            </a:r>
          </a:p>
        </p:txBody>
      </p:sp>
      <p:pic>
        <p:nvPicPr>
          <p:cNvPr id="18" name="Platshållare för innehåll 12">
            <a:extLst>
              <a:ext uri="{FF2B5EF4-FFF2-40B4-BE49-F238E27FC236}">
                <a16:creationId xmlns:a16="http://schemas.microsoft.com/office/drawing/2014/main" id="{7223CF7D-D971-08EC-303D-626BD452963F}"/>
              </a:ext>
            </a:extLst>
          </p:cNvPr>
          <p:cNvPicPr>
            <a:picLocks noGrp="1" noChangeAspect="1"/>
          </p:cNvPicPr>
          <p:nvPr>
            <p:ph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100" y="1859565"/>
            <a:ext cx="5381625" cy="3786570"/>
          </a:xfrm>
        </p:spPr>
      </p:pic>
      <p:sp>
        <p:nvSpPr>
          <p:cNvPr id="19" name="Platshållare för text 6">
            <a:extLst>
              <a:ext uri="{FF2B5EF4-FFF2-40B4-BE49-F238E27FC236}">
                <a16:creationId xmlns:a16="http://schemas.microsoft.com/office/drawing/2014/main" id="{CE67E915-E45B-7D0A-E30F-CDE14934111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879976" y="836712"/>
            <a:ext cx="5382000" cy="504056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Globalt inköpschefsindex, månadsvärden</a:t>
            </a:r>
          </a:p>
        </p:txBody>
      </p:sp>
      <p:sp>
        <p:nvSpPr>
          <p:cNvPr id="21" name="Platshållare för text 8">
            <a:extLst>
              <a:ext uri="{FF2B5EF4-FFF2-40B4-BE49-F238E27FC236}">
                <a16:creationId xmlns:a16="http://schemas.microsoft.com/office/drawing/2014/main" id="{236B4806-5C91-413D-2C12-1C938DE3DA0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79976" y="6147072"/>
            <a:ext cx="5382000" cy="594296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Källa: </a:t>
            </a:r>
            <a:r>
              <a:rPr lang="sv-S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S&amp;P Global.</a:t>
            </a:r>
            <a:r>
              <a:rPr lang="sv-SE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7" name="Platshållare för innehåll 11">
            <a:extLst>
              <a:ext uri="{FF2B5EF4-FFF2-40B4-BE49-F238E27FC236}">
                <a16:creationId xmlns:a16="http://schemas.microsoft.com/office/drawing/2014/main" id="{AEAECED1-2DFB-1C24-3F84-2B62876BA39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63" y="1859565"/>
            <a:ext cx="5381625" cy="3786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073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D349143-5261-0982-0B1E-805CB8E38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Försämrade utsikter för svensk export</a:t>
            </a:r>
          </a:p>
        </p:txBody>
      </p:sp>
      <p:pic>
        <p:nvPicPr>
          <p:cNvPr id="11" name="Platshållare för innehåll 10">
            <a:extLst>
              <a:ext uri="{FF2B5EF4-FFF2-40B4-BE49-F238E27FC236}">
                <a16:creationId xmlns:a16="http://schemas.microsoft.com/office/drawing/2014/main" id="{84B800EA-176A-52EE-3AB2-F14B8B5A65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99" y="1524000"/>
            <a:ext cx="5400000" cy="379949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0EC18FE-22AC-86F0-ABE3-9C28421788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Konfidensindikator, index medelvärde=100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B33EDD2-A6A8-A198-0BFD-BE36DB85F22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  <p:pic>
        <p:nvPicPr>
          <p:cNvPr id="13" name="Platshållare för innehåll 12">
            <a:extLst>
              <a:ext uri="{FF2B5EF4-FFF2-40B4-BE49-F238E27FC236}">
                <a16:creationId xmlns:a16="http://schemas.microsoft.com/office/drawing/2014/main" id="{A661EBD7-6878-7180-878A-E86960B39F22}"/>
              </a:ext>
            </a:extLst>
          </p:cNvPr>
          <p:cNvPicPr>
            <a:picLocks noGrp="1" noChangeAspect="1"/>
          </p:cNvPicPr>
          <p:nvPr>
            <p:ph idx="1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899" y="1524000"/>
            <a:ext cx="5400000" cy="3799499"/>
          </a:xfrm>
        </p:spPr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0C5D05B-6BF4-C9BE-78E2-FF39E55996D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/>
              <a:t>Orderingång (utfall), nettotal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BD280CB-0CBC-45FB-9E40-B1EECD85345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895957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25C245-F700-430B-92FB-C4DB059FF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061" y="274639"/>
            <a:ext cx="11304552" cy="504000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Svensk BNP minskar 2023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9ED41F4-AA33-4742-812D-ED6A2BA2E1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6062" y="836777"/>
            <a:ext cx="11304553" cy="504000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Index medelvärde=100, månadsvärden respektive procentuell förändring 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EA4C9AC-CC01-438A-B113-48CD6087AEB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Källor: SCB och Konjunkturinstitutet.</a:t>
            </a:r>
          </a:p>
          <a:p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7" name="Platshållare för innehåll 10">
            <a:extLst>
              <a:ext uri="{FF2B5EF4-FFF2-40B4-BE49-F238E27FC236}">
                <a16:creationId xmlns:a16="http://schemas.microsoft.com/office/drawing/2014/main" id="{4DABD970-FEF8-2DC5-6BA1-A438CD9CD8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1520209"/>
            <a:ext cx="8658225" cy="4477982"/>
          </a:xfrm>
        </p:spPr>
      </p:pic>
    </p:spTree>
    <p:extLst>
      <p:ext uri="{BB962C8B-B14F-4D97-AF65-F5344CB8AC3E}">
        <p14:creationId xmlns:p14="http://schemas.microsoft.com/office/powerpoint/2010/main" val="234838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25C245-F700-430B-92FB-C4DB059FF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061" y="274639"/>
            <a:ext cx="11304552" cy="504000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Fortsatt svagt stämningsläge i flera sektorer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9ED41F4-AA33-4742-812D-ED6A2BA2E1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6062" y="836777"/>
            <a:ext cx="11304553" cy="504000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Konfidensindikatorer, index medelvärde=100,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EA4C9AC-CC01-438A-B113-48CD6087AEB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Källa: Konjunkturinstitutet.</a:t>
            </a:r>
          </a:p>
        </p:txBody>
      </p:sp>
      <p:pic>
        <p:nvPicPr>
          <p:cNvPr id="8" name="Platshållare för innehåll 6">
            <a:extLst>
              <a:ext uri="{FF2B5EF4-FFF2-40B4-BE49-F238E27FC236}">
                <a16:creationId xmlns:a16="http://schemas.microsoft.com/office/drawing/2014/main" id="{769A590D-AD97-B7AF-8761-335EED9E8A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1520209"/>
            <a:ext cx="8658225" cy="4477982"/>
          </a:xfrm>
        </p:spPr>
      </p:pic>
    </p:spTree>
    <p:extLst>
      <p:ext uri="{BB962C8B-B14F-4D97-AF65-F5344CB8AC3E}">
        <p14:creationId xmlns:p14="http://schemas.microsoft.com/office/powerpoint/2010/main" val="2161250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29214A7-64E7-4178-904B-E171D4478BE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35236" y="1070741"/>
            <a:ext cx="5382000" cy="504056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Index medelvärde=100, månadsvärden respektive procentuell förändring, säsongsrensade kvartalsvärden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71F7984E-369C-438C-8E11-2BBF6666F1F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41910" y="265197"/>
            <a:ext cx="8202361" cy="504000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Hushållens konsumtion har minskat tre kvartal i rad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8AB4750D-96B8-49CE-A6CF-FC030678F36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5236" y="6132765"/>
            <a:ext cx="5382000" cy="594296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Källor: SCB och Konjunkturinstitutet.</a:t>
            </a:r>
          </a:p>
          <a:p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19" name="Platshållare för innehåll 10">
            <a:extLst>
              <a:ext uri="{FF2B5EF4-FFF2-40B4-BE49-F238E27FC236}">
                <a16:creationId xmlns:a16="http://schemas.microsoft.com/office/drawing/2014/main" id="{A1118960-6991-6AF0-6014-4D3A908F5D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1984" y="1646873"/>
            <a:ext cx="5400000" cy="3799499"/>
          </a:xfrm>
        </p:spPr>
      </p:pic>
      <p:sp>
        <p:nvSpPr>
          <p:cNvPr id="20" name="Platshållare för text 3">
            <a:extLst>
              <a:ext uri="{FF2B5EF4-FFF2-40B4-BE49-F238E27FC236}">
                <a16:creationId xmlns:a16="http://schemas.microsoft.com/office/drawing/2014/main" id="{5EC3C3FF-E82C-DB12-47FC-797CD78F59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73146" y="818713"/>
            <a:ext cx="5382000" cy="504056"/>
          </a:xfrm>
        </p:spPr>
        <p:txBody>
          <a:bodyPr/>
          <a:lstStyle/>
          <a:p>
            <a:r>
              <a:rPr lang="sv-SE"/>
              <a:t> Risken att själv bli arbetslös, nettotal</a:t>
            </a:r>
          </a:p>
        </p:txBody>
      </p:sp>
      <p:sp>
        <p:nvSpPr>
          <p:cNvPr id="21" name="Underrubrik 4">
            <a:extLst>
              <a:ext uri="{FF2B5EF4-FFF2-40B4-BE49-F238E27FC236}">
                <a16:creationId xmlns:a16="http://schemas.microsoft.com/office/drawing/2014/main" id="{B9A0BE66-DAE0-B9B0-108F-24FF34427E77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5973146" y="6132765"/>
            <a:ext cx="5382000" cy="594000"/>
          </a:xfrm>
        </p:spPr>
        <p:txBody>
          <a:bodyPr/>
          <a:lstStyle/>
          <a:p>
            <a:r>
              <a:rPr lang="sv-SE"/>
              <a:t>Källa: Konjunkturinstitutet.</a:t>
            </a:r>
          </a:p>
        </p:txBody>
      </p:sp>
      <p:pic>
        <p:nvPicPr>
          <p:cNvPr id="4" name="Platshållare för innehåll 11">
            <a:extLst>
              <a:ext uri="{FF2B5EF4-FFF2-40B4-BE49-F238E27FC236}">
                <a16:creationId xmlns:a16="http://schemas.microsoft.com/office/drawing/2014/main" id="{F6EF67A8-A818-7BEB-EEC5-056C397EB49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24" y="1643553"/>
            <a:ext cx="5381625" cy="421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084460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PresentationerStor.potx" id="{AA5E01B9-B8F9-42DA-8D47-093FDC3F7C23}" vid="{A5B83F2E-1719-450E-8CC0-489ACDD2DBBB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ExternaPresentationerStor</Template>
  <TotalTime>2115</TotalTime>
  <Words>693</Words>
  <Application>Microsoft Office PowerPoint</Application>
  <PresentationFormat>Bredbild</PresentationFormat>
  <Paragraphs>145</Paragraphs>
  <Slides>15</Slides>
  <Notes>15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19" baseType="lpstr">
      <vt:lpstr>Arial</vt:lpstr>
      <vt:lpstr>Calibri</vt:lpstr>
      <vt:lpstr>Verdana</vt:lpstr>
      <vt:lpstr>ExternaPresentationer2</vt:lpstr>
      <vt:lpstr>PowerPoint-presentation</vt:lpstr>
      <vt:lpstr>Svagare BNP-tillväxt i år men konjunkturbilden står sig</vt:lpstr>
      <vt:lpstr>Inflationen i omvärlden har minskat snabbt</vt:lpstr>
      <vt:lpstr>PowerPoint-presentation</vt:lpstr>
      <vt:lpstr>Stämningsläget i världsekonomin mattas av</vt:lpstr>
      <vt:lpstr>Försämrade utsikter för svensk export</vt:lpstr>
      <vt:lpstr>Svensk BNP minskar 2023</vt:lpstr>
      <vt:lpstr>Fortsatt svagt stämningsläge i flera sektorer</vt:lpstr>
      <vt:lpstr>PowerPoint-presentation</vt:lpstr>
      <vt:lpstr>Svagare anställningsplaner den senaste tiden</vt:lpstr>
      <vt:lpstr>Arbetsmarknaden håller fortsatt emot men försvagas framöver</vt:lpstr>
      <vt:lpstr>Riksbanken höjer räntan ytterligare en gång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Ylva Hedén Westerdahl</dc:creator>
  <cp:lastModifiedBy>Erik Spector</cp:lastModifiedBy>
  <cp:revision>33</cp:revision>
  <cp:lastPrinted>2023-06-20T11:14:39Z</cp:lastPrinted>
  <dcterms:created xsi:type="dcterms:W3CDTF">2023-06-19T06:23:25Z</dcterms:created>
  <dcterms:modified xsi:type="dcterms:W3CDTF">2023-08-08T15:27:30Z</dcterms:modified>
</cp:coreProperties>
</file>