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3" r:id="rId3"/>
    <p:sldId id="276" r:id="rId4"/>
    <p:sldId id="277" r:id="rId5"/>
    <p:sldId id="270" r:id="rId6"/>
    <p:sldId id="264" r:id="rId7"/>
    <p:sldId id="301" r:id="rId8"/>
    <p:sldId id="293" r:id="rId9"/>
    <p:sldId id="265" r:id="rId10"/>
    <p:sldId id="272" r:id="rId11"/>
    <p:sldId id="284" r:id="rId12"/>
    <p:sldId id="280" r:id="rId13"/>
    <p:sldId id="269" r:id="rId14"/>
    <p:sldId id="278" r:id="rId15"/>
    <p:sldId id="271" r:id="rId16"/>
    <p:sldId id="282" r:id="rId17"/>
    <p:sldId id="274" r:id="rId18"/>
    <p:sldId id="300" r:id="rId19"/>
    <p:sldId id="294" r:id="rId20"/>
    <p:sldId id="283" r:id="rId21"/>
    <p:sldId id="302" r:id="rId22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487" autoAdjust="0"/>
  </p:normalViewPr>
  <p:slideViewPr>
    <p:cSldViewPr showGuides="1">
      <p:cViewPr>
        <p:scale>
          <a:sx n="110" d="100"/>
          <a:sy n="110" d="100"/>
        </p:scale>
        <p:origin x="1242" y="31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5893DCA-C545-48A0-B992-809C39A51B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32B3AD9-01FD-42CD-AD50-86AB16DCF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221408-A3EC-411E-9A98-1D3B2B80A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B7C1AF4-F83B-4348-958A-B732967D1D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D6DC3-D3EF-4BF9-86EE-B80F2A93C4D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4097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72AA07-03FF-470B-8570-B8E69703793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6361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5D7184A-001A-4435-9BCA-AAE7B2E132D2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90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FEEA634-2406-4EA9-A365-BD6A3CABFB4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1798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45E873E-6F10-464C-A1CC-A1888DA71C8B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4345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70B057-A8F7-4C81-8F2F-1B0AFEC4E10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094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1E92D13-F935-4D1F-90BB-DD1EBB66B5A9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8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02E4370-8C86-43A9-8068-041AD0E22576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9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8FBB1FC-4703-4607-BF03-A353587BC0E3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544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37EE33-603C-4020-BA16-7E60774C972A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331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450" y="4717415"/>
            <a:ext cx="5435600" cy="471569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584EDF-DC65-48FE-81DC-3F0FD31A0AD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64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BAA80C1-7DED-49BC-A794-3812E0974300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39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BF22B51-DF2C-45F9-B7EA-F49806AEAC3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68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A6D49-9C01-46F9-B471-42AC3B5D3D29}" type="slidenum">
              <a:rPr lang="sv-SE" smtClean="0"/>
              <a:t>20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E7B4BC3-B6E7-465B-AEA8-63204F529A0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6183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12D2875-9A6A-4DDC-9FEC-522905AB6BC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34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F2B6E4-5FD7-46CE-825F-3C687EA17731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633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A5333C1-D934-4644-ADFE-40F0493F5E84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360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D800611-2734-4E68-895E-34E5D2D6C76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114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C5426DA-4B74-4DD4-8717-046EFAB0495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17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4BEDE6-2EF9-4C02-B006-F76B13F5BC0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586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E5D2F03-E5C5-47E5-BD58-32B2F0AF74AC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48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5662A29-C2CE-4094-B029-4DB9C88CFD87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6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2018-08-06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 </a:t>
            </a:r>
            <a:r>
              <a:rPr lang="sv-SE" dirty="0" err="1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47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2018-08-06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Ylva Hedén Westerdahl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KONJUNKTURINSTITUTET	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6 augusti 2018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20552" y="28529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/>
              <a:t>Uppdaterad konjunkturbild</a:t>
            </a:r>
            <a:r>
              <a:rPr lang="sv-SE" sz="3600" dirty="0"/>
              <a:t>, augusti 2018</a:t>
            </a:r>
          </a:p>
        </p:txBody>
      </p:sp>
    </p:spTree>
    <p:extLst>
      <p:ext uri="{BB962C8B-B14F-4D97-AF65-F5344CB8AC3E}">
        <p14:creationId xmlns:p14="http://schemas.microsoft.com/office/powerpoint/2010/main" val="113378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Större optimism än normalt i näringslivet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404A86B-765C-4F00-A7C2-12537A69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Konfidensindikatorer</a:t>
            </a:r>
          </a:p>
          <a:p>
            <a:r>
              <a:rPr lang="sv-SE" dirty="0"/>
              <a:t>Index medelvärde=100,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2385560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Anställningsplanerna har fallit tillbaka sedan toppnoteringar i fjol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</a:p>
          <a:p>
            <a:r>
              <a:rPr lang="sv-SE" dirty="0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BF9B7F5-9B3F-4923-B3CF-55E85EEB6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96107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47CF30-3B12-4E5A-86AF-C45A5BA5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 brist på arbetskraft i näringslivet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8D1A1F4-D152-426D-B461-925FE8E2B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E7DAB3-D288-4BE8-ABFF-B421ABDE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0E7F09-61DF-4423-8ADF-889E2200A0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768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bottnar på 6,2 procent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608E90-90FC-46AD-AA11-F95B8EE0B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86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  <a:p>
            <a:r>
              <a:rPr lang="sv-SE" dirty="0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403718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C24E2-CC41-4494-AA76-B67265EA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Fler företag förväntar sig högre priser framöver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D66A1-9BE8-4270-9421-0C85C674B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Priser och lönsamhet, totala näringslivet</a:t>
            </a:r>
          </a:p>
          <a:p>
            <a:r>
              <a:rPr lang="sv-SE" dirty="0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5AB4FD-033A-4D3F-BAD6-738EAD2BE7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Källa: Konjunktur­institutet.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9B42D45-158D-4AD9-9ACF-F18C0B6AF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37251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pendlar omkring 2 procent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A1FC80-4355-432C-868E-9B78D8C10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4" y="1442478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  <a:p>
            <a:r>
              <a:rPr lang="sv-SE" dirty="0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390466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5A42B-E4EA-443A-9121-442A60EFD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Mindre höjning av reporäntan i december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E1199D-CDD1-4176-9B0B-25C1F1394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A601B3-9872-4418-92B2-558EAE4CF8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  <a:p>
            <a:r>
              <a:rPr lang="sv-SE" dirty="0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8AB6A8-2F73-4CE9-85DD-32EBA9696D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Nasdaq OMX, Riksbanken, </a:t>
            </a:r>
            <a:r>
              <a:rPr lang="sv-SE" dirty="0" err="1"/>
              <a:t>Macrobond</a:t>
            </a:r>
            <a:r>
              <a:rPr lang="sv-SE" dirty="0"/>
              <a:t> och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327884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Expansiv finanspolitik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23FC808-5E7B-44B7-9C5A-7389309A8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Finansiellt sparande och strukturellt sparande i offentlig sektor</a:t>
            </a:r>
          </a:p>
          <a:p>
            <a:r>
              <a:rPr lang="sv-SE" dirty="0"/>
              <a:t>Procent av BNP respektive 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252796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BB70D-64F6-4B76-ACDE-032E7781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110 mdkr till ofinansierade reformer 2019-2022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9BEFC5-34B7-465F-BE2B-40D3B93FF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genomsnitt 25-30 mdkr i nya reformer i respektive budget</a:t>
            </a:r>
          </a:p>
          <a:p>
            <a:endParaRPr lang="sv-SE" dirty="0"/>
          </a:p>
          <a:p>
            <a:r>
              <a:rPr lang="sv-SE" dirty="0"/>
              <a:t>Budgetutrymme för ofinansierade reformer 			110 mdkr</a:t>
            </a:r>
          </a:p>
          <a:p>
            <a:pPr lvl="1"/>
            <a:r>
              <a:rPr lang="sv-SE" dirty="0"/>
              <a:t>Strukturella inkomster vid oförändrade regler</a:t>
            </a:r>
          </a:p>
          <a:p>
            <a:pPr lvl="1"/>
            <a:r>
              <a:rPr lang="sv-SE" dirty="0"/>
              <a:t>Strukturella utgifter vid oförändrade regler</a:t>
            </a:r>
          </a:p>
          <a:p>
            <a:pPr lvl="1"/>
            <a:r>
              <a:rPr lang="sv-SE" dirty="0"/>
              <a:t>Uppnå överskottsmålet</a:t>
            </a:r>
          </a:p>
          <a:p>
            <a:pPr lvl="1"/>
            <a:r>
              <a:rPr lang="sv-SE" dirty="0"/>
              <a:t>Överskott ger budgetutrymmet</a:t>
            </a:r>
          </a:p>
          <a:p>
            <a:pPr marL="180975" lvl="1" indent="0">
              <a:buNone/>
            </a:pPr>
            <a:endParaRPr lang="sv-SE" dirty="0"/>
          </a:p>
          <a:p>
            <a:r>
              <a:rPr lang="sv-SE" dirty="0"/>
              <a:t>Utgiftsåtgärder för bibehållen personaltäthet*			120 mdkr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Räkneexempel</a:t>
            </a:r>
          </a:p>
          <a:p>
            <a:pPr lvl="1"/>
            <a:r>
              <a:rPr lang="sv-SE" dirty="0"/>
              <a:t>Bibehållen ersättningsgrad i transfereringssystemen		 20 mdkr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4E5C35-CA52-4950-8499-86B3E2E59E4F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62627" y="5780930"/>
            <a:ext cx="8712398" cy="624731"/>
          </a:xfrm>
        </p:spPr>
        <p:txBody>
          <a:bodyPr/>
          <a:lstStyle/>
          <a:p>
            <a:r>
              <a:rPr lang="sv-SE" dirty="0"/>
              <a:t>* Inklusive standardhöjning motsvarande 20 mdkr</a:t>
            </a:r>
          </a:p>
        </p:txBody>
      </p:sp>
    </p:spTree>
    <p:extLst>
      <p:ext uri="{BB962C8B-B14F-4D97-AF65-F5344CB8AC3E}">
        <p14:creationId xmlns:p14="http://schemas.microsoft.com/office/powerpoint/2010/main" val="3022895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E6E98-3C1E-4248-A7E3-0725F260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Riskerna för en sämre </a:t>
            </a:r>
            <a:r>
              <a:rPr lang="sv-SE"/>
              <a:t>utveckling dominerar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EC713-B780-4C27-B8E3-A73587A66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Omvärlden</a:t>
            </a:r>
          </a:p>
          <a:p>
            <a:r>
              <a:rPr lang="sv-SE" dirty="0"/>
              <a:t>Upptrappat handelskrig</a:t>
            </a:r>
          </a:p>
          <a:p>
            <a:r>
              <a:rPr lang="sv-SE" dirty="0"/>
              <a:t>Politisk osäkerhet i Italien</a:t>
            </a:r>
          </a:p>
          <a:p>
            <a:r>
              <a:rPr lang="sv-SE" dirty="0"/>
              <a:t>Oklarheter om </a:t>
            </a:r>
            <a:r>
              <a:rPr lang="sv-SE" dirty="0" err="1"/>
              <a:t>brexit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Sverige</a:t>
            </a:r>
          </a:p>
          <a:p>
            <a:r>
              <a:rPr lang="sv-SE" dirty="0"/>
              <a:t>Oro på bostadsmarknaden</a:t>
            </a:r>
          </a:p>
          <a:p>
            <a:r>
              <a:rPr lang="sv-SE" dirty="0"/>
              <a:t>Hushållens höga skuldsättning</a:t>
            </a:r>
          </a:p>
          <a:p>
            <a:endParaRPr lang="sv-SE" dirty="0"/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C09EA0-B7F2-4AE3-ACA2-8BA29336FB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56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216B1-CCFB-4DD3-A9A6-01A22C1A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76C952-D1EF-4913-8368-AB16FE299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Överraskande stark BNP-tillväxt ger inte större budgetutrymme</a:t>
            </a:r>
          </a:p>
          <a:p>
            <a:endParaRPr lang="sv-SE" dirty="0"/>
          </a:p>
          <a:p>
            <a:r>
              <a:rPr lang="sv-SE" dirty="0"/>
              <a:t>Högkonjunkturen kvar på hög nivå</a:t>
            </a:r>
          </a:p>
          <a:p>
            <a:endParaRPr lang="sv-SE" dirty="0"/>
          </a:p>
          <a:p>
            <a:r>
              <a:rPr lang="sv-SE" dirty="0"/>
              <a:t>Nedgången i arbetslösheten stannar av på lite drygt 6 procent</a:t>
            </a:r>
          </a:p>
          <a:p>
            <a:endParaRPr lang="sv-SE" dirty="0"/>
          </a:p>
          <a:p>
            <a:r>
              <a:rPr lang="sv-SE" dirty="0"/>
              <a:t>KPIF-inflationen stabiliseras kring 2 procent</a:t>
            </a:r>
          </a:p>
          <a:p>
            <a:endParaRPr lang="sv-SE" dirty="0"/>
          </a:p>
          <a:p>
            <a:r>
              <a:rPr lang="sv-SE" dirty="0"/>
              <a:t>Mindre höjning av reporäntan i december</a:t>
            </a:r>
          </a:p>
          <a:p>
            <a:endParaRPr lang="sv-SE" dirty="0"/>
          </a:p>
          <a:p>
            <a:r>
              <a:rPr lang="sv-SE" dirty="0"/>
              <a:t>Utrymme för ofinansierade reformer 2019-2022 på i genomsnitt      25-30 mdkr per år. Motsvarar bibehållen personaltäthet i vård, skola och omsorg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91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/>
              <a:t>Uppdaterad konjunkturbild och revideringar jämfört med prognosen i juni 2018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575593"/>
          </a:xfrm>
        </p:spPr>
        <p:txBody>
          <a:bodyPr>
            <a:normAutofit fontScale="92500" lnSpcReduction="10000"/>
          </a:bodyPr>
          <a:lstStyle/>
          <a:p>
            <a:endParaRPr lang="sv-SE" sz="1500" dirty="0"/>
          </a:p>
          <a:p>
            <a:r>
              <a:rPr lang="sv-SE" sz="1600" dirty="0"/>
              <a:t>Procentuell förändring respektive procent­enheter om inget annat anges</a:t>
            </a:r>
          </a:p>
          <a:p>
            <a:endParaRPr lang="sv-SE" dirty="0"/>
          </a:p>
        </p:txBody>
      </p:sp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B8517CD3-AC76-44B1-B5B0-2ADB542D0F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63528"/>
              </p:ext>
            </p:extLst>
          </p:nvPr>
        </p:nvGraphicFramePr>
        <p:xfrm>
          <a:off x="416496" y="1471264"/>
          <a:ext cx="7740002" cy="4478020"/>
        </p:xfrm>
        <a:graphic>
          <a:graphicData uri="http://schemas.openxmlformats.org/drawingml/2006/table">
            <a:tbl>
              <a:tblPr firstRow="1" firstCol="1" bandRow="1"/>
              <a:tblGrid>
                <a:gridCol w="3573822">
                  <a:extLst>
                    <a:ext uri="{9D8B030D-6E8A-4147-A177-3AD203B41FA5}">
                      <a16:colId xmlns:a16="http://schemas.microsoft.com/office/drawing/2014/main" val="4021839541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3758332270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3212413975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3147303936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3536976535"/>
                    </a:ext>
                  </a:extLst>
                </a:gridCol>
                <a:gridCol w="833236">
                  <a:extLst>
                    <a:ext uri="{9D8B030D-6E8A-4147-A177-3AD203B41FA5}">
                      <a16:colId xmlns:a16="http://schemas.microsoft.com/office/drawing/2014/main" val="3277818996"/>
                    </a:ext>
                  </a:extLst>
                </a:gridCol>
              </a:tblGrid>
              <a:tr h="447802">
                <a:tc>
                  <a:txBody>
                    <a:bodyPr/>
                    <a:lstStyle/>
                    <a:p>
                      <a:pPr algn="l">
                        <a:lnSpc>
                          <a:spcPts val="1350"/>
                        </a:lnSpc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i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</a:t>
                      </a:r>
                      <a:endParaRPr lang="sv-SE" sz="1400" i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b="1" i="1" dirty="0" err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</a:t>
                      </a:r>
                      <a:endParaRPr lang="sv-SE" sz="1400" i="1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8F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85776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BNP till marknadspris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7879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Sysselsättning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571647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Arbetslöshet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590851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Timlön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91077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73545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KPIF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03778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Reporänta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–0,4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06258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Offentligt finansiellt sparande</a:t>
                      </a:r>
                      <a:r>
                        <a:rPr lang="sv-SE" sz="1800" baseline="300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8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r" defTabSz="914400" rtl="0" eaLnBrk="1" latinLnBrk="0" hangingPunct="1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r>
                        <a:rPr lang="sv-SE" sz="1400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937687"/>
                  </a:ext>
                </a:extLst>
              </a:tr>
              <a:tr h="447802">
                <a:tc>
                  <a:txBody>
                    <a:bodyPr/>
                    <a:lstStyle/>
                    <a:p>
                      <a:pPr marL="17780" algn="l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180340" algn="l"/>
                          <a:tab pos="414020" algn="l"/>
                        </a:tabLst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r">
                        <a:lnSpc>
                          <a:spcPts val="1000"/>
                        </a:lnSpc>
                        <a:spcBef>
                          <a:spcPts val="150"/>
                        </a:spcBef>
                        <a:spcAft>
                          <a:spcPts val="100"/>
                        </a:spcAft>
                        <a:tabLst>
                          <a:tab pos="90170" algn="l"/>
                          <a:tab pos="414020" algn="l"/>
                        </a:tabLst>
                      </a:pPr>
                      <a:endParaRPr lang="sv-SE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612708"/>
                  </a:ext>
                </a:extLst>
              </a:tr>
            </a:tbl>
          </a:graphicData>
        </a:graphic>
      </p:graphicFrame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388360" y="5754797"/>
            <a:ext cx="7704286" cy="316931"/>
          </a:xfrm>
        </p:spPr>
        <p:txBody>
          <a:bodyPr/>
          <a:lstStyle/>
          <a:p>
            <a:r>
              <a:rPr lang="sv-SE" baseline="30000" dirty="0"/>
              <a:t>1 </a:t>
            </a:r>
            <a:r>
              <a:rPr lang="sv-SE" dirty="0"/>
              <a:t>Procent av arbetskraften. </a:t>
            </a:r>
            <a:r>
              <a:rPr lang="sv-SE" baseline="30000" dirty="0"/>
              <a:t>2 </a:t>
            </a:r>
            <a:r>
              <a:rPr lang="sv-SE" dirty="0"/>
              <a:t>Enligt konjunkturlönestatistiken. </a:t>
            </a:r>
            <a:r>
              <a:rPr lang="sv-SE" baseline="30000" dirty="0"/>
              <a:t>3 </a:t>
            </a:r>
            <a:r>
              <a:rPr lang="sv-SE" dirty="0"/>
              <a:t>Procent. </a:t>
            </a:r>
            <a:r>
              <a:rPr lang="sv-SE" baseline="30000" dirty="0"/>
              <a:t>4 </a:t>
            </a:r>
            <a:r>
              <a:rPr lang="sv-SE" dirty="0"/>
              <a:t>Vid årets slut.</a:t>
            </a:r>
            <a:r>
              <a:rPr lang="sv-SE" baseline="30000" dirty="0"/>
              <a:t> 5 </a:t>
            </a:r>
            <a:r>
              <a:rPr lang="sv-SE" dirty="0"/>
              <a:t>Procent av BNP. </a:t>
            </a:r>
          </a:p>
        </p:txBody>
      </p:sp>
    </p:spTree>
    <p:extLst>
      <p:ext uri="{BB962C8B-B14F-4D97-AF65-F5344CB8AC3E}">
        <p14:creationId xmlns:p14="http://schemas.microsoft.com/office/powerpoint/2010/main" val="423725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8216B1-CCFB-4DD3-A9A6-01A22C1A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76C952-D1EF-4913-8368-AB16FE299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Överraskande stark BNP-tillväxt ger inte större budgetutrymme</a:t>
            </a:r>
          </a:p>
          <a:p>
            <a:endParaRPr lang="sv-SE" dirty="0"/>
          </a:p>
          <a:p>
            <a:r>
              <a:rPr lang="sv-SE" dirty="0"/>
              <a:t>Högkonjunkturen kvar på hög nivå</a:t>
            </a:r>
          </a:p>
          <a:p>
            <a:endParaRPr lang="sv-SE" dirty="0"/>
          </a:p>
          <a:p>
            <a:r>
              <a:rPr lang="sv-SE" dirty="0"/>
              <a:t>Nedgången i arbetslösheten stannar av på lite drygt 6 procent</a:t>
            </a:r>
          </a:p>
          <a:p>
            <a:endParaRPr lang="sv-SE" dirty="0"/>
          </a:p>
          <a:p>
            <a:r>
              <a:rPr lang="sv-SE" dirty="0"/>
              <a:t>KPIF-inflationen stabiliseras kring 2 procent</a:t>
            </a:r>
          </a:p>
          <a:p>
            <a:endParaRPr lang="sv-SE" dirty="0"/>
          </a:p>
          <a:p>
            <a:r>
              <a:rPr lang="sv-SE" dirty="0"/>
              <a:t>Mindre höjning av reporäntan i december</a:t>
            </a:r>
          </a:p>
          <a:p>
            <a:endParaRPr lang="sv-SE" dirty="0"/>
          </a:p>
          <a:p>
            <a:r>
              <a:rPr lang="sv-SE" dirty="0"/>
              <a:t>Utrymme för ofinansierade reformer 2019-2022 på i genomsnitt      25-30 mdkr per år. Motsvarar bibehållen personaltäthet i vård, skola och omsorg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363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C24E2-CC41-4494-AA76-B67265EA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Överraskande stark BNP-tillväxt 2a kvartalet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D66A1-9BE8-4270-9421-0C85C674B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Barometerindikatorn och BNP,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5AB4FD-033A-4D3F-BAD6-738EAD2BE7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2A3AE0E-F1C8-4B83-B1D9-3ADAB6311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342907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FC24E2-CC41-4494-AA76-B67265EA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Stark tillväxt i konsumtionen trots mindre optimistiska hushåll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FD66A1-9BE8-4270-9421-0C85C674B7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Hushållens förtroendeindikator och hushållens konsumtion, 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5AB4FD-033A-4D3F-BAD6-738EAD2BE7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186F59D-6254-4E04-9BF6-048CDCB8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146372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Bostadsinvesteringarna sjönk inte som förväntat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A575409-51D1-48B2-83FE-D28836D11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42478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Konjunktur­institutet.</a:t>
            </a:r>
          </a:p>
        </p:txBody>
      </p:sp>
    </p:spTree>
    <p:extLst>
      <p:ext uri="{BB962C8B-B14F-4D97-AF65-F5344CB8AC3E}">
        <p14:creationId xmlns:p14="http://schemas.microsoft.com/office/powerpoint/2010/main" val="400581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Positiva förtroendeindikatorer för USA, euroområdet och Storbritannien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0206D50-45E4-4C49-A49A-2EA6CBC70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Tillverkningsindustrin, index medelvärde=100,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</a:t>
            </a:r>
            <a:r>
              <a:rPr lang="sv-SE" dirty="0" err="1"/>
              <a:t>Institute</a:t>
            </a:r>
            <a:r>
              <a:rPr lang="sv-SE" dirty="0"/>
              <a:t> for </a:t>
            </a:r>
            <a:r>
              <a:rPr lang="sv-SE" dirty="0" err="1"/>
              <a:t>Supply</a:t>
            </a:r>
            <a:r>
              <a:rPr lang="sv-SE" dirty="0"/>
              <a:t> Management, Europeiska kommissionen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6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E76F4-9EF2-43BC-9F50-54CF1C2FC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Stabil börsutveckling i omvärlden och Sverige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E09D1D-E9D3-4531-B47F-705F4CDD0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E20800-F062-464C-900F-69E470F7FD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Standard &amp; </a:t>
            </a:r>
            <a:r>
              <a:rPr lang="sv-SE" dirty="0" err="1"/>
              <a:t>Poor’s</a:t>
            </a:r>
            <a:r>
              <a:rPr lang="sv-SE" dirty="0"/>
              <a:t>, STOXX, Nasdaq OMX och </a:t>
            </a:r>
            <a:r>
              <a:rPr lang="sv-SE" dirty="0" err="1"/>
              <a:t>Macrobond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C46786EF-83D6-4DC9-9EA1-5F7A6737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049" y="1413247"/>
            <a:ext cx="732193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9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985A8A-86E0-44D3-A5D5-B4EF3D543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Internationella konjunkturen förstärks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7DF25D-051E-4580-A5EB-F53986788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 i valda länder,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B21BEC-96D8-42E5-BF74-A000E4640B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Anm. Från KL, juni 2018.</a:t>
            </a:r>
          </a:p>
          <a:p>
            <a:r>
              <a:rPr lang="sv-SE" dirty="0"/>
              <a:t>Källor: IMF, OECD,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1FF45DBE-60F3-4D89-A536-85F1BE751165}"/>
              </a:ext>
            </a:extLst>
          </p:cNvPr>
          <p:cNvSpPr txBox="1">
            <a:spLocks/>
          </p:cNvSpPr>
          <p:nvPr/>
        </p:nvSpPr>
        <p:spPr>
          <a:xfrm>
            <a:off x="4953000" y="188640"/>
            <a:ext cx="4679950" cy="5620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KIX-vägd BNP och svensk exportmarknad</a:t>
            </a:r>
            <a:endParaRPr lang="sv-SE" dirty="0"/>
          </a:p>
        </p:txBody>
      </p:sp>
      <p:pic>
        <p:nvPicPr>
          <p:cNvPr id="23" name="Platshållare för innehåll 10">
            <a:extLst>
              <a:ext uri="{FF2B5EF4-FFF2-40B4-BE49-F238E27FC236}">
                <a16:creationId xmlns:a16="http://schemas.microsoft.com/office/drawing/2014/main" id="{1745EF96-F4BD-4466-B2A9-D3F8D4BCF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0" y="1565002"/>
            <a:ext cx="4445000" cy="4444399"/>
          </a:xfrm>
          <a:prstGeom prst="rect">
            <a:avLst/>
          </a:prstGeom>
        </p:spPr>
      </p:pic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7546B488-5C7C-44C1-B248-F0E74B56441E}"/>
              </a:ext>
            </a:extLst>
          </p:cNvPr>
          <p:cNvSpPr txBox="1">
            <a:spLocks/>
          </p:cNvSpPr>
          <p:nvPr/>
        </p:nvSpPr>
        <p:spPr>
          <a:xfrm>
            <a:off x="4952999" y="822723"/>
            <a:ext cx="4679951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4988" indent="-17303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63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Procentuell förändring</a:t>
            </a:r>
          </a:p>
        </p:txBody>
      </p:sp>
      <p:sp>
        <p:nvSpPr>
          <p:cNvPr id="25" name="Underrubrik 4">
            <a:extLst>
              <a:ext uri="{FF2B5EF4-FFF2-40B4-BE49-F238E27FC236}">
                <a16:creationId xmlns:a16="http://schemas.microsoft.com/office/drawing/2014/main" id="{745E3FF1-97C1-425A-885B-E1AEF667DF25}"/>
              </a:ext>
            </a:extLst>
          </p:cNvPr>
          <p:cNvSpPr txBox="1">
            <a:spLocks/>
          </p:cNvSpPr>
          <p:nvPr/>
        </p:nvSpPr>
        <p:spPr>
          <a:xfrm>
            <a:off x="4953001" y="6030639"/>
            <a:ext cx="3873600" cy="624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Anm. Från KL, juni 2018.</a:t>
            </a:r>
          </a:p>
          <a:p>
            <a:r>
              <a:rPr lang="sv-SE" dirty="0"/>
              <a:t>Källor: Nationella källor,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6743528D-16D2-406C-BBE6-273BA4772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1" y="1466625"/>
            <a:ext cx="4573067" cy="4572449"/>
          </a:xfrm>
        </p:spPr>
      </p:pic>
    </p:spTree>
    <p:extLst>
      <p:ext uri="{BB962C8B-B14F-4D97-AF65-F5344CB8AC3E}">
        <p14:creationId xmlns:p14="http://schemas.microsoft.com/office/powerpoint/2010/main" val="165056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EAB511-A233-4704-AB85-446855E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Framtidsutsikterna fortsatt goda för tillverkningsindustrin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C28780-CB98-47F9-BFD6-9581E3C2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3738" y="872304"/>
            <a:ext cx="9144447" cy="575593"/>
          </a:xfrm>
        </p:spPr>
        <p:txBody>
          <a:bodyPr/>
          <a:lstStyle/>
          <a:p>
            <a:r>
              <a:rPr lang="sv-SE" dirty="0"/>
              <a:t>Exportorderingång och export av varor, nettotal,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071806-7949-40F7-BD0C-926CD4912D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702CCF9-B264-4480-AF8E-0094C97FF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49" y="1413247"/>
            <a:ext cx="7316603" cy="4572449"/>
          </a:xfrm>
        </p:spPr>
      </p:pic>
    </p:spTree>
    <p:extLst>
      <p:ext uri="{BB962C8B-B14F-4D97-AF65-F5344CB8AC3E}">
        <p14:creationId xmlns:p14="http://schemas.microsoft.com/office/powerpoint/2010/main" val="20919834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2956</TotalTime>
  <Words>660</Words>
  <Application>Microsoft Office PowerPoint</Application>
  <PresentationFormat>A4 (210 x 297 mm)</PresentationFormat>
  <Paragraphs>190</Paragraphs>
  <Slides>21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ExternaPresentationer2</vt:lpstr>
      <vt:lpstr>KONJUNKTURINSTITUTET </vt:lpstr>
      <vt:lpstr>Sammanfattning</vt:lpstr>
      <vt:lpstr>Överraskande stark BNP-tillväxt 2a kvartalet</vt:lpstr>
      <vt:lpstr>Stark tillväxt i konsumtionen trots mindre optimistiska hushåll</vt:lpstr>
      <vt:lpstr>Bostadsinvesteringarna sjönk inte som förväntat</vt:lpstr>
      <vt:lpstr>Positiva förtroendeindikatorer för USA, euroområdet och Storbritannien</vt:lpstr>
      <vt:lpstr>Stabil börsutveckling i omvärlden och Sverige</vt:lpstr>
      <vt:lpstr>Internationella konjunkturen förstärks</vt:lpstr>
      <vt:lpstr>Framtidsutsikterna fortsatt goda för tillverkningsindustrin</vt:lpstr>
      <vt:lpstr>Större optimism än normalt i näringslivet </vt:lpstr>
      <vt:lpstr>Anställningsplanerna har fallit tillbaka sedan toppnoteringar i fjol</vt:lpstr>
      <vt:lpstr>Stor brist på arbetskraft i näringslivet </vt:lpstr>
      <vt:lpstr>Arbetslösheten bottnar på 6,2 procent</vt:lpstr>
      <vt:lpstr>Fler företag förväntar sig högre priser framöver</vt:lpstr>
      <vt:lpstr>Inflationen pendlar omkring 2 procent</vt:lpstr>
      <vt:lpstr>Mindre höjning av reporäntan i december</vt:lpstr>
      <vt:lpstr>Expansiv finanspolitik i år</vt:lpstr>
      <vt:lpstr>110 mdkr till ofinansierade reformer 2019-2022</vt:lpstr>
      <vt:lpstr>Riskerna för en sämre utveckling dominerar</vt:lpstr>
      <vt:lpstr>Uppdaterad konjunkturbild och revideringar jämfört med prognosen i juni 2018</vt:lpstr>
      <vt:lpstr>Sammanfattning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KONJUNKTURINSTITUTET</dc:title>
  <dc:creator>Rosmari</dc:creator>
  <cp:lastModifiedBy>Rosmari</cp:lastModifiedBy>
  <cp:revision>52</cp:revision>
  <cp:lastPrinted>2018-08-06T06:20:31Z</cp:lastPrinted>
  <dcterms:created xsi:type="dcterms:W3CDTF">2018-07-31T11:50:18Z</dcterms:created>
  <dcterms:modified xsi:type="dcterms:W3CDTF">2018-08-06T06:20:40Z</dcterms:modified>
</cp:coreProperties>
</file>