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0" r:id="rId2"/>
    <p:sldId id="263" r:id="rId3"/>
    <p:sldId id="261" r:id="rId4"/>
    <p:sldId id="262" r:id="rId5"/>
    <p:sldId id="304" r:id="rId6"/>
    <p:sldId id="303" r:id="rId7"/>
    <p:sldId id="339" r:id="rId8"/>
    <p:sldId id="307" r:id="rId9"/>
    <p:sldId id="308" r:id="rId10"/>
    <p:sldId id="316" r:id="rId11"/>
    <p:sldId id="330" r:id="rId12"/>
    <p:sldId id="331" r:id="rId13"/>
    <p:sldId id="332" r:id="rId14"/>
    <p:sldId id="333" r:id="rId15"/>
    <p:sldId id="336" r:id="rId16"/>
    <p:sldId id="265" r:id="rId17"/>
    <p:sldId id="280" r:id="rId18"/>
    <p:sldId id="278" r:id="rId19"/>
    <p:sldId id="279" r:id="rId20"/>
    <p:sldId id="298" r:id="rId21"/>
    <p:sldId id="299" r:id="rId22"/>
    <p:sldId id="300" r:id="rId23"/>
    <p:sldId id="283" r:id="rId24"/>
    <p:sldId id="281" r:id="rId25"/>
    <p:sldId id="270" r:id="rId26"/>
    <p:sldId id="337" r:id="rId27"/>
    <p:sldId id="285" r:id="rId28"/>
    <p:sldId id="271" r:id="rId29"/>
    <p:sldId id="287" r:id="rId30"/>
    <p:sldId id="264" r:id="rId31"/>
    <p:sldId id="322" r:id="rId32"/>
    <p:sldId id="272" r:id="rId33"/>
    <p:sldId id="328" r:id="rId34"/>
    <p:sldId id="319" r:id="rId35"/>
    <p:sldId id="288" r:id="rId36"/>
    <p:sldId id="326" r:id="rId37"/>
  </p:sldIdLst>
  <p:sldSz cx="9906000" cy="6858000" type="A4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E7708-D181-4587-AB70-3B8952022E5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95097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CABCA-E6BA-47B6-8F29-905D0C15B7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090345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5535-0D03-41FD-A61F-3D6712E72FA1}" type="slidenum">
              <a:rPr lang="sv-SE" smtClean="0"/>
              <a:t>1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273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CABCA-E6BA-47B6-8F29-905D0C15B723}" type="slidenum">
              <a:rPr lang="sv-SE" smtClean="0"/>
              <a:t>7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4276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4A88A-BAC6-4A6D-B5FB-10B2AFF6D2A2}" type="slidenum">
              <a:rPr lang="sv-SE" smtClean="0"/>
              <a:t>30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203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2015-08-26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2015-08-26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2015-08-26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2015-08-26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2015-08-26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2015-08-26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2015-08-26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Jesper Hansson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KONJUNKTURINSTITUTET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26 augusti 2015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344488" y="198884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i="1" dirty="0" smtClean="0"/>
              <a:t>Konjunkturläget</a:t>
            </a:r>
            <a:r>
              <a:rPr lang="sv-SE" sz="3600" dirty="0" smtClean="0"/>
              <a:t>, augusti 2015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73614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1" y="274638"/>
            <a:ext cx="6840190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Tillväxten i OECD-länderna tar fart igen andra halvåret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359569"/>
          </a:xfrm>
        </p:spPr>
        <p:txBody>
          <a:bodyPr>
            <a:normAutofit fontScale="92500"/>
          </a:bodyPr>
          <a:lstStyle/>
          <a:p>
            <a:r>
              <a:rPr lang="sv-SE" dirty="0" smtClean="0"/>
              <a:t>BNP,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1072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Oljepriset har fallit, liksom många andra råvarupriser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052736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Index 2005=100 respektive dollar per fat, veckovärden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5266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Oljeprisfallet har dämpat inflationen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892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Ovanligt låg löneökningstakt i förhållande till arbetsmarknadsläget i USA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Årlig procentuell förändring, inverterad skala respektive procent av arbetskraften,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771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Fed börjar höja i september, men mycket osäker prognos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052736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Procent, dagsvärden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2175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1" y="274638"/>
            <a:ext cx="6840190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Stigande konfidensindikatorer för näringslivet i Sverige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Index medelvärde=100,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9219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Barometerindikatorn för augusti på nivå som är förenlig med fortsatt god BNP-tillväxt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08720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Index medelvärde=100, månadsvärden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6728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Även industrin bidrar nu till BNP-tillväxten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Procentenheter,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9810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Bostadsinvesteringar ökar snabbt från låg nivå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Miljarder kronor, fasta priser respektive 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8547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Befolkningsökning och färdigställda nya lägenheter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 personer och lägenheter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6850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7057480" cy="4774083"/>
          </a:xfrm>
        </p:spPr>
        <p:txBody>
          <a:bodyPr>
            <a:normAutofit/>
          </a:bodyPr>
          <a:lstStyle/>
          <a:p>
            <a:r>
              <a:rPr lang="sv-SE" dirty="0" smtClean="0"/>
              <a:t>Återhämtningen i Sverige fortsätter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Höga tillgångspriser i både Sverige och omvärlden oroar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Hög arbetslöshet minskar bara långsamt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Låg inflationen leder till fortsatt negativ reporänta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Stram budget när ekonomin stärks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4572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1" y="274638"/>
            <a:ext cx="6840190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Sverige har klarat sig bra avseende total BNP-tillväxt sedan finanskrisen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00472" y="1052736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Genomsnittlig BNP-tillväxt 2005-2014, fast pris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3008784" y="1903859"/>
            <a:ext cx="3384376" cy="2965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8515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Men hög befolkningstillväxt dämpar utvecklingen av materiellt välstånd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124744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/>
              <a:t>Genomsnittlig BNP-tillväxt 2005-2014, fast pris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4736976" y="1916832"/>
            <a:ext cx="1656184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1280592" y="1916832"/>
            <a:ext cx="1584176" cy="29523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5133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Svag välståndsutveckling i Japan till följd av stigande demografisk försörjningsbörda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052736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/>
              <a:t>Genomsnittlig BNP-tillväxt 2005-2014, fast pris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1208584" y="1772816"/>
            <a:ext cx="3456384" cy="302433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1936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Sysselsättningsökningen har bromsat in men tar sig igen senare i år 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344488" y="1052736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/>
              <a:t>P</a:t>
            </a:r>
            <a:r>
              <a:rPr lang="sv-SE" dirty="0" smtClean="0"/>
              <a:t>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535495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Fortsatt höga </a:t>
            </a:r>
            <a:r>
              <a:rPr lang="sv-SE" dirty="0"/>
              <a:t>a</a:t>
            </a:r>
            <a:r>
              <a:rPr lang="sv-SE" dirty="0" smtClean="0"/>
              <a:t>nställningsplaner i näringslivet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344488" y="836712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Nettotal,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3161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Långsam nedgång i arbetslösheten till slutet av nästa år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124744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0241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Långa arbetslöshetstider tyder på sämre matchning och hög jämviktsarbetslöshet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344488" y="980728"/>
            <a:ext cx="6840191" cy="575593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Genomsnittlig tid i arbetslöshet, 15–74 </a:t>
            </a:r>
            <a:r>
              <a:rPr lang="sv-SE" dirty="0" smtClean="0"/>
              <a:t>år, veckor,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0715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Normala samband talar för snabbare löneökningstakt framöver även i Sverige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potentiellt arbetade timmar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4179741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200230" cy="922114"/>
          </a:xfrm>
        </p:spPr>
        <p:txBody>
          <a:bodyPr>
            <a:normAutofit/>
          </a:bodyPr>
          <a:lstStyle/>
          <a:p>
            <a:r>
              <a:rPr lang="sv-SE" dirty="0" smtClean="0"/>
              <a:t>Inflationen har bottnat och är på väg upp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124744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Årlig procentuell förändring,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5656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Kronanförsvagningen starkt bidragande till högre inflation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124744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Effektiv växelkurs KIX 1992-11-18=100, månadsvärden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997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8937" y="260648"/>
            <a:ext cx="6912198" cy="706090"/>
          </a:xfrm>
        </p:spPr>
        <p:txBody>
          <a:bodyPr/>
          <a:lstStyle/>
          <a:p>
            <a:r>
              <a:rPr lang="sv-SE" dirty="0" smtClean="0"/>
              <a:t>Prognosen i sammandrag</a:t>
            </a:r>
            <a:r>
              <a:rPr lang="sv-SE" dirty="0" smtClean="0">
                <a:solidFill>
                  <a:srgbClr val="FF0000"/>
                </a:solidFill>
              </a:rPr>
              <a:t/>
            </a:r>
            <a:br>
              <a:rPr lang="sv-SE" dirty="0" smtClean="0">
                <a:solidFill>
                  <a:srgbClr val="FF0000"/>
                </a:solidFill>
              </a:rPr>
            </a:br>
            <a:r>
              <a:rPr lang="sv-SE" b="0" dirty="0" smtClean="0"/>
              <a:t>(juni 2015 inom parentes</a:t>
            </a:r>
            <a:r>
              <a:rPr lang="sv-SE" b="0" dirty="0"/>
              <a:t>)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380303" y="1052736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Årlig procentuell förändring respektive 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>
          <a:xfrm>
            <a:off x="272480" y="6159649"/>
            <a:ext cx="6860995" cy="316931"/>
          </a:xfrm>
        </p:spPr>
        <p:txBody>
          <a:bodyPr/>
          <a:lstStyle/>
          <a:p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arbetskraften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Vid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årets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slut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BNP</a:t>
            </a:r>
          </a:p>
          <a:p>
            <a:endParaRPr lang="sv-SE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88937" y="1519238"/>
            <a:ext cx="7948893" cy="4616450"/>
            <a:chOff x="75" y="1001"/>
            <a:chExt cx="4717" cy="2908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712" y="3429"/>
              <a:ext cx="1080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1,0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(-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0,8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 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2720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-1</a:t>
              </a: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,5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(-1,6)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728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-1,9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(-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1,9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75" y="342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Offentligt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finansiellt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sparande</a:t>
              </a:r>
              <a:r>
                <a:rPr lang="en-GB" sz="1800" baseline="300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712" y="2949"/>
              <a:ext cx="1080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-0,25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(-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0,25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670" y="2949"/>
              <a:ext cx="1085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-0,45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-0,40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728" y="294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0,00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0,00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75" y="2949"/>
              <a:ext cx="1653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Reporänta</a:t>
              </a:r>
              <a:r>
                <a:rPr lang="en-GB" sz="1800" baseline="300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712" y="2469"/>
              <a:ext cx="1037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1,6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(1,7)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2720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0,9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0,9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1728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0,5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0,5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75" y="246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KPIF</a:t>
              </a: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3712" y="1989"/>
              <a:ext cx="1080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,5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7,5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720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7,7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7,7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1728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,9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(7,9)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75" y="1989"/>
              <a:ext cx="1653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Arbetslöshet</a:t>
              </a:r>
              <a:r>
                <a:rPr lang="en-GB" sz="1800" baseline="300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</a:t>
              </a: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3712" y="1509"/>
              <a:ext cx="1037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3,1 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(3,2)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2720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3,0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2,8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1728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2,3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2,3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75" y="150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BNP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3712" y="1001"/>
              <a:ext cx="1080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2016</a:t>
              </a:r>
              <a:endPara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2720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2015</a:t>
              </a:r>
              <a:endPara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1728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2014</a:t>
              </a:r>
              <a:endPara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75" y="1001"/>
              <a:ext cx="1653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75" y="1001"/>
              <a:ext cx="1653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75" y="3909"/>
              <a:ext cx="4717" cy="0"/>
            </a:xfrm>
            <a:prstGeom prst="line">
              <a:avLst/>
            </a:prstGeom>
            <a:noFill/>
            <a:ln w="12600">
              <a:solidFill>
                <a:srgbClr val="DDDDD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75" y="1001"/>
              <a:ext cx="1" cy="5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4704" y="1001"/>
              <a:ext cx="1" cy="5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1728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>
              <a:off x="75" y="150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>
              <a:off x="2720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>
              <a:off x="3712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4704" y="150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>
              <a:off x="75" y="198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4704" y="198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75" y="246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4704" y="246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>
              <a:off x="75" y="294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>
              <a:off x="4704" y="294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auto">
            <a:xfrm>
              <a:off x="75" y="342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8" name="Line 45"/>
            <p:cNvSpPr>
              <a:spLocks noChangeShapeType="1"/>
            </p:cNvSpPr>
            <p:nvPr/>
          </p:nvSpPr>
          <p:spPr bwMode="auto">
            <a:xfrm>
              <a:off x="4704" y="342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27256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488262" cy="922114"/>
          </a:xfrm>
        </p:spPr>
        <p:txBody>
          <a:bodyPr>
            <a:normAutofit/>
          </a:bodyPr>
          <a:lstStyle/>
          <a:p>
            <a:r>
              <a:rPr lang="sv-SE" dirty="0" smtClean="0"/>
              <a:t>Riksbanken tror på snabb uppgång i inflationen – har ”lovat” mer expansiv penningpolitik om utfallen blir lägre än prognos 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196752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KPIF, årlig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 dirty="0">
              <a:solidFill>
                <a:srgbClr val="FF0000"/>
              </a:solidFill>
            </a:endParaRPr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10246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Riksbanken sänker reporäntan </a:t>
            </a:r>
            <a:r>
              <a:rPr lang="sv-SE" dirty="0" smtClean="0"/>
              <a:t>en gång till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Styrräntor, procent, dagsvärden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22605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Underskotten i offentliga finanser minskar framöver, men långt från överskottsmålet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Procent av BNP respektive 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07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1066130"/>
          </a:xfrm>
        </p:spPr>
        <p:txBody>
          <a:bodyPr>
            <a:normAutofit/>
          </a:bodyPr>
          <a:lstStyle/>
          <a:p>
            <a:r>
              <a:rPr lang="sv-SE" dirty="0" smtClean="0"/>
              <a:t>Utgiftsåtgärder om ca 20 miljarder kronor per år framöver för ett bibehållet välfärdsåtagande</a:t>
            </a:r>
            <a:endParaRPr lang="sv-SE" dirty="0"/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517793"/>
              </p:ext>
            </p:extLst>
          </p:nvPr>
        </p:nvGraphicFramePr>
        <p:xfrm>
          <a:off x="344488" y="2132856"/>
          <a:ext cx="7488830" cy="3456385"/>
        </p:xfrm>
        <a:graphic>
          <a:graphicData uri="http://schemas.openxmlformats.org/drawingml/2006/table">
            <a:tbl>
              <a:tblPr firstRow="1" firstCol="1" bandRow="1"/>
              <a:tblGrid>
                <a:gridCol w="2996345"/>
                <a:gridCol w="714190"/>
                <a:gridCol w="714190"/>
                <a:gridCol w="714190"/>
                <a:gridCol w="714190"/>
                <a:gridCol w="714190"/>
                <a:gridCol w="921535"/>
              </a:tblGrid>
              <a:tr h="467854"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</a:pP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8FBB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b="1" dirty="0">
                          <a:solidFill>
                            <a:srgbClr val="FFFFFF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2015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8FBB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b="1" dirty="0">
                          <a:solidFill>
                            <a:srgbClr val="FFFFFF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2016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8FBB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b="1">
                          <a:solidFill>
                            <a:srgbClr val="FFFFFF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2017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8FBB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b="1">
                          <a:solidFill>
                            <a:srgbClr val="FFFFFF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2018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8FBB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b="1">
                          <a:solidFill>
                            <a:srgbClr val="FFFFFF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2019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8FBB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b="1" dirty="0">
                          <a:solidFill>
                            <a:srgbClr val="FFFFFF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2015</a:t>
                      </a:r>
                      <a:r>
                        <a:rPr lang="sv-SE" sz="1400" b="1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−</a:t>
                      </a:r>
                    </a:p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b="1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2019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8FBB"/>
                    </a:solidFill>
                  </a:tcPr>
                </a:tc>
              </a:tr>
              <a:tr h="426933">
                <a:tc>
                  <a:txBody>
                    <a:bodyPr/>
                    <a:lstStyle/>
                    <a:p>
                      <a:pPr marL="17780" algn="l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180340" algn="l"/>
                          <a:tab pos="414020" algn="l"/>
                        </a:tabLs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Skattehöjningar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13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28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21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21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20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103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6933">
                <a:tc>
                  <a:txBody>
                    <a:bodyPr/>
                    <a:lstStyle/>
                    <a:p>
                      <a:pPr marL="17780" algn="l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180340" algn="l"/>
                          <a:tab pos="414020" algn="l"/>
                        </a:tabLst>
                      </a:pPr>
                      <a:r>
                        <a:rPr lang="sv-SE" sz="1400" i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	varav beslutade</a:t>
                      </a:r>
                      <a:r>
                        <a:rPr lang="sv-SE" sz="1400" i="1" baseline="30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i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13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i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11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i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5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i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i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i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29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</a:tr>
              <a:tr h="426933">
                <a:tc>
                  <a:txBody>
                    <a:bodyPr/>
                    <a:lstStyle/>
                    <a:p>
                      <a:pPr marL="17780" algn="l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180340" algn="l"/>
                          <a:tab pos="414020" algn="l"/>
                        </a:tabLst>
                      </a:pPr>
                      <a:r>
                        <a:rPr lang="sv-SE" sz="1400" i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	varav prognostiserade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i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i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17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i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15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i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21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i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20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i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74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6933">
                <a:tc>
                  <a:txBody>
                    <a:bodyPr/>
                    <a:lstStyle/>
                    <a:p>
                      <a:pPr marL="17780" algn="l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180340" algn="l"/>
                          <a:tab pos="414020" algn="l"/>
                        </a:tabLs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Utgiftsåtgärder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13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28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21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21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20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103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</a:tr>
              <a:tr h="426933">
                <a:tc>
                  <a:txBody>
                    <a:bodyPr/>
                    <a:lstStyle/>
                    <a:p>
                      <a:pPr marL="17780" algn="l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180340" algn="l"/>
                          <a:tab pos="414020" algn="l"/>
                        </a:tabLst>
                      </a:pPr>
                      <a:r>
                        <a:rPr lang="sv-SE" sz="1400" i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	varav beslutade</a:t>
                      </a:r>
                      <a:r>
                        <a:rPr lang="sv-SE" sz="1400" i="1" baseline="300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i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13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i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11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i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i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i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i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24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6933">
                <a:tc>
                  <a:txBody>
                    <a:bodyPr/>
                    <a:lstStyle/>
                    <a:p>
                      <a:pPr marL="17780" algn="l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180340" algn="l"/>
                          <a:tab pos="414020" algn="l"/>
                        </a:tabLst>
                      </a:pPr>
                      <a:r>
                        <a:rPr lang="sv-SE" sz="1400" i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	varav prognostiserade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i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i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17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i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20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i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21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i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20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i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80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</a:tr>
              <a:tr h="426933">
                <a:tc>
                  <a:txBody>
                    <a:bodyPr/>
                    <a:lstStyle/>
                    <a:p>
                      <a:pPr marL="17780" algn="l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180340" algn="l"/>
                          <a:tab pos="414020" algn="l"/>
                        </a:tabLs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Effekt på strukturellt sparande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412776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Finanspolitik i staten, miljarder kronor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>
          <a:xfrm>
            <a:off x="273050" y="5733257"/>
            <a:ext cx="7488262" cy="720080"/>
          </a:xfrm>
        </p:spPr>
        <p:txBody>
          <a:bodyPr/>
          <a:lstStyle/>
          <a:p>
            <a:r>
              <a:rPr lang="sv-SE" dirty="0" smtClean="0">
                <a:solidFill>
                  <a:srgbClr val="000000"/>
                </a:solidFill>
                <a:ea typeface="Times New Roman"/>
                <a:cs typeface="Times New Roman"/>
              </a:rPr>
              <a:t>Anm</a:t>
            </a:r>
            <a:r>
              <a:rPr lang="sv-SE" dirty="0">
                <a:solidFill>
                  <a:srgbClr val="000000"/>
                </a:solidFill>
                <a:ea typeface="Times New Roman"/>
                <a:cs typeface="Times New Roman"/>
              </a:rPr>
              <a:t>. Till detta kan läggas prognostiserade skattehöjningar i kommunerna på 18 mdkr </a:t>
            </a:r>
            <a:r>
              <a:rPr lang="sv-SE" dirty="0" smtClean="0">
                <a:solidFill>
                  <a:srgbClr val="000000"/>
                </a:solidFill>
                <a:ea typeface="Times New Roman"/>
                <a:cs typeface="Times New Roman"/>
              </a:rPr>
              <a:t>2016-2019, vilket behövs om välfärdsåtagandet ska bibehållas.</a:t>
            </a:r>
            <a:endParaRPr lang="sv-SE" baseline="30000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r>
              <a:rPr lang="sv-SE" baseline="30000" dirty="0" smtClean="0">
                <a:solidFill>
                  <a:srgbClr val="000000"/>
                </a:solidFill>
                <a:ea typeface="Times New Roman"/>
                <a:cs typeface="Times New Roman"/>
              </a:rPr>
              <a:t>1</a:t>
            </a:r>
            <a:r>
              <a:rPr lang="sv-SE" dirty="0" smtClean="0">
                <a:solidFill>
                  <a:srgbClr val="000000"/>
                </a:solidFill>
                <a:ea typeface="Times New Roman"/>
                <a:cs typeface="Times New Roman"/>
              </a:rPr>
              <a:t> Avser den beslutade statsbudgeten för 2015 och </a:t>
            </a:r>
            <a:r>
              <a:rPr lang="sv-SE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vårändringsbudgeten</a:t>
            </a:r>
            <a:r>
              <a:rPr lang="sv-SE" dirty="0" smtClean="0">
                <a:solidFill>
                  <a:srgbClr val="000000"/>
                </a:solidFill>
                <a:ea typeface="Times New Roman"/>
                <a:cs typeface="Times New Roman"/>
              </a:rPr>
              <a:t> 2015.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22335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056214" cy="850106"/>
          </a:xfrm>
        </p:spPr>
        <p:txBody>
          <a:bodyPr>
            <a:normAutofit/>
          </a:bodyPr>
          <a:lstStyle/>
          <a:p>
            <a:r>
              <a:rPr lang="sv-SE" dirty="0"/>
              <a:t>Finanspolitiken </a:t>
            </a:r>
            <a:r>
              <a:rPr lang="sv-SE" dirty="0" smtClean="0"/>
              <a:t>har mildrat lågkonjunkturen och  måste därför stramas </a:t>
            </a:r>
            <a:r>
              <a:rPr lang="sv-SE" dirty="0"/>
              <a:t>åt när konjunkturen förbättras</a:t>
            </a: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73102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994122"/>
          </a:xfrm>
        </p:spPr>
        <p:txBody>
          <a:bodyPr>
            <a:normAutofit/>
          </a:bodyPr>
          <a:lstStyle/>
          <a:p>
            <a:r>
              <a:rPr lang="sv-SE" dirty="0" smtClean="0"/>
              <a:t>Även om överskottsmålet inte uppnås är ställningen i offentliga finanser stark – utrymme finns att möta oväntat svagare konjunktur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268760"/>
            <a:ext cx="6860995" cy="432048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85753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8937" y="260648"/>
            <a:ext cx="6912198" cy="706090"/>
          </a:xfrm>
        </p:spPr>
        <p:txBody>
          <a:bodyPr/>
          <a:lstStyle/>
          <a:p>
            <a:r>
              <a:rPr lang="sv-SE" dirty="0" smtClean="0"/>
              <a:t>Prognosen i sammandrag</a:t>
            </a:r>
            <a:r>
              <a:rPr lang="sv-SE" dirty="0" smtClean="0">
                <a:solidFill>
                  <a:srgbClr val="FF0000"/>
                </a:solidFill>
              </a:rPr>
              <a:t/>
            </a:r>
            <a:br>
              <a:rPr lang="sv-SE" dirty="0" smtClean="0">
                <a:solidFill>
                  <a:srgbClr val="FF0000"/>
                </a:solidFill>
              </a:rPr>
            </a:br>
            <a:r>
              <a:rPr lang="sv-SE" b="0" dirty="0" smtClean="0"/>
              <a:t>(juni 2015 inom parentes</a:t>
            </a:r>
            <a:r>
              <a:rPr lang="sv-SE" b="0" dirty="0"/>
              <a:t>)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380303" y="1052736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Årlig procentuell förändring respektive 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>
          <a:xfrm>
            <a:off x="272480" y="6159649"/>
            <a:ext cx="6860995" cy="316931"/>
          </a:xfrm>
        </p:spPr>
        <p:txBody>
          <a:bodyPr/>
          <a:lstStyle/>
          <a:p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arbetskraften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Vid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årets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slut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BNP</a:t>
            </a:r>
          </a:p>
          <a:p>
            <a:endParaRPr lang="sv-SE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88937" y="1519238"/>
            <a:ext cx="7948893" cy="4616450"/>
            <a:chOff x="75" y="1001"/>
            <a:chExt cx="4717" cy="2908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712" y="3429"/>
              <a:ext cx="1080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1,0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(-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0,8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 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2720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-1</a:t>
              </a: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,5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(-1,6)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728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-1,9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(-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1,9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75" y="342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Offentligt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finansiellt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sparande</a:t>
              </a:r>
              <a:r>
                <a:rPr lang="en-GB" sz="1800" baseline="300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712" y="2949"/>
              <a:ext cx="1080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-0,25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(-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0,25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670" y="2949"/>
              <a:ext cx="1085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-0,45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-0,40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728" y="294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0,00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0,00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75" y="2949"/>
              <a:ext cx="1653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Reporänta</a:t>
              </a:r>
              <a:r>
                <a:rPr lang="en-GB" sz="1800" baseline="300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712" y="2469"/>
              <a:ext cx="1037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1,6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(1,7)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2720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0,9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0,9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1728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0,5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0,5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75" y="246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KPIF</a:t>
              </a: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3712" y="1989"/>
              <a:ext cx="1080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,5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7,5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720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7,7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7,7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1728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,9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(7,9)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75" y="1989"/>
              <a:ext cx="1653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Arbetslöshet</a:t>
              </a:r>
              <a:r>
                <a:rPr lang="en-GB" sz="1800" baseline="300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</a:t>
              </a: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3712" y="1509"/>
              <a:ext cx="1037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3,1 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(3,2)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2720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3,0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2,8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1728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2,3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2,3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75" y="150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BNP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3712" y="1001"/>
              <a:ext cx="1080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2016</a:t>
              </a:r>
              <a:endPara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2720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2015</a:t>
              </a:r>
              <a:endPara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1728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2014</a:t>
              </a:r>
              <a:endPara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75" y="1001"/>
              <a:ext cx="1653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75" y="1001"/>
              <a:ext cx="1653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75" y="3909"/>
              <a:ext cx="4717" cy="0"/>
            </a:xfrm>
            <a:prstGeom prst="line">
              <a:avLst/>
            </a:prstGeom>
            <a:noFill/>
            <a:ln w="12600">
              <a:solidFill>
                <a:srgbClr val="DDDDD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75" y="1001"/>
              <a:ext cx="1" cy="5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4704" y="1001"/>
              <a:ext cx="1" cy="5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1728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>
              <a:off x="75" y="150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>
              <a:off x="2720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>
              <a:off x="3712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4704" y="150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>
              <a:off x="75" y="198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4704" y="198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75" y="246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4704" y="246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>
              <a:off x="75" y="294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>
              <a:off x="4704" y="294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auto">
            <a:xfrm>
              <a:off x="75" y="342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8" name="Line 45"/>
            <p:cNvSpPr>
              <a:spLocks noChangeShapeType="1"/>
            </p:cNvSpPr>
            <p:nvPr/>
          </p:nvSpPr>
          <p:spPr bwMode="auto">
            <a:xfrm>
              <a:off x="4704" y="342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00139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Fördjupningar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841456" cy="4774083"/>
          </a:xfrm>
        </p:spPr>
        <p:txBody>
          <a:bodyPr/>
          <a:lstStyle/>
          <a:p>
            <a:r>
              <a:rPr lang="sv-SE" i="1" dirty="0"/>
              <a:t>BNP kan tolkas på många olika </a:t>
            </a:r>
            <a:r>
              <a:rPr lang="sv-SE" i="1" dirty="0" smtClean="0"/>
              <a:t>sätt</a:t>
            </a:r>
          </a:p>
          <a:p>
            <a:endParaRPr lang="sv-SE" i="1" dirty="0"/>
          </a:p>
          <a:p>
            <a:r>
              <a:rPr lang="sv-SE" i="1" dirty="0"/>
              <a:t>Konsekvenser av ett balansmål för de offentliga </a:t>
            </a:r>
            <a:r>
              <a:rPr lang="sv-SE" i="1" dirty="0" smtClean="0"/>
              <a:t>finanserna</a:t>
            </a:r>
          </a:p>
          <a:p>
            <a:endParaRPr lang="sv-SE" i="1" dirty="0"/>
          </a:p>
          <a:p>
            <a:pPr marL="180975" lvl="1" indent="0">
              <a:buNone/>
            </a:pPr>
            <a:endParaRPr lang="sv-SE" i="1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439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BNP-utvecklingen bromsar in i tillväxtekonomierna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057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Svag global varuhandel och industriproduktion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3-månaders glidande medelvärde, säsongsrensade månadsvärden t.o.m. maj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 smtClean="0"/>
              <a:t>JUNI publiceras antagligen 25 </a:t>
            </a:r>
            <a:r>
              <a:rPr lang="sv-SE" dirty="0" err="1" smtClean="0"/>
              <a:t>augsti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5509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922114"/>
          </a:xfrm>
        </p:spPr>
        <p:txBody>
          <a:bodyPr>
            <a:normAutofit/>
          </a:bodyPr>
          <a:lstStyle/>
          <a:p>
            <a:r>
              <a:rPr lang="sv-SE" dirty="0"/>
              <a:t>Stor nedgång på börsen i Shanghai, smittar av sig på västvärldens börser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344488" y="1340768"/>
            <a:ext cx="6860995" cy="360363"/>
          </a:xfrm>
        </p:spPr>
        <p:txBody>
          <a:bodyPr>
            <a:normAutofit fontScale="92500"/>
          </a:bodyPr>
          <a:lstStyle/>
          <a:p>
            <a:r>
              <a:rPr lang="sv-SE" dirty="0" smtClean="0"/>
              <a:t>Index 2014-12-30=100, dagsvärden, januari-augusti 2015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377921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Men konsumentförtroende över eller nära historiskt medelvärde borgar för fortsatt återhämtning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 medelvärde=100,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636664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922114"/>
          </a:xfrm>
        </p:spPr>
        <p:txBody>
          <a:bodyPr>
            <a:normAutofit/>
          </a:bodyPr>
          <a:lstStyle/>
          <a:p>
            <a:r>
              <a:rPr lang="sv-SE" dirty="0" smtClean="0"/>
              <a:t>Även inköpschefsindex för tillverkningsindustrin tyder på fortsatt återhämtning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1124744"/>
            <a:ext cx="6840191" cy="432048"/>
          </a:xfrm>
        </p:spPr>
        <p:txBody>
          <a:bodyPr>
            <a:normAutofit/>
          </a:bodyPr>
          <a:lstStyle/>
          <a:p>
            <a:r>
              <a:rPr lang="sv-SE" dirty="0" smtClean="0"/>
              <a:t>Inköpschefsindex,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724237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1821</TotalTime>
  <Words>822</Words>
  <Application>Microsoft Office PowerPoint</Application>
  <PresentationFormat>A4 (210 x 297 mm)</PresentationFormat>
  <Paragraphs>199</Paragraphs>
  <Slides>36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36</vt:i4>
      </vt:variant>
    </vt:vector>
  </HeadingPairs>
  <TitlesOfParts>
    <vt:vector size="37" baseType="lpstr">
      <vt:lpstr>Office-tema</vt:lpstr>
      <vt:lpstr>KONJUNKTURINSTITUTET</vt:lpstr>
      <vt:lpstr>Sammanfattning</vt:lpstr>
      <vt:lpstr>Prognosen i sammandrag (juni 2015 inom parentes)</vt:lpstr>
      <vt:lpstr>Fördjupningar</vt:lpstr>
      <vt:lpstr>BNP-utvecklingen bromsar in i tillväxtekonomierna</vt:lpstr>
      <vt:lpstr>Svag global varuhandel och industriproduktion</vt:lpstr>
      <vt:lpstr>Stor nedgång på börsen i Shanghai, smittar av sig på västvärldens börser</vt:lpstr>
      <vt:lpstr>Men konsumentförtroende över eller nära historiskt medelvärde borgar för fortsatt återhämtning</vt:lpstr>
      <vt:lpstr>Även inköpschefsindex för tillverkningsindustrin tyder på fortsatt återhämtning</vt:lpstr>
      <vt:lpstr>Tillväxten i OECD-länderna tar fart igen andra halvåret</vt:lpstr>
      <vt:lpstr>Oljepriset har fallit, liksom många andra råvarupriser</vt:lpstr>
      <vt:lpstr>Oljeprisfallet har dämpat inflationen</vt:lpstr>
      <vt:lpstr>Ovanligt låg löneökningstakt i förhållande till arbetsmarknadsläget i USA</vt:lpstr>
      <vt:lpstr>Fed börjar höja i september, men mycket osäker prognos</vt:lpstr>
      <vt:lpstr>Stigande konfidensindikatorer för näringslivet i Sverige</vt:lpstr>
      <vt:lpstr>Barometerindikatorn för augusti på nivå som är förenlig med fortsatt god BNP-tillväxt</vt:lpstr>
      <vt:lpstr>Även industrin bidrar nu till BNP-tillväxten</vt:lpstr>
      <vt:lpstr>Bostadsinvesteringar ökar snabbt från låg nivå</vt:lpstr>
      <vt:lpstr>Befolkningsökning och färdigställda nya lägenheter</vt:lpstr>
      <vt:lpstr>Sverige har klarat sig bra avseende total BNP-tillväxt sedan finanskrisen</vt:lpstr>
      <vt:lpstr>Men hög befolkningstillväxt dämpar utvecklingen av materiellt välstånd</vt:lpstr>
      <vt:lpstr>Svag välståndsutveckling i Japan till följd av stigande demografisk försörjningsbörda</vt:lpstr>
      <vt:lpstr>Sysselsättningsökningen har bromsat in men tar sig igen senare i år </vt:lpstr>
      <vt:lpstr>Fortsatt höga anställningsplaner i näringslivet</vt:lpstr>
      <vt:lpstr>Långsam nedgång i arbetslösheten till slutet av nästa år</vt:lpstr>
      <vt:lpstr>Långa arbetslöshetstider tyder på sämre matchning och hög jämviktsarbetslöshet</vt:lpstr>
      <vt:lpstr>Normala samband talar för snabbare löneökningstakt framöver även i Sverige</vt:lpstr>
      <vt:lpstr>Inflationen har bottnat och är på väg upp</vt:lpstr>
      <vt:lpstr>Kronanförsvagningen starkt bidragande till högre inflation</vt:lpstr>
      <vt:lpstr>Riksbanken tror på snabb uppgång i inflationen – har ”lovat” mer expansiv penningpolitik om utfallen blir lägre än prognos </vt:lpstr>
      <vt:lpstr>Riksbanken sänker reporäntan en gång till</vt:lpstr>
      <vt:lpstr>Underskotten i offentliga finanser minskar framöver, men långt från överskottsmålet</vt:lpstr>
      <vt:lpstr>Utgiftsåtgärder om ca 20 miljarder kronor per år framöver för ett bibehållet välfärdsåtagande</vt:lpstr>
      <vt:lpstr>Finanspolitiken har mildrat lågkonjunkturen och  måste därför stramas åt när konjunkturen förbättras</vt:lpstr>
      <vt:lpstr>Även om överskottsmålet inte uppnås är ställningen i offentliga finanser stark – utrymme finns att möta oväntat svagare konjunktur</vt:lpstr>
      <vt:lpstr>Prognosen i sammandrag (juni 2015 inom parentes)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55</cp:revision>
  <cp:lastPrinted>2015-08-26T06:57:03Z</cp:lastPrinted>
  <dcterms:created xsi:type="dcterms:W3CDTF">2013-02-22T10:31:08Z</dcterms:created>
  <dcterms:modified xsi:type="dcterms:W3CDTF">2015-08-26T06:59:17Z</dcterms:modified>
</cp:coreProperties>
</file>