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4" r:id="rId3"/>
    <p:sldId id="298" r:id="rId4"/>
    <p:sldId id="263" r:id="rId5"/>
    <p:sldId id="300" r:id="rId6"/>
    <p:sldId id="295" r:id="rId7"/>
    <p:sldId id="301" r:id="rId8"/>
    <p:sldId id="302" r:id="rId9"/>
    <p:sldId id="304" r:id="rId10"/>
    <p:sldId id="270" r:id="rId11"/>
    <p:sldId id="292" r:id="rId12"/>
    <p:sldId id="277" r:id="rId13"/>
    <p:sldId id="278" r:id="rId14"/>
    <p:sldId id="280" r:id="rId15"/>
    <p:sldId id="281" r:id="rId16"/>
    <p:sldId id="284" r:id="rId17"/>
    <p:sldId id="305" r:id="rId18"/>
    <p:sldId id="285" r:id="rId19"/>
    <p:sldId id="306" r:id="rId20"/>
    <p:sldId id="287" r:id="rId21"/>
    <p:sldId id="297" r:id="rId22"/>
    <p:sldId id="309" r:id="rId23"/>
  </p:sldIdLst>
  <p:sldSz cx="9906000" cy="6858000" type="A4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4">
          <p15:clr>
            <a:srgbClr val="A4A3A4"/>
          </p15:clr>
        </p15:guide>
        <p15:guide id="2" orient="horz" pos="781">
          <p15:clr>
            <a:srgbClr val="A4A3A4"/>
          </p15:clr>
        </p15:guide>
        <p15:guide id="3" orient="horz" pos="835">
          <p15:clr>
            <a:srgbClr val="A4A3A4"/>
          </p15:clr>
        </p15:guide>
        <p15:guide id="4" orient="horz" pos="3843">
          <p15:clr>
            <a:srgbClr val="A4A3A4"/>
          </p15:clr>
        </p15:guide>
        <p15:guide id="5" pos="172">
          <p15:clr>
            <a:srgbClr val="A4A3A4"/>
          </p15:clr>
        </p15:guide>
        <p15:guide id="6" pos="61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052" autoAdjust="0"/>
  </p:normalViewPr>
  <p:slideViewPr>
    <p:cSldViewPr showGuides="1">
      <p:cViewPr varScale="1">
        <p:scale>
          <a:sx n="84" d="100"/>
          <a:sy n="84" d="100"/>
        </p:scale>
        <p:origin x="-2160" y="-84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-3732" y="-10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2018-03-27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4898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4118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1380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2944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092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338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sv-SE" dirty="0"/>
          </a:p>
          <a:p>
            <a:pPr marL="228600" indent="-228600">
              <a:buAutoNum type="arabicPeriod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3475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7148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solidFill>
                <a:srgbClr val="FF0000"/>
              </a:solidFill>
            </a:endParaRPr>
          </a:p>
          <a:p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4178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8939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1152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01392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79450" y="4574657"/>
            <a:ext cx="5856815" cy="5239982"/>
          </a:xfrm>
        </p:spPr>
        <p:txBody>
          <a:bodyPr/>
          <a:lstStyle/>
          <a:p>
            <a:pPr marL="0" indent="0">
              <a:buNone/>
            </a:pP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96167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21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44876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4876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9538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>
              <a:sym typeface="Wingdings" panose="05000000000000000000" pitchFamily="2" charset="2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3881188" y="9434830"/>
            <a:ext cx="2944283" cy="496570"/>
          </a:xfrm>
        </p:spPr>
        <p:txBody>
          <a:bodyPr/>
          <a:lstStyle/>
          <a:p>
            <a:fld id="{CAB3146B-41F7-4F63-A6FA-DBE5AE299C1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132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4730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1185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055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303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4306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41805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9144447" cy="575593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8712398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4679950" cy="562074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2480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908721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1" y="6116637"/>
            <a:ext cx="38736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025008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5007" y="907927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5600" y="273600"/>
            <a:ext cx="4679951" cy="5631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039866" y="6147072"/>
            <a:ext cx="3873574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92211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tex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2132856"/>
            <a:ext cx="8496944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69968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2018-03-27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 </a:t>
            </a:r>
            <a:r>
              <a:rPr lang="sv-SE" dirty="0" err="1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282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0554" y="6093296"/>
            <a:ext cx="629919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2018-03-27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5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Ylva Hedén Westerdahl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KONJUNKTURINSTITUTET	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27 mars 2018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920552" y="285293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i="1" dirty="0"/>
              <a:t>Konjunkturläget</a:t>
            </a:r>
            <a:r>
              <a:rPr lang="sv-SE" sz="3600" dirty="0"/>
              <a:t>, mars 2018</a:t>
            </a:r>
          </a:p>
        </p:txBody>
      </p:sp>
    </p:spTree>
    <p:extLst>
      <p:ext uri="{BB962C8B-B14F-4D97-AF65-F5344CB8AC3E}">
        <p14:creationId xmlns:p14="http://schemas.microsoft.com/office/powerpoint/2010/main" val="2809079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 utvecklas i måttlig takt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OECD, </a:t>
            </a:r>
            <a:r>
              <a:rPr lang="sv-SE" dirty="0" err="1"/>
              <a:t>Macrobond</a:t>
            </a:r>
            <a:r>
              <a:rPr lang="sv-SE" dirty="0"/>
              <a:t> och Konjunkturinstitutet.</a:t>
            </a:r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6496" y="1412776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4229793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Industrins omdöme om exportorderstocken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Standardiserade avvikelser från medelvärde, säsongsrensade månadsvärden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14" name="Rubrik 1"/>
          <p:cNvSpPr txBox="1">
            <a:spLocks/>
          </p:cNvSpPr>
          <p:nvPr/>
        </p:nvSpPr>
        <p:spPr>
          <a:xfrm>
            <a:off x="5105400" y="260648"/>
            <a:ext cx="4679950" cy="5620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Industrins kapacitetsutnyttjande</a:t>
            </a:r>
          </a:p>
        </p:txBody>
      </p:sp>
      <p:sp>
        <p:nvSpPr>
          <p:cNvPr id="16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5105399" y="894731"/>
            <a:ext cx="4679951" cy="504056"/>
          </a:xfrm>
        </p:spPr>
        <p:txBody>
          <a:bodyPr/>
          <a:lstStyle/>
          <a:p>
            <a:r>
              <a:rPr lang="sv-SE"/>
              <a:t>Procent, säsongsrensade kvartalsvärden</a:t>
            </a:r>
          </a:p>
        </p:txBody>
      </p:sp>
      <p:sp>
        <p:nvSpPr>
          <p:cNvPr id="17" name="Underrubrik 4"/>
          <p:cNvSpPr txBox="1">
            <a:spLocks/>
          </p:cNvSpPr>
          <p:nvPr/>
        </p:nvSpPr>
        <p:spPr>
          <a:xfrm>
            <a:off x="5105401" y="6102647"/>
            <a:ext cx="3873600" cy="624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Källa: SCB.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xmlns="" id="{63C47A94-9566-4346-9B23-1D3C3E33F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0840" y="1530665"/>
            <a:ext cx="4444369" cy="4444369"/>
          </a:xfrm>
          <a:prstGeom prst="rect">
            <a:avLst/>
          </a:prstGeom>
        </p:spPr>
      </p:pic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08" y="1530159"/>
            <a:ext cx="4572581" cy="4572488"/>
          </a:xfrm>
        </p:spPr>
      </p:pic>
    </p:spTree>
    <p:extLst>
      <p:ext uri="{BB962C8B-B14F-4D97-AF65-F5344CB8AC3E}">
        <p14:creationId xmlns:p14="http://schemas.microsoft.com/office/powerpoint/2010/main" val="600089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 och investeringar ger starkt bidrag till BNP-tillväxten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Importjusterat bidrag till BNP-tillväxten</a:t>
            </a:r>
          </a:p>
          <a:p>
            <a:r>
              <a:rPr lang="sv-SE" dirty="0"/>
              <a:t>Procentuell förändring respektive procentenheter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xmlns="" id="{3BFC6583-0794-4DA7-9D32-D49AFC5C6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8504" y="1340768"/>
            <a:ext cx="7601526" cy="474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65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Finanspolitiken behöver stramas åt framöver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Finansiellt sparande och strukturellt sparande i offentlig sektor</a:t>
            </a:r>
          </a:p>
          <a:p>
            <a:r>
              <a:rPr lang="sv-SE" dirty="0"/>
              <a:t>Procent av BNP respektive procent av potentiell BNP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xmlns="" id="{187E8F9A-C8B2-4FF4-9425-A98BA0B20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0511" y="1413247"/>
            <a:ext cx="7528053" cy="470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62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Näringslivet vill fortsätta anställa fler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Anställningsplaner</a:t>
            </a:r>
          </a:p>
          <a:p>
            <a:r>
              <a:rPr lang="sv-SE" dirty="0"/>
              <a:t>Nettotal, säsongsrensade månadsvärden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xmlns="" id="{5A481D91-ED95-4E0D-B6F3-F634213AD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9564" y="1339274"/>
            <a:ext cx="7461748" cy="46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5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Stor brist på arbetskraft i näringslivet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Andel ja-svar, säsongsrensade kvartalsvärden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Konjunkturinstitutet.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xmlns="" id="{4FFD53EB-7B46-43B1-B0A5-CBF8B11AC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6496" y="1546145"/>
            <a:ext cx="6986622" cy="43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94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 och arbetslöshet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 av arbetskraften, säsongsrensade kvartalsvärden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sp>
        <p:nvSpPr>
          <p:cNvPr id="14" name="Rubrik 1"/>
          <p:cNvSpPr txBox="1">
            <a:spLocks/>
          </p:cNvSpPr>
          <p:nvPr/>
        </p:nvSpPr>
        <p:spPr>
          <a:xfrm>
            <a:off x="5105401" y="259433"/>
            <a:ext cx="4679950" cy="5620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Högt arbetskraftsdeltagande</a:t>
            </a:r>
          </a:p>
        </p:txBody>
      </p:sp>
      <p:sp>
        <p:nvSpPr>
          <p:cNvPr id="16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5105400" y="893516"/>
            <a:ext cx="4679951" cy="504056"/>
          </a:xfrm>
        </p:spPr>
        <p:txBody>
          <a:bodyPr/>
          <a:lstStyle/>
          <a:p>
            <a:r>
              <a:rPr lang="sv-SE" dirty="0"/>
              <a:t>Procent av befolkningen 15–74 år, säsongsrensade kvartalsvärden</a:t>
            </a:r>
          </a:p>
        </p:txBody>
      </p:sp>
      <p:sp>
        <p:nvSpPr>
          <p:cNvPr id="17" name="Underrubrik 4"/>
          <p:cNvSpPr txBox="1">
            <a:spLocks/>
          </p:cNvSpPr>
          <p:nvPr/>
        </p:nvSpPr>
        <p:spPr>
          <a:xfrm>
            <a:off x="5086642" y="6106426"/>
            <a:ext cx="3873600" cy="624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Källor: SCB och Konjunkturinstitutet.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xmlns="" id="{DB8411CE-ABB4-4363-95C1-5BA5EC67E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0841" y="1628898"/>
            <a:ext cx="4346136" cy="4346136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xmlns="" id="{D51FB59F-79ED-4884-84A6-0184A2669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480" y="1595982"/>
            <a:ext cx="4444369" cy="44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92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 i näringsliv, kommunal sektor och statlig sektor</a:t>
            </a:r>
          </a:p>
        </p:txBody>
      </p:sp>
      <p:pic>
        <p:nvPicPr>
          <p:cNvPr id="10" name="Platshållare för innehåll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549526"/>
            <a:ext cx="4546476" cy="4546384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Medlingsinstitutet och Konjunkturinstitutet.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Procentuell förändring, kalenderkorrigerade värden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Enhetsarbetskostnad i näringslivet, anställda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</p:txBody>
      </p:sp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xmlns="" id="{EF0DE6E3-B386-4080-B657-60BC328D8A0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/>
          <a:stretch>
            <a:fillRect/>
          </a:stretch>
        </p:blipFill>
        <p:spPr>
          <a:xfrm>
            <a:off x="4953000" y="1549526"/>
            <a:ext cx="4425634" cy="442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83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KPIF-inflationen nära men under 2 procent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Bidrag till KPIF-inflationen</a:t>
            </a:r>
          </a:p>
          <a:p>
            <a:r>
              <a:rPr lang="sv-SE" dirty="0"/>
              <a:t>Procentenheter respektive procentuell förändring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xmlns="" id="{AAC8461F-163F-41E7-9BA3-7874D668A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452" y="1413247"/>
            <a:ext cx="7453860" cy="465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02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Riksbanken avvaktar till början av 2019 med att höja reporäntan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Reporänta</a:t>
            </a:r>
          </a:p>
          <a:p>
            <a:r>
              <a:rPr lang="sv-SE" dirty="0"/>
              <a:t>Procent, dags- respektive kvartalsvärden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Nasdaq OMX, Riksbanken, </a:t>
            </a:r>
            <a:r>
              <a:rPr lang="sv-SE" dirty="0" err="1"/>
              <a:t>Macrobond</a:t>
            </a:r>
            <a:r>
              <a:rPr lang="sv-SE" dirty="0"/>
              <a:t> och Konjunkturinstitutet.</a:t>
            </a:r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1340768"/>
            <a:ext cx="7316130" cy="4572488"/>
          </a:xfrm>
        </p:spPr>
      </p:pic>
    </p:spTree>
    <p:extLst>
      <p:ext uri="{BB962C8B-B14F-4D97-AF65-F5344CB8AC3E}">
        <p14:creationId xmlns:p14="http://schemas.microsoft.com/office/powerpoint/2010/main" val="656952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 anchor="t">
            <a:normAutofit/>
          </a:bodyPr>
          <a:lstStyle/>
          <a:p>
            <a:r>
              <a:rPr lang="sv-SE" i="1" dirty="0"/>
              <a:t>Fortsatt högtryck över svensk ekonomi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Högkonjunkturen fortsätter att vara stark i år och nästa år</a:t>
            </a:r>
          </a:p>
          <a:p>
            <a:endParaRPr lang="sv-SE" dirty="0"/>
          </a:p>
          <a:p>
            <a:r>
              <a:rPr lang="sv-SE" dirty="0"/>
              <a:t>Starka konjunkturen i omvärlden draglok för svensk export och näringslivets investeringar</a:t>
            </a:r>
          </a:p>
          <a:p>
            <a:endParaRPr lang="sv-SE" dirty="0"/>
          </a:p>
          <a:p>
            <a:r>
              <a:rPr lang="sv-SE" dirty="0"/>
              <a:t>Sysselsättningen fortsätter att växa, men lite långsammare takt</a:t>
            </a:r>
          </a:p>
          <a:p>
            <a:endParaRPr lang="sv-SE" dirty="0"/>
          </a:p>
          <a:p>
            <a:r>
              <a:rPr lang="sv-SE" dirty="0"/>
              <a:t>Arbetslösheten faller ner till 6,2 procent 2019</a:t>
            </a:r>
          </a:p>
          <a:p>
            <a:endParaRPr lang="sv-SE" dirty="0"/>
          </a:p>
          <a:p>
            <a:r>
              <a:rPr lang="sv-SE" dirty="0"/>
              <a:t>Riksbankens första höjning av reporäntan förväntas </a:t>
            </a:r>
            <a:r>
              <a:rPr lang="sv-SE"/>
              <a:t>i början av </a:t>
            </a:r>
            <a:r>
              <a:rPr lang="sv-SE" dirty="0"/>
              <a:t>2019</a:t>
            </a:r>
          </a:p>
          <a:p>
            <a:endParaRPr lang="sv-SE" dirty="0"/>
          </a:p>
          <a:p>
            <a:r>
              <a:rPr lang="sv-SE" dirty="0"/>
              <a:t>Hushållen beräknas få högre skatter eller sänkta bidrag med             20 mdkr 2019</a:t>
            </a:r>
          </a:p>
          <a:p>
            <a:pPr marL="180975" lvl="1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4859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Osäkerhet i prognosen	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  <a:tabLst>
                <a:tab pos="542925" algn="l"/>
              </a:tabLst>
            </a:pPr>
            <a:r>
              <a:rPr lang="sv-SE" b="1" dirty="0">
                <a:solidFill>
                  <a:srgbClr val="FF0000"/>
                </a:solidFill>
                <a:sym typeface="Symbol"/>
              </a:rPr>
              <a:t></a:t>
            </a:r>
            <a:r>
              <a:rPr lang="sv-SE" dirty="0"/>
              <a:t>     Eskalerande handelskrig</a:t>
            </a:r>
          </a:p>
          <a:p>
            <a:pPr marL="0" indent="0">
              <a:buNone/>
              <a:tabLst>
                <a:tab pos="542925" algn="l"/>
              </a:tabLst>
            </a:pPr>
            <a:r>
              <a:rPr lang="sv-SE" b="1" dirty="0">
                <a:solidFill>
                  <a:srgbClr val="FF0000"/>
                </a:solidFill>
                <a:sym typeface="Symbol"/>
              </a:rPr>
              <a:t>	</a:t>
            </a:r>
            <a:r>
              <a:rPr lang="sv-SE" dirty="0"/>
              <a:t>Osäkerhet kring </a:t>
            </a:r>
            <a:r>
              <a:rPr lang="sv-SE" dirty="0" err="1"/>
              <a:t>Brexit</a:t>
            </a:r>
            <a:endParaRPr lang="sv-SE" dirty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542925" algn="l"/>
              </a:tabLst>
            </a:pPr>
            <a:endParaRPr lang="sv-SE" dirty="0"/>
          </a:p>
          <a:p>
            <a:pPr marL="0" indent="0">
              <a:buNone/>
              <a:tabLst>
                <a:tab pos="542925" algn="l"/>
              </a:tabLst>
            </a:pPr>
            <a:r>
              <a:rPr lang="sv-SE" b="1" dirty="0">
                <a:solidFill>
                  <a:srgbClr val="FF0000"/>
                </a:solidFill>
                <a:sym typeface="Symbol"/>
              </a:rPr>
              <a:t> </a:t>
            </a:r>
            <a:r>
              <a:rPr lang="sv-SE" b="1" dirty="0">
                <a:solidFill>
                  <a:srgbClr val="00B050"/>
                </a:solidFill>
                <a:sym typeface="Symbol"/>
              </a:rPr>
              <a:t>	</a:t>
            </a:r>
            <a:r>
              <a:rPr lang="sv-SE" dirty="0">
                <a:solidFill>
                  <a:srgbClr val="4D4D4D"/>
                </a:solidFill>
                <a:sym typeface="Symbol"/>
              </a:rPr>
              <a:t>Stor osäkerhet på bostadsmarknaden</a:t>
            </a:r>
          </a:p>
          <a:p>
            <a:pPr marL="0" indent="0">
              <a:buNone/>
              <a:tabLst>
                <a:tab pos="542925" algn="l"/>
              </a:tabLst>
            </a:pPr>
            <a:r>
              <a:rPr lang="sv-SE" dirty="0">
                <a:solidFill>
                  <a:srgbClr val="4D4D4D"/>
                </a:solidFill>
                <a:sym typeface="Symbol"/>
              </a:rPr>
              <a:t>		Större realekonomiska konsekvenser</a:t>
            </a:r>
          </a:p>
          <a:p>
            <a:pPr marL="0" indent="0">
              <a:buNone/>
              <a:tabLst>
                <a:tab pos="542925" algn="l"/>
              </a:tabLst>
            </a:pPr>
            <a:r>
              <a:rPr lang="sv-SE" sz="2400" b="1" dirty="0">
                <a:solidFill>
                  <a:srgbClr val="00B050"/>
                </a:solidFill>
                <a:sym typeface="Symbol"/>
              </a:rPr>
              <a:t></a:t>
            </a:r>
            <a:r>
              <a:rPr lang="sv-SE" dirty="0">
                <a:sym typeface="Symbol"/>
              </a:rPr>
              <a:t> 	Underskattad svensk exportefterfrågan </a:t>
            </a:r>
          </a:p>
          <a:p>
            <a:pPr marL="0" indent="0">
              <a:buNone/>
              <a:tabLst>
                <a:tab pos="542925" algn="l"/>
              </a:tabLst>
            </a:pP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i="1" dirty="0"/>
              <a:t>Risken för en sämre utveckling dominerar</a:t>
            </a:r>
          </a:p>
          <a:p>
            <a:endParaRPr lang="sv-SE" i="1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3265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9144446" cy="706090"/>
          </a:xfrm>
        </p:spPr>
        <p:txBody>
          <a:bodyPr/>
          <a:lstStyle/>
          <a:p>
            <a:r>
              <a:rPr lang="sv-SE" dirty="0"/>
              <a:t>Prognosen i sammandrag</a:t>
            </a:r>
            <a:r>
              <a:rPr lang="sv-SE" sz="1400" dirty="0"/>
              <a:t/>
            </a:r>
            <a:br>
              <a:rPr lang="sv-SE" sz="1400" dirty="0"/>
            </a:br>
            <a:r>
              <a:rPr lang="sv-SE" sz="1600" b="0" dirty="0"/>
              <a:t>(december 2017 inom parentes)</a:t>
            </a:r>
            <a:br>
              <a:rPr lang="sv-SE" sz="1600" b="0" dirty="0"/>
            </a:br>
            <a:r>
              <a:rPr lang="sv-SE" sz="1400" b="0" dirty="0"/>
              <a:t/>
            </a:r>
            <a:br>
              <a:rPr lang="sv-SE" sz="1400" b="0" dirty="0"/>
            </a:br>
            <a:r>
              <a:rPr lang="sv-SE" sz="1400" dirty="0"/>
              <a:t>Årlig procentuell förändring respektive procent</a:t>
            </a:r>
            <a:br>
              <a:rPr lang="sv-SE" sz="1400" dirty="0"/>
            </a:br>
            <a:endParaRPr lang="sv-SE" sz="1400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272480" y="6093296"/>
            <a:ext cx="8712398" cy="624731"/>
          </a:xfrm>
        </p:spPr>
        <p:txBody>
          <a:bodyPr/>
          <a:lstStyle/>
          <a:p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arbetskraften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Vid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årets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slut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BNP</a:t>
            </a:r>
          </a:p>
          <a:p>
            <a:endParaRPr lang="sv-SE" dirty="0"/>
          </a:p>
        </p:txBody>
      </p:sp>
      <p:graphicFrame>
        <p:nvGraphicFramePr>
          <p:cNvPr id="3" name="Platshållare för innehåll 2"/>
          <p:cNvGraphicFramePr>
            <a:graphicFrameLocks noGrp="1"/>
          </p:cNvGraphicFramePr>
          <p:nvPr>
            <p:ph idx="1"/>
            <p:extLst/>
          </p:nvPr>
        </p:nvGraphicFramePr>
        <p:xfrm>
          <a:off x="317544" y="1916832"/>
          <a:ext cx="9001001" cy="2951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30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59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5935">
                  <a:extLst>
                    <a:ext uri="{9D8B030D-6E8A-4147-A177-3AD203B41FA5}">
                      <a16:colId xmlns:a16="http://schemas.microsoft.com/office/drawing/2014/main" xmlns="" val="1911319881"/>
                    </a:ext>
                  </a:extLst>
                </a:gridCol>
                <a:gridCol w="845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5935">
                  <a:extLst>
                    <a:ext uri="{9D8B030D-6E8A-4147-A177-3AD203B41FA5}">
                      <a16:colId xmlns:a16="http://schemas.microsoft.com/office/drawing/2014/main" xmlns="" val="1542033098"/>
                    </a:ext>
                  </a:extLst>
                </a:gridCol>
                <a:gridCol w="8120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2097">
                  <a:extLst>
                    <a:ext uri="{9D8B030D-6E8A-4147-A177-3AD203B41FA5}">
                      <a16:colId xmlns:a16="http://schemas.microsoft.com/office/drawing/2014/main" xmlns="" val="3658802357"/>
                    </a:ext>
                  </a:extLst>
                </a:gridCol>
              </a:tblGrid>
              <a:tr h="491995">
                <a:tc>
                  <a:txBody>
                    <a:bodyPr/>
                    <a:lstStyle/>
                    <a:p>
                      <a:endParaRPr lang="sv-S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2017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18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2019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1995">
                <a:tc>
                  <a:txBody>
                    <a:bodyPr/>
                    <a:lstStyle/>
                    <a:p>
                      <a:r>
                        <a:rPr lang="sv-SE" dirty="0"/>
                        <a:t>BNP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effectLst/>
                          <a:latin typeface="Verdana"/>
                        </a:rPr>
                        <a:t>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595959"/>
                          </a:solidFill>
                          <a:effectLst/>
                          <a:latin typeface="Verdana"/>
                        </a:rPr>
                        <a:t>(2,5)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595959"/>
                          </a:solidFill>
                          <a:effectLst/>
                          <a:latin typeface="Verdana"/>
                        </a:rPr>
                        <a:t>(2,9)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595959"/>
                          </a:solidFill>
                          <a:effectLst/>
                          <a:latin typeface="Verdana"/>
                        </a:rPr>
                        <a:t>(2,0)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1995">
                <a:tc>
                  <a:txBody>
                    <a:bodyPr/>
                    <a:lstStyle/>
                    <a:p>
                      <a:r>
                        <a:rPr lang="sv-SE" dirty="0"/>
                        <a:t>Arbetslöshet</a:t>
                      </a:r>
                      <a:r>
                        <a:rPr lang="sv-SE" baseline="30000" dirty="0"/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effectLst/>
                          <a:latin typeface="Verdana"/>
                        </a:rPr>
                        <a:t>6,7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595959"/>
                          </a:solidFill>
                          <a:effectLst/>
                          <a:latin typeface="Verdana"/>
                        </a:rPr>
                        <a:t>(6,7)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595959"/>
                          </a:solidFill>
                          <a:effectLst/>
                          <a:latin typeface="Verdana"/>
                        </a:rPr>
                        <a:t>(6,4)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595959"/>
                          </a:solidFill>
                          <a:effectLst/>
                          <a:latin typeface="Verdana"/>
                        </a:rPr>
                        <a:t>(6,2)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1995">
                <a:tc>
                  <a:txBody>
                    <a:bodyPr/>
                    <a:lstStyle/>
                    <a:p>
                      <a:r>
                        <a:rPr lang="sv-SE" dirty="0"/>
                        <a:t>KPIF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effectLst/>
                          <a:latin typeface="Verdana"/>
                        </a:rPr>
                        <a:t>2,0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595959"/>
                          </a:solidFill>
                          <a:effectLst/>
                          <a:latin typeface="Verdana"/>
                        </a:rPr>
                        <a:t>(2,0)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595959"/>
                          </a:solidFill>
                          <a:effectLst/>
                          <a:latin typeface="Verdana"/>
                        </a:rPr>
                        <a:t>(1,8)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595959"/>
                          </a:solidFill>
                          <a:effectLst/>
                          <a:latin typeface="Verdana"/>
                        </a:rPr>
                        <a:t>(1,8)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1995">
                <a:tc>
                  <a:txBody>
                    <a:bodyPr/>
                    <a:lstStyle/>
                    <a:p>
                      <a:r>
                        <a:rPr lang="sv-SE" dirty="0"/>
                        <a:t>Reporänta</a:t>
                      </a:r>
                      <a:r>
                        <a:rPr lang="sv-SE" baseline="30000" dirty="0"/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effectLst/>
                          <a:latin typeface="Verdana"/>
                        </a:rPr>
                        <a:t>-0,50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595959"/>
                          </a:solidFill>
                          <a:effectLst/>
                          <a:latin typeface="Verdana"/>
                        </a:rPr>
                        <a:t>(-0,50)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effectLst/>
                          <a:latin typeface="Verdana"/>
                        </a:rPr>
                        <a:t>-0,50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595959"/>
                          </a:solidFill>
                          <a:effectLst/>
                          <a:latin typeface="Verdana"/>
                        </a:rPr>
                        <a:t>(-0,25)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effectLst/>
                          <a:latin typeface="Verdana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595959"/>
                          </a:solidFill>
                          <a:effectLst/>
                          <a:latin typeface="Verdana"/>
                        </a:rPr>
                        <a:t>(0,25)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1995">
                <a:tc>
                  <a:txBody>
                    <a:bodyPr/>
                    <a:lstStyle/>
                    <a:p>
                      <a:r>
                        <a:rPr lang="sv-SE" dirty="0"/>
                        <a:t>Offentligt finansiellt sparande</a:t>
                      </a:r>
                      <a:r>
                        <a:rPr lang="sv-SE" baseline="30000" dirty="0"/>
                        <a:t>3</a:t>
                      </a:r>
                      <a:endParaRPr lang="sv-SE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effectLst/>
                          <a:latin typeface="Verdana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595959"/>
                          </a:solidFill>
                          <a:effectLst/>
                          <a:latin typeface="Verdana"/>
                        </a:rPr>
                        <a:t>(1,0)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595959"/>
                          </a:solidFill>
                          <a:effectLst/>
                          <a:latin typeface="Verdana"/>
                        </a:rPr>
                        <a:t>(0,9)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800" b="0" i="0" u="none" strike="noStrike" dirty="0">
                          <a:solidFill>
                            <a:srgbClr val="595959"/>
                          </a:solidFill>
                          <a:effectLst/>
                          <a:latin typeface="Verdana"/>
                        </a:rPr>
                        <a:t>(1,1)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358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 anchor="t">
            <a:normAutofit/>
          </a:bodyPr>
          <a:lstStyle/>
          <a:p>
            <a:r>
              <a:rPr lang="sv-SE" i="1" dirty="0"/>
              <a:t>Fortsatt högtryck över svensk ekonomi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Högkonjunkturen fortsätter att vara stark i år och nästa år</a:t>
            </a:r>
          </a:p>
          <a:p>
            <a:endParaRPr lang="sv-SE" dirty="0"/>
          </a:p>
          <a:p>
            <a:r>
              <a:rPr lang="sv-SE" dirty="0"/>
              <a:t>Starka konjunkturen i omvärlden draglok för svensk export och näringslivets investeringar</a:t>
            </a:r>
          </a:p>
          <a:p>
            <a:endParaRPr lang="sv-SE" dirty="0"/>
          </a:p>
          <a:p>
            <a:r>
              <a:rPr lang="sv-SE" dirty="0"/>
              <a:t>Sysselsättningen fortsätter att växa, men lite långsammare takt</a:t>
            </a:r>
          </a:p>
          <a:p>
            <a:endParaRPr lang="sv-SE" dirty="0"/>
          </a:p>
          <a:p>
            <a:r>
              <a:rPr lang="sv-SE" dirty="0"/>
              <a:t>Arbetslösheten faller ner till 6,2 procent 2019</a:t>
            </a:r>
          </a:p>
          <a:p>
            <a:endParaRPr lang="sv-SE" dirty="0"/>
          </a:p>
          <a:p>
            <a:r>
              <a:rPr lang="sv-SE" dirty="0"/>
              <a:t>Riksbankens första höjning av reporäntan förväntas i början av 2019</a:t>
            </a:r>
          </a:p>
          <a:p>
            <a:endParaRPr lang="sv-SE" dirty="0"/>
          </a:p>
          <a:p>
            <a:r>
              <a:rPr lang="sv-SE" dirty="0"/>
              <a:t>Hushållen beräknas få högre skatter eller sänkta bidrag med             20 mdkr 2019</a:t>
            </a:r>
          </a:p>
          <a:p>
            <a:pPr marL="180975" lvl="1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5460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Svensk högkonjunktur fortsätter att förstärkas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månadsvärden respektive procentuell förändring, säsongsrensade kvartalsvärden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50164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Hushållsindikatorn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Index medelvärde=100, säsongsrensade månadsvärden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xmlns="" id="{0498741E-0E38-4C23-B9B6-267558443F4C}"/>
              </a:ext>
            </a:extLst>
          </p:cNvPr>
          <p:cNvSpPr txBox="1">
            <a:spLocks/>
          </p:cNvSpPr>
          <p:nvPr/>
        </p:nvSpPr>
        <p:spPr>
          <a:xfrm>
            <a:off x="4880992" y="274638"/>
            <a:ext cx="4679950" cy="5620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Bostadspriser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xmlns="" id="{BCDEE8C3-F383-4268-9897-C0080532DD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0991" y="908721"/>
            <a:ext cx="4679951" cy="504056"/>
          </a:xfrm>
        </p:spPr>
        <p:txBody>
          <a:bodyPr/>
          <a:lstStyle/>
          <a:p>
            <a:r>
              <a:rPr lang="sv-SE" dirty="0"/>
              <a:t>Index 2005=100, kvartalsvärden</a:t>
            </a:r>
          </a:p>
        </p:txBody>
      </p:sp>
      <p:sp>
        <p:nvSpPr>
          <p:cNvPr id="18" name="Underrubrik 4">
            <a:extLst>
              <a:ext uri="{FF2B5EF4-FFF2-40B4-BE49-F238E27FC236}">
                <a16:creationId xmlns:a16="http://schemas.microsoft.com/office/drawing/2014/main" xmlns="" id="{A015EDFE-F136-4894-BBD2-B2D799FE0598}"/>
              </a:ext>
            </a:extLst>
          </p:cNvPr>
          <p:cNvSpPr txBox="1">
            <a:spLocks/>
          </p:cNvSpPr>
          <p:nvPr/>
        </p:nvSpPr>
        <p:spPr>
          <a:xfrm>
            <a:off x="4880993" y="6116637"/>
            <a:ext cx="3873600" cy="624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Källor: </a:t>
            </a:r>
            <a:r>
              <a:rPr lang="sv-SE" dirty="0" err="1"/>
              <a:t>Valueguard</a:t>
            </a:r>
            <a:r>
              <a:rPr lang="sv-SE" dirty="0"/>
              <a:t>, SCB och Konjunkturinstitutet.</a:t>
            </a:r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4" y="1466606"/>
            <a:ext cx="4572581" cy="4572488"/>
          </a:xfr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61" y="1475454"/>
            <a:ext cx="4572581" cy="457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31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Investeringar i bostäder</a:t>
            </a:r>
          </a:p>
        </p:txBody>
      </p:sp>
      <p:pic>
        <p:nvPicPr>
          <p:cNvPr id="10" name="Platshållare för innehåll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651000"/>
            <a:ext cx="4445000" cy="4444910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Miljarder kronor, fasta priser respektive procentuell förändring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Tusental</a:t>
            </a:r>
          </a:p>
          <a:p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Påbörjade lägenheter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xmlns="" id="{4D8526F3-835A-47F3-92FA-3E09FA39036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/>
          <a:stretch>
            <a:fillRect/>
          </a:stretch>
        </p:blipFill>
        <p:spPr>
          <a:xfrm>
            <a:off x="4989829" y="1678558"/>
            <a:ext cx="3915227" cy="391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57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Optimismen större eller mycket större än normalt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400" dirty="0"/>
              <a:t>Konfidensindikatorer för näringslivet </a:t>
            </a:r>
          </a:p>
          <a:p>
            <a:r>
              <a:rPr lang="sv-SE" sz="1400" dirty="0"/>
              <a:t>Index medelvärde=100, säsongsrensade månadsvärden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xmlns="" id="{6C97CD31-16AD-4D57-A41F-6207FB635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2520" y="1546145"/>
            <a:ext cx="6986622" cy="43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31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Industriproduktion </a:t>
            </a:r>
          </a:p>
        </p:txBody>
      </p:sp>
      <p:pic>
        <p:nvPicPr>
          <p:cNvPr id="10" name="Platshållare för innehåll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651000"/>
            <a:ext cx="4445000" cy="4444910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1115800"/>
            <a:ext cx="4679951" cy="504056"/>
          </a:xfrm>
        </p:spPr>
        <p:txBody>
          <a:bodyPr/>
          <a:lstStyle/>
          <a:p>
            <a:r>
              <a:rPr lang="sv-SE" dirty="0"/>
              <a:t>Årlig procentuell förändring, säsongsrensade månadsvärden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 err="1"/>
              <a:t>Källor</a:t>
            </a:r>
            <a:r>
              <a:rPr lang="en-US" dirty="0"/>
              <a:t>: CPB Netherlands Bureau for Economic Planning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Macrobond</a:t>
            </a:r>
            <a:r>
              <a:rPr lang="en-US" dirty="0"/>
              <a:t>.</a:t>
            </a:r>
            <a:endParaRPr lang="sv-SE" dirty="0"/>
          </a:p>
        </p:txBody>
      </p:sp>
      <p:pic>
        <p:nvPicPr>
          <p:cNvPr id="11" name="Platshållare för innehåll 10"/>
          <p:cNvPicPr>
            <a:picLocks noGrp="1" noChangeAspect="1"/>
          </p:cNvPicPr>
          <p:nvPr>
            <p:ph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51000"/>
            <a:ext cx="4445000" cy="4444910"/>
          </a:xfrm>
        </p:spPr>
      </p:pic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Index medelvärde=100, månadsvärden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Förtroendeindikatorer för tillverkningsindustrin i USA, euroområdet och Storbritannien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8"/>
          </p:nvPr>
        </p:nvSpPr>
        <p:spPr>
          <a:xfrm>
            <a:off x="5025007" y="6122291"/>
            <a:ext cx="3873574" cy="594296"/>
          </a:xfrm>
        </p:spPr>
        <p:txBody>
          <a:bodyPr/>
          <a:lstStyle/>
          <a:p>
            <a:r>
              <a:rPr lang="sv-SE" dirty="0"/>
              <a:t>Källor: </a:t>
            </a:r>
            <a:r>
              <a:rPr lang="sv-SE" dirty="0" err="1"/>
              <a:t>Institute</a:t>
            </a:r>
            <a:r>
              <a:rPr lang="sv-SE" dirty="0"/>
              <a:t> for </a:t>
            </a:r>
            <a:r>
              <a:rPr lang="sv-SE" dirty="0" err="1"/>
              <a:t>Supply</a:t>
            </a:r>
            <a:r>
              <a:rPr lang="sv-SE" dirty="0"/>
              <a:t> Management, Europeiska kommissionen och </a:t>
            </a:r>
            <a:r>
              <a:rPr lang="sv-SE" dirty="0" err="1"/>
              <a:t>Macrobond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2689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10"/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51000"/>
            <a:ext cx="4445000" cy="4444910"/>
          </a:xfrm>
        </p:spPr>
      </p:pic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Procent av arbetskraften, säsongsrensade månadsvärden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Arbetslöshet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Macrobond.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xmlns="" id="{1F016544-8B0F-4F6B-885B-741D68D3D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Konsumentförtroende i USA, euroområdet och Storbritannien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xmlns="" id="{9C40D52A-8BF8-43F3-81BC-2146178173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Index medelvärde=100, månadsvärden</a:t>
            </a:r>
          </a:p>
        </p:txBody>
      </p:sp>
      <p:pic>
        <p:nvPicPr>
          <p:cNvPr id="19" name="Platshållare för innehåll 18">
            <a:extLst>
              <a:ext uri="{FF2B5EF4-FFF2-40B4-BE49-F238E27FC236}">
                <a16:creationId xmlns:a16="http://schemas.microsoft.com/office/drawing/2014/main" xmlns="" id="{DB4F3183-E32C-40AD-97D5-D0722E255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0840" y="1530665"/>
            <a:ext cx="4444369" cy="4444369"/>
          </a:xfrm>
          <a:prstGeom prst="rect">
            <a:avLst/>
          </a:prstGeom>
        </p:spPr>
      </p:pic>
      <p:sp>
        <p:nvSpPr>
          <p:cNvPr id="17" name="Underrubrik 16">
            <a:extLst>
              <a:ext uri="{FF2B5EF4-FFF2-40B4-BE49-F238E27FC236}">
                <a16:creationId xmlns:a16="http://schemas.microsoft.com/office/drawing/2014/main" xmlns="" id="{2DD317BD-45F1-4069-8D43-FC9D8B9E668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Conference Board, Europeiska kommissionen och </a:t>
            </a:r>
            <a:r>
              <a:rPr lang="sv-SE" dirty="0" err="1"/>
              <a:t>Macrobond</a:t>
            </a:r>
            <a:r>
              <a:rPr lang="sv-SE" dirty="0"/>
              <a:t>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7821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Internationella konjunkturåterhämtningen är bredbaserad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5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BNP</a:t>
            </a:r>
          </a:p>
          <a:p>
            <a:r>
              <a:rPr lang="sv-SE" dirty="0"/>
              <a:t>Procentuell förändring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IMF, OECD,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15314304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2086</TotalTime>
  <Words>673</Words>
  <Application>Microsoft Office PowerPoint</Application>
  <PresentationFormat>A4 (210 x 297 mm)</PresentationFormat>
  <Paragraphs>185</Paragraphs>
  <Slides>22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3" baseType="lpstr">
      <vt:lpstr>ExternaPresentationer</vt:lpstr>
      <vt:lpstr>KONJUNKTURINSTITUTET </vt:lpstr>
      <vt:lpstr>Sammanfattning</vt:lpstr>
      <vt:lpstr>Svensk högkonjunktur fortsätter att förstärkas</vt:lpstr>
      <vt:lpstr>Hushållsindikatorn</vt:lpstr>
      <vt:lpstr>Investeringar i bostäder</vt:lpstr>
      <vt:lpstr>Optimismen större eller mycket större än normalt</vt:lpstr>
      <vt:lpstr>Industriproduktion </vt:lpstr>
      <vt:lpstr>Konsumentförtroende i USA, euroområdet och Storbritannien</vt:lpstr>
      <vt:lpstr>Internationella konjunkturåterhämtningen är bredbaserad</vt:lpstr>
      <vt:lpstr>Konsumentpriser utvecklas i måttlig takt</vt:lpstr>
      <vt:lpstr>Industrins omdöme om exportorderstocken</vt:lpstr>
      <vt:lpstr>Export och investeringar ger starkt bidrag till BNP-tillväxten</vt:lpstr>
      <vt:lpstr>Finanspolitiken behöver stramas åt framöver</vt:lpstr>
      <vt:lpstr>Näringslivet vill fortsätta anställa fler</vt:lpstr>
      <vt:lpstr>Stor brist på arbetskraft i näringslivet</vt:lpstr>
      <vt:lpstr>Sysselsättning och arbetslöshet</vt:lpstr>
      <vt:lpstr>Timlön i näringsliv, kommunal sektor och statlig sektor</vt:lpstr>
      <vt:lpstr>KPIF-inflationen nära men under 2 procent</vt:lpstr>
      <vt:lpstr>Riksbanken avvaktar till början av 2019 med att höja reporäntan</vt:lpstr>
      <vt:lpstr>Osäkerhet i prognosen </vt:lpstr>
      <vt:lpstr>Prognosen i sammandrag (december 2017 inom parentes)  Årlig procentuell förändring respektive procent </vt:lpstr>
      <vt:lpstr>Sammanfattning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YlvaHW</dc:creator>
  <cp:lastModifiedBy>Rosmari</cp:lastModifiedBy>
  <cp:revision>119</cp:revision>
  <cp:lastPrinted>2018-03-26T11:13:32Z</cp:lastPrinted>
  <dcterms:created xsi:type="dcterms:W3CDTF">2017-12-18T07:23:47Z</dcterms:created>
  <dcterms:modified xsi:type="dcterms:W3CDTF">2018-03-27T06:24:13Z</dcterms:modified>
</cp:coreProperties>
</file>