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864" y="-10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16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 och arbetsmarknadsgap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 respektive potentiellt arbetade timmar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6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konsumtionsutgifter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68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Påbörjade lägenheter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73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Investeringar i bostäder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Miljarder kronor, fasta priser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991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Investeringar i näringslivet exkl. bostäder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förädlingsvärdet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82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 av varor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Miljarder kronor, fasta priser respektive 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46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Industrins omdöme om exportorderstocken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Standardiserade avvikelser från medelvärde,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595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 av tjänster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Miljarder kronor, fasta priser respektive 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11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Konfidensindikatorer i olika branscher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169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Produktionsvärdeindex, industrin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kalenderkorrigerade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17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Byggproduktion och bostadsinvesteringar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71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Industrins kapacitetsutnyttjande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420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 och 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respektive 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416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Arbetade timmar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Miljoner timmar respektive 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38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Faktisk medelarbetstid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Timmar per vecka,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63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Anställningsplaner i näringslivet och sysselsättning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Nettotal respektive årlig procentuell förändring, säsongsrensade månads-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429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Brist på arbetskraft i olika delar av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ja-svar,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572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Brist på arbetskraft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arbetsställen med rekryteringsproblem, procent, halvårsvärden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359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Bidrag till sysselsättningstillväxten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365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Anställningsplaner i industri, byggverksamhet, detaljhandel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994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 och arbetskraftsdeltagande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befolkningen 15–74 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182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Sysselsättningsgrad, 15-74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befolkningen,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95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Produktion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fasta priser,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594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Sysselsättningsgrad, 25–54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befolkningen,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607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Arbetskraft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Miljoner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252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Arbetskraftsdeltagande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befolkningen 15–74 år,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7768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Åldersfördelning 2016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268760"/>
            <a:ext cx="4392488" cy="484479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Ålder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521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Åldersfördelning 2030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268760"/>
            <a:ext cx="4392488" cy="484479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Ålder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486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bland inrikes och utrikes födda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64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arbetskraften respektive potentiell arbetskraft,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129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Nyanmälda lediga platser och lediga jobb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Tusental, säsongsrensade kvartalsvärden respektive säsongsrensade månadsvärden, 3-månaders glidande medelvärde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Arbetsförmedlingen och SCB.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109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Beveridgekurvan</a:t>
            </a:r>
            <a:r>
              <a:rPr lang="sv-SE" dirty="0" smtClean="0"/>
              <a:t> med lediga jobb från SCB, 2001-2017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412776"/>
            <a:ext cx="4680519" cy="467530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158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Industrins kapacitetsutnyttjande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216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383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Produktion, arbetade timmar och produktivitet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049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 och Resursutnyttjandeindikatorn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 och normaliserade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235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Brist på arbetskraft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ja-svar,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769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Arbetsmarknadsgap och timlön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potentiellt arbetade timmar respektive 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4441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1904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5146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Nominell och real timlön i hela ekonomin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Medlingsinstitutet,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691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Arbetsgivaravgifter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lönesumman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146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och arbetskostnad per timme enligt nationalräkenskaperna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43291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Enhetsarbetskostnad i näringslivet, anställda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363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månadsvärden respektive 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05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årsvärden respektive nettotal,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1333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Konsumentpriser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4490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Pris på råolja och drivmedel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Kronor per liter,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International Petroleum Exchange, SCB,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732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Bidrag till KPIF-inflationen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Procentenheter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620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Bostadspriser och kapitalstocksindex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2005=100,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SCB, Valueguard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412776"/>
            <a:ext cx="7316130" cy="4572488"/>
          </a:xfrm>
        </p:spPr>
      </p:pic>
    </p:spTree>
    <p:extLst>
      <p:ext uri="{BB962C8B-B14F-4D97-AF65-F5344CB8AC3E}">
        <p14:creationId xmlns:p14="http://schemas.microsoft.com/office/powerpoint/2010/main" val="357043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Prisindex för hemelektronik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1980=100 respektive 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630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Livsmedelspriser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0478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Banktjänster och administrativt satta priser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Direkt bidrag till KPI-inflationen, procentenheter,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203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Utrikesresor, direkt bidrag till KPI-inflation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Procentenheter,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9533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Tjänster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54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Importjusterat bidrag till BNP-tillväxten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7544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Hyror och månadsavgifter i KPI och räntor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 respektive 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6459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Spotpris,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Öre per kilowattimme (KWh),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Nord Pool Spot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6363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Konsumentpriser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82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konfidensindikator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32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reala disponibla inkomst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Miljarder kronor, fasta priser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910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5770377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937</Words>
  <Application>Microsoft Office PowerPoint</Application>
  <PresentationFormat>A4 (210 x 297 mm)</PresentationFormat>
  <Paragraphs>186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62</vt:i4>
      </vt:variant>
    </vt:vector>
  </HeadingPairs>
  <TitlesOfParts>
    <vt:vector size="63" baseType="lpstr">
      <vt:lpstr>ExternaPresentationer2</vt:lpstr>
      <vt:lpstr>BNP-gap och arbetsmarknadsgap</vt:lpstr>
      <vt:lpstr>Industrins kapacitetsutnyttjande</vt:lpstr>
      <vt:lpstr>Produktion i näringslivet</vt:lpstr>
      <vt:lpstr>BNP</vt:lpstr>
      <vt:lpstr>Barometerindikatorn och BNP</vt:lpstr>
      <vt:lpstr>Importjusterat bidrag till BNP-tillväxten</vt:lpstr>
      <vt:lpstr>Hushållens konfidensindikator</vt:lpstr>
      <vt:lpstr>Hushållens reala disponibla inkomst</vt:lpstr>
      <vt:lpstr>Hushållens sparande</vt:lpstr>
      <vt:lpstr>Offentliga konsumtionsutgifter</vt:lpstr>
      <vt:lpstr>Påbörjade lägenheter</vt:lpstr>
      <vt:lpstr>Investeringar i bostäder</vt:lpstr>
      <vt:lpstr>Investeringar i näringslivet exkl. bostäder</vt:lpstr>
      <vt:lpstr>Export av varor</vt:lpstr>
      <vt:lpstr>Industrins omdöme om exportorderstocken</vt:lpstr>
      <vt:lpstr>Export av tjänster</vt:lpstr>
      <vt:lpstr>Konfidensindikatorer i olika branscher</vt:lpstr>
      <vt:lpstr>Produktionsvärdeindex, industrin</vt:lpstr>
      <vt:lpstr>Byggproduktion och bostadsinvesteringar</vt:lpstr>
      <vt:lpstr>Sysselsättning och arbetslöshet</vt:lpstr>
      <vt:lpstr>Arbetade timmar</vt:lpstr>
      <vt:lpstr>Faktisk medelarbetstid</vt:lpstr>
      <vt:lpstr>Anställningsplaner i näringslivet och sysselsättning</vt:lpstr>
      <vt:lpstr>Brist på arbetskraft i olika delar av näringslivet</vt:lpstr>
      <vt:lpstr>Brist på arbetskraft</vt:lpstr>
      <vt:lpstr>Bidrag till sysselsättningstillväxten </vt:lpstr>
      <vt:lpstr>Anställningsplaner i industri, byggverksamhet, detaljhandel och privata tjänstenäringar</vt:lpstr>
      <vt:lpstr>Sysselsättningsgrad och arbetskraftsdeltagande</vt:lpstr>
      <vt:lpstr>Sysselsättningsgrad, 15-74 år</vt:lpstr>
      <vt:lpstr>Sysselsättningsgrad, 25–54 år</vt:lpstr>
      <vt:lpstr>Arbetskraft </vt:lpstr>
      <vt:lpstr>Arbetskraftsdeltagande</vt:lpstr>
      <vt:lpstr>Åldersfördelning 2016</vt:lpstr>
      <vt:lpstr>Åldersfördelning 2030</vt:lpstr>
      <vt:lpstr>Arbetslöshet bland inrikes och utrikes födda</vt:lpstr>
      <vt:lpstr>Arbetslöshet</vt:lpstr>
      <vt:lpstr>Nyanmälda lediga platser och lediga jobb</vt:lpstr>
      <vt:lpstr>Beveridgekurvan med lediga jobb från SCB, 2001-2017 </vt:lpstr>
      <vt:lpstr>Industrins kapacitetsutnyttjande</vt:lpstr>
      <vt:lpstr>Produktion, arbetade timmar och produktivitet i näringslivet</vt:lpstr>
      <vt:lpstr>BNP-gap och Resursutnyttjandeindikatorn</vt:lpstr>
      <vt:lpstr>Brist på arbetskraft i näringslivet</vt:lpstr>
      <vt:lpstr>Arbetsmarknadsgap och timlön i näringslivet</vt:lpstr>
      <vt:lpstr>Timlön i näringslivet</vt:lpstr>
      <vt:lpstr>Timlön i näringsliv, kommunal sektor och statlig sektor</vt:lpstr>
      <vt:lpstr>Nominell och real timlön i hela ekonomin</vt:lpstr>
      <vt:lpstr>Arbetsgivaravgifter i näringslivet</vt:lpstr>
      <vt:lpstr>Timlön och arbetskostnad per timme enligt nationalräkenskaperna</vt:lpstr>
      <vt:lpstr>Enhetsarbetskostnad i näringslivet, anställda</vt:lpstr>
      <vt:lpstr>Lönsamhet i näringslivet</vt:lpstr>
      <vt:lpstr>Konsumentpriser</vt:lpstr>
      <vt:lpstr>Pris på råolja och drivmedel</vt:lpstr>
      <vt:lpstr>Bidrag till KPIF-inflationen</vt:lpstr>
      <vt:lpstr>Bostadspriser och kapitalstocksindex</vt:lpstr>
      <vt:lpstr>Prisindex för hemelektronik</vt:lpstr>
      <vt:lpstr>Livsmedelspriser</vt:lpstr>
      <vt:lpstr>Banktjänster och administrativt satta priser</vt:lpstr>
      <vt:lpstr>Utrikesresor, direkt bidrag till KPI-inflation</vt:lpstr>
      <vt:lpstr>Tjänster</vt:lpstr>
      <vt:lpstr>Hyror och månadsavgifter i KPI och räntor</vt:lpstr>
      <vt:lpstr>Spotpris, Sverige</vt:lpstr>
      <vt:lpstr>Konsumentpriser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27</cp:revision>
  <dcterms:created xsi:type="dcterms:W3CDTF">2017-11-01T13:56:17Z</dcterms:created>
  <dcterms:modified xsi:type="dcterms:W3CDTF">2018-03-26T13:58:45Z</dcterms:modified>
</cp:coreProperties>
</file>