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325" r:id="rId3"/>
    <p:sldId id="261" r:id="rId4"/>
    <p:sldId id="262" r:id="rId5"/>
    <p:sldId id="315" r:id="rId6"/>
    <p:sldId id="316" r:id="rId7"/>
    <p:sldId id="290" r:id="rId8"/>
    <p:sldId id="317" r:id="rId9"/>
    <p:sldId id="295" r:id="rId10"/>
    <p:sldId id="292" r:id="rId11"/>
    <p:sldId id="293" r:id="rId12"/>
    <p:sldId id="296" r:id="rId13"/>
    <p:sldId id="298" r:id="rId14"/>
    <p:sldId id="297" r:id="rId15"/>
    <p:sldId id="299" r:id="rId16"/>
    <p:sldId id="327" r:id="rId17"/>
    <p:sldId id="300" r:id="rId18"/>
    <p:sldId id="302" r:id="rId19"/>
    <p:sldId id="304" r:id="rId20"/>
    <p:sldId id="306" r:id="rId21"/>
    <p:sldId id="334" r:id="rId22"/>
    <p:sldId id="318" r:id="rId23"/>
    <p:sldId id="307" r:id="rId24"/>
    <p:sldId id="308" r:id="rId25"/>
    <p:sldId id="313" r:id="rId26"/>
    <p:sldId id="326" r:id="rId27"/>
  </p:sldIdLst>
  <p:sldSz cx="9906000" cy="6858000" type="A4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70" autoAdjust="0"/>
  </p:normalViewPr>
  <p:slideViewPr>
    <p:cSldViewPr showGuides="1">
      <p:cViewPr>
        <p:scale>
          <a:sx n="100" d="100"/>
          <a:sy n="100" d="100"/>
        </p:scale>
        <p:origin x="-1674" y="-72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5CEDB-900F-42B3-B423-68CD38C13B56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7C61-2546-4F47-AF60-C379274541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843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A5535-0D03-41FD-A61F-3D6712E72FA1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273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94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54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093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746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303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373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736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5138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510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809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399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7981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6407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091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745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870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91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668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endParaRPr lang="en-US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5BB3D0-A1B6-4D57-982D-626D12C7010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34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409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92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434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31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0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7C61-2546-4F47-AF60-C379274541E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58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2017-03-29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Åsa Olli Segendorf</a:t>
            </a:r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KONJUNKTURINSTITUTET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29 mars 2017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920552" y="285293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i="1" dirty="0" smtClean="0"/>
              <a:t>Konjunkturläget</a:t>
            </a:r>
            <a:r>
              <a:rPr lang="sv-SE" sz="3600" dirty="0" smtClean="0"/>
              <a:t>, mars 2017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5968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Inflationen gör comeback i OECD-länderna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8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Federal </a:t>
            </a:r>
            <a:r>
              <a:rPr lang="sv-SE" dirty="0" err="1" smtClean="0"/>
              <a:t>Reserve</a:t>
            </a:r>
            <a:r>
              <a:rPr lang="sv-SE" dirty="0" smtClean="0"/>
              <a:t> fortsätter höja styrräntan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8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056214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Svensk BNP fortsätter öka snabbt de närmaste kvartalen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1007641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086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Exportorderingången ökar i industrin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Diffusionsindex respektive 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9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Importjusterade bidrag till BNP-tillväxten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 respektive 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09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Investeringskonjunkturen närmar sig toppen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3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Hushållsbarometern andas tillförsikt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552158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Hushållen fortsätter att spara en stor del av inkomsterna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förändring, kalenderkorrigerade värden, respektive procent av disponibel inkomst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8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Höga anställningsplaner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700808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72238" cy="418058"/>
          </a:xfrm>
        </p:spPr>
        <p:txBody>
          <a:bodyPr>
            <a:normAutofit/>
          </a:bodyPr>
          <a:lstStyle/>
          <a:p>
            <a:r>
              <a:rPr lang="sv-SE" dirty="0" smtClean="0"/>
              <a:t>Stor brist på arbetskraft med efterfrågad kompetens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Andel arbetsställen med rekryteringsproblem, </a:t>
            </a:r>
          </a:p>
          <a:p>
            <a:r>
              <a:rPr lang="sv-SE" dirty="0" smtClean="0"/>
              <a:t>procent,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399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Robust återhämtning i OECD-länderna gynnar svensk export</a:t>
            </a:r>
          </a:p>
          <a:p>
            <a:endParaRPr lang="sv-SE" dirty="0"/>
          </a:p>
          <a:p>
            <a:r>
              <a:rPr lang="sv-SE" dirty="0" smtClean="0"/>
              <a:t>Högkonjunkturen i Sverige förstärks 2017 och 2018</a:t>
            </a:r>
          </a:p>
          <a:p>
            <a:endParaRPr lang="sv-SE" dirty="0"/>
          </a:p>
          <a:p>
            <a:r>
              <a:rPr lang="sv-SE" dirty="0" smtClean="0"/>
              <a:t>Sysselsättningen ökar snabbt för framför allt utrikes födda och arbetslösheten minskar </a:t>
            </a:r>
            <a:r>
              <a:rPr lang="sv-SE" dirty="0"/>
              <a:t>2017 och 2018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Dämpade löneökningar bidrar till att inflationen </a:t>
            </a:r>
            <a:r>
              <a:rPr lang="sv-SE" dirty="0"/>
              <a:t>inte varaktigt når </a:t>
            </a:r>
            <a:r>
              <a:rPr lang="sv-SE" dirty="0" smtClean="0"/>
              <a:t>2 procent förrän 2020</a:t>
            </a:r>
          </a:p>
          <a:p>
            <a:endParaRPr lang="sv-SE" dirty="0"/>
          </a:p>
          <a:p>
            <a:r>
              <a:rPr lang="sv-SE" dirty="0" smtClean="0"/>
              <a:t>Riksbanken avvaktar med att höja reporäntan till tredje kvartalet 2018</a:t>
            </a:r>
          </a:p>
          <a:p>
            <a:endParaRPr lang="sv-SE" dirty="0" smtClean="0"/>
          </a:p>
          <a:p>
            <a:r>
              <a:rPr lang="sv-SE" dirty="0" smtClean="0"/>
              <a:t>De offentliga finanserna är starka och det nya överskottsmålet uppnåddes redan i fjol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01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Sysselsättningsgraden fortsätter öka i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befolkningen 15–74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99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272238" cy="418058"/>
          </a:xfrm>
        </p:spPr>
        <p:txBody>
          <a:bodyPr>
            <a:normAutofit/>
          </a:bodyPr>
          <a:lstStyle/>
          <a:p>
            <a:r>
              <a:rPr lang="sv-SE" dirty="0" smtClean="0"/>
              <a:t>Sysselsättningsgraden låg för utrikes födda kvinnor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03585"/>
          </a:xfrm>
        </p:spPr>
        <p:txBody>
          <a:bodyPr>
            <a:noAutofit/>
          </a:bodyPr>
          <a:lstStyle/>
          <a:p>
            <a:r>
              <a:rPr lang="sv-SE" dirty="0" smtClean="0"/>
              <a:t>Procent av befolkningen, 15−74 </a:t>
            </a:r>
            <a:r>
              <a:rPr lang="sv-SE" dirty="0"/>
              <a:t>år, säsongsrensade kvartalsvärden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71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Arbetslöshet faller ytterligare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4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984206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Lönerna har inte tagit fart trots starkare arbetsmarknad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Årlig procentuell förändring, kvartals- respektive 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4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Riksbanken avvaktar till tredje kvartalet 2018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dags- respektive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23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sparande i offentlig sektor i linje med nya överskottsmålet i fjol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980728"/>
            <a:ext cx="6860995" cy="648072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sz="2100" dirty="0" smtClean="0"/>
              <a:t>Procent av BNP respektive procent av potentiell BNP</a:t>
            </a:r>
            <a:endParaRPr lang="sv-SE" sz="2100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2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>
          <a:xfrm>
            <a:off x="631824" y="1319213"/>
            <a:ext cx="7345512" cy="4990107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Robust återhämtning i OECD-länderna gynnar svensk export</a:t>
            </a:r>
          </a:p>
          <a:p>
            <a:endParaRPr lang="sv-SE" dirty="0"/>
          </a:p>
          <a:p>
            <a:r>
              <a:rPr lang="sv-SE" dirty="0" smtClean="0"/>
              <a:t>Högkonjunkturen i Sverige förstärks 2017 och 2018</a:t>
            </a:r>
          </a:p>
          <a:p>
            <a:endParaRPr lang="sv-SE" dirty="0"/>
          </a:p>
          <a:p>
            <a:r>
              <a:rPr lang="sv-SE" dirty="0" smtClean="0"/>
              <a:t>Sysselsättningen ökar snabbt för framför allt utrikes födda och arbetslösheten minskar </a:t>
            </a:r>
            <a:r>
              <a:rPr lang="sv-SE" dirty="0"/>
              <a:t>2017 och 2018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Dämpade löneökningar bidrar till att inflationen </a:t>
            </a:r>
            <a:r>
              <a:rPr lang="sv-SE" dirty="0"/>
              <a:t>inte varaktigt når </a:t>
            </a:r>
            <a:r>
              <a:rPr lang="sv-SE" dirty="0" smtClean="0"/>
              <a:t>2 procent förrän 2020</a:t>
            </a:r>
          </a:p>
          <a:p>
            <a:endParaRPr lang="sv-SE" dirty="0"/>
          </a:p>
          <a:p>
            <a:r>
              <a:rPr lang="sv-SE" dirty="0" smtClean="0"/>
              <a:t>Riksbanken avvaktar med att höja reporäntan till tredje kvartalet 2018</a:t>
            </a:r>
          </a:p>
          <a:p>
            <a:endParaRPr lang="sv-SE" dirty="0" smtClean="0"/>
          </a:p>
          <a:p>
            <a:r>
              <a:rPr lang="sv-SE" dirty="0" smtClean="0"/>
              <a:t>De offentliga finanserna är starka och det nya överskottsmålet uppnåddes redan i fjol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98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8937" y="260648"/>
            <a:ext cx="6912198" cy="706090"/>
          </a:xfrm>
        </p:spPr>
        <p:txBody>
          <a:bodyPr/>
          <a:lstStyle/>
          <a:p>
            <a:r>
              <a:rPr lang="sv-SE" dirty="0" smtClean="0"/>
              <a:t>Prognosen i sammandrag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r>
              <a:rPr lang="sv-SE" b="0" dirty="0" smtClean="0"/>
              <a:t>(december 2016 inom parentes</a:t>
            </a:r>
            <a:r>
              <a:rPr lang="sv-SE" b="0" dirty="0"/>
              <a:t>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80303" y="1052736"/>
            <a:ext cx="6860995" cy="360363"/>
          </a:xfrm>
        </p:spPr>
        <p:txBody>
          <a:bodyPr>
            <a:normAutofit/>
          </a:bodyPr>
          <a:lstStyle/>
          <a:p>
            <a:r>
              <a:rPr lang="sv-SE" sz="1600" b="1" dirty="0" smtClean="0"/>
              <a:t>Årlig procentuell förändring respektive procent</a:t>
            </a:r>
            <a:endParaRPr lang="sv-SE" sz="1600" b="1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>
          <a:xfrm>
            <a:off x="272480" y="6159649"/>
            <a:ext cx="6860995" cy="316931"/>
          </a:xfrm>
        </p:spPr>
        <p:txBody>
          <a:bodyPr/>
          <a:lstStyle/>
          <a:p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 </a:t>
            </a:r>
            <a:r>
              <a:rPr lang="en-GB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</a:t>
            </a:r>
          </a:p>
          <a:p>
            <a:endParaRPr lang="sv-SE" dirty="0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8937" y="1519238"/>
            <a:ext cx="7876431" cy="4618037"/>
            <a:chOff x="75" y="1001"/>
            <a:chExt cx="4630" cy="290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3712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720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728" y="342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5" y="342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Offentligt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err="1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finansiellt</a:t>
              </a:r>
              <a:r>
                <a:rPr lang="en-GB" sz="18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sparande</a:t>
              </a:r>
              <a:r>
                <a:rPr lang="en-GB" sz="1800" baseline="30000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712" y="294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-0,25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0,25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673" y="2949"/>
              <a:ext cx="103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-0,50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601" y="2949"/>
              <a:ext cx="1119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5" y="294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Reporänta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712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720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1,6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728" y="246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1,4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(1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" y="246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KPIF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3712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6,5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720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6,7</a:t>
              </a: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1728" y="1989"/>
              <a:ext cx="992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6,9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(6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,9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5" y="1989"/>
              <a:ext cx="1653" cy="480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Arbetslöshet</a:t>
              </a:r>
              <a:r>
                <a:rPr lang="en-GB" sz="1800" baseline="300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3712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2,1 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(2,0)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0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2,5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(2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,2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728" y="1509"/>
              <a:ext cx="992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3,3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(3</a:t>
              </a:r>
              <a:r>
                <a:rPr lang="en-GB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,4</a:t>
              </a:r>
              <a:r>
                <a:rPr lang="en-GB" sz="180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5" y="1509"/>
              <a:ext cx="1653" cy="4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BNP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712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2018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2720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2017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1728" y="1001"/>
              <a:ext cx="992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2016</a:t>
              </a:r>
              <a:endParaRPr lang="en-GB" sz="18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5" y="1001"/>
              <a:ext cx="1653" cy="5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/>
            <a:p>
              <a:pPr algn="ctr" defTabSz="449263">
                <a:spcBef>
                  <a:spcPts val="450"/>
                </a:spcBef>
                <a:buClr>
                  <a:srgbClr val="000000"/>
                </a:buClr>
                <a:buSzPct val="100000"/>
                <a:buFont typeface="Verdana" pitchFamily="34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 </a:t>
              </a:r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5" y="1001"/>
              <a:ext cx="1653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75" y="3909"/>
              <a:ext cx="4629" cy="1"/>
            </a:xfrm>
            <a:prstGeom prst="line">
              <a:avLst/>
            </a:prstGeom>
            <a:noFill/>
            <a:ln w="12600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75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4704" y="1001"/>
              <a:ext cx="1" cy="5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1728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75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2720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3712" y="1001"/>
              <a:ext cx="992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4704" y="150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>
              <a:off x="75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4704" y="198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>
              <a:off x="75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>
              <a:off x="4704" y="246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>
              <a:off x="75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>
              <a:off x="4704" y="294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75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4704" y="3429"/>
              <a:ext cx="1" cy="4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3121021" y="4613276"/>
            <a:ext cx="1767519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defTabSz="449263">
              <a:spcBef>
                <a:spcPts val="45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b="1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-0,50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)</a:t>
            </a:r>
            <a:endParaRPr lang="en-GB" sz="18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09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Fördjupningar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Effekten på svensk BNP av ekonomisk-politisk osäkerhet</a:t>
            </a:r>
          </a:p>
          <a:p>
            <a:endParaRPr lang="sv-SE" dirty="0"/>
          </a:p>
          <a:p>
            <a:r>
              <a:rPr lang="sv-SE" dirty="0" smtClean="0"/>
              <a:t>Könsskillnader på arbetsmarknaden</a:t>
            </a:r>
          </a:p>
          <a:p>
            <a:endParaRPr lang="sv-SE" dirty="0"/>
          </a:p>
          <a:p>
            <a:r>
              <a:rPr lang="sv-SE" dirty="0" smtClean="0"/>
              <a:t>Ny lägre bedömning av realräntor på längre sikt</a:t>
            </a:r>
          </a:p>
          <a:p>
            <a:endParaRPr lang="sv-SE" dirty="0"/>
          </a:p>
          <a:p>
            <a:r>
              <a:rPr lang="sv-SE" dirty="0" smtClean="0"/>
              <a:t>Bedömning av de offentliga finansernas hållbarhet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Global BNP växer snabbare i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4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7632278" cy="418058"/>
          </a:xfrm>
        </p:spPr>
        <p:txBody>
          <a:bodyPr>
            <a:noAutofit/>
          </a:bodyPr>
          <a:lstStyle/>
          <a:p>
            <a:r>
              <a:rPr lang="sv-SE" dirty="0" smtClean="0"/>
              <a:t>Optimistiska konsumenter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Standardiserade avvikelser från medelvärde,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347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Industriproduktionen har börjat öka snabbare …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Årlig procentuell förändring,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9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… och tillverkningsindustrin tror på än bättre tider 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medelvärde=100,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40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768182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Investeringskonjunkturen i OECD-länderna förstärks i år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Index 2006=100,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9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</TotalTime>
  <Words>539</Words>
  <Application>Microsoft Office PowerPoint</Application>
  <PresentationFormat>A4 (210 x 297 mm)</PresentationFormat>
  <Paragraphs>147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27" baseType="lpstr">
      <vt:lpstr>Office-tema</vt:lpstr>
      <vt:lpstr>KONJUNKTURINSTITUTET</vt:lpstr>
      <vt:lpstr>Sammanfattning</vt:lpstr>
      <vt:lpstr>Prognosen i sammandrag (december 2016 inom parentes)</vt:lpstr>
      <vt:lpstr>Fördjupningar</vt:lpstr>
      <vt:lpstr>Global BNP växer snabbare i år</vt:lpstr>
      <vt:lpstr>Optimistiska konsumenter</vt:lpstr>
      <vt:lpstr>Industriproduktionen har börjat öka snabbare …</vt:lpstr>
      <vt:lpstr>… och tillverkningsindustrin tror på än bättre tider </vt:lpstr>
      <vt:lpstr>Investeringskonjunkturen i OECD-länderna förstärks i år</vt:lpstr>
      <vt:lpstr>Inflationen gör comeback i OECD-länderna</vt:lpstr>
      <vt:lpstr>Federal Reserve fortsätter höja styrräntan</vt:lpstr>
      <vt:lpstr>Svensk BNP fortsätter öka snabbt de närmaste kvartalen</vt:lpstr>
      <vt:lpstr>Exportorderingången ökar i industrin</vt:lpstr>
      <vt:lpstr>Importjusterade bidrag till BNP-tillväxten</vt:lpstr>
      <vt:lpstr>Investeringskonjunkturen närmar sig toppen</vt:lpstr>
      <vt:lpstr>Hushållsbarometern andas tillförsikt</vt:lpstr>
      <vt:lpstr>Hushållen fortsätter att spara en stor del av inkomsterna</vt:lpstr>
      <vt:lpstr>Höga anställningsplaner</vt:lpstr>
      <vt:lpstr>Stor brist på arbetskraft med efterfrågad kompetens</vt:lpstr>
      <vt:lpstr>Sysselsättningsgraden fortsätter öka i år</vt:lpstr>
      <vt:lpstr>Sysselsättningsgraden låg för utrikes födda kvinnor</vt:lpstr>
      <vt:lpstr>Arbetslöshet faller ytterligare</vt:lpstr>
      <vt:lpstr>Lönerna har inte tagit fart trots starkare arbetsmarknad</vt:lpstr>
      <vt:lpstr>Riksbanken avvaktar till tredje kvartalet 2018 </vt:lpstr>
      <vt:lpstr>Finansiellt sparande i offentlig sektor i linje med nya överskottsmålet i fjol</vt:lpstr>
      <vt:lpstr>Sammanfattning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</cp:lastModifiedBy>
  <cp:revision>124</cp:revision>
  <cp:lastPrinted>2017-03-27T13:22:55Z</cp:lastPrinted>
  <dcterms:created xsi:type="dcterms:W3CDTF">2013-02-22T10:31:08Z</dcterms:created>
  <dcterms:modified xsi:type="dcterms:W3CDTF">2017-03-29T06:40:34Z</dcterms:modified>
</cp:coreProperties>
</file>