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119" d="100"/>
          <a:sy n="119" d="100"/>
        </p:scale>
        <p:origin x="96" y="360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2019-03-26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C28928-000E-4FEC-8C2F-741D05CFE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Barometerindikatorn och 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AD5B070-FBD5-4C4E-B1D1-3AF89B0F7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C49997E-7E97-41ED-BA77-1C7F3A6DDA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5C6AFD8-4276-4975-81EF-5BD9C3F9342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15890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6A43F7-7EC9-4EFF-8F91-C41E8E6D3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Finansiellt sparande och strukturellt sparande i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1C6EBA2-6275-45DF-877A-228B21A86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1A1BFAD-FB86-41C4-8780-A0E97705AB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 respektive 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8634081-AD3E-476F-A669-5257DB84B50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06780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A8F996-9A32-446A-ABCD-8EC9D722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konsumtion, real disponibel inkomst och sparkvot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AD65D4B-B977-4A03-8816-DFA737524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CA93B96-28AA-4B37-9DA2-0F4674CFE9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 av disponibel inkomst plus kollektivt sparande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B8C6652-9EAB-438B-AA0C-06572DC8C89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39444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FE03AA-BC4D-45EB-84E9-1ECF74B87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Anställningsplaner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80F3C1F-5F46-4004-837F-C92984329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0019093-0E1B-4129-AC7E-727EE42A32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6611FF0-9345-43B4-AFAE-47AA6412A3C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24570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7A884A-F8C8-441A-A8DB-DAB45FFE8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Brist på arbetskraft i olika delar av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65E589C-9B3D-4427-9402-D02E2C181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0E66781-3544-4DD8-81A8-BA13AE9F5E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Andel ja-svar,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38B6181-7BD5-462C-AA93-C24EEA32848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17071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6B5599-244B-4461-80B3-64BA5043C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DC19DBF-7B75-4244-964F-E92B15FFB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A642662-52DC-4C48-ABF8-1823B71F0C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 respektive potentiell arbetskraft,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25982A2-5FAC-46CC-8C86-F2E56482162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36918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DDA3CD-1006-4547-BD1C-798123218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Lönsamhet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8FD5FD7-7595-49CD-AB87-8FCE15CA7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4CE46B2-A742-425E-8B1D-00B2643412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årsvärden respektive nettotal,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49C1A01-682E-44C6-88B2-533775762DB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67259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334E6B-D22E-4494-BF82-5EA0E4F35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Lönsamhetsomdömen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D2943AE-72D5-42F2-8E85-1B5B370CB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BC5F54-5D38-454B-BEF7-B60AEFDE46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kvartalsvärden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72D77DB-BEDD-4A3E-AEE8-87F33A8B68E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84380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1F1BC1-6850-41D0-BDE4-33BCA0BEF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8905D77-4ACE-4139-9E2B-FC46485A8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4BC95F-018C-4DF3-BA6B-9ACC205C52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74BC789-4412-4710-803F-3466DC8AC99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07192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F33DC9-D8C1-4962-AF82-DC2D442FA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Reporänta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C013E56-75BF-4702-BFF4-8CB6C3463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49D59EF-B604-482D-B3C4-A95F42968D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dags- respektive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9802A95-17C7-47F9-BEBE-F06585CD061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Nasdaq OMX,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74813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F1E759-444C-4D16-9070-BA51339A3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i euroområdet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E6C3294-BCA3-4855-8E45-2B902EF9F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8F85B9-BF2D-47FC-BEA9-15F8BFD214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E6586C8-EEBD-42A1-AEC1-39CEE596B8E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48368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208AAB-5F8A-4B92-86BE-F70143E0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och näringslivets förtroendeindikatorer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B950A1D-078B-4BA0-9E50-4EFCEBDED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3FC54E7-6180-473D-AD20-41EFEECF7A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B2CE93F-EE22-4B3B-AC95-ED73C5EA09F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23037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82DD72-7387-453A-ACE9-2C45ECFEC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2B68226-F8AD-4384-BA0E-D897D8A75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8A8014-0881-4994-A7EB-63602B4E25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EEF703C-019C-46E6-8EAC-8BE0204708F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49467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154164-AC41-444C-991C-57C0F5EB3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Produktivitet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6421CB6-005D-4A43-AE52-19A8F1730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Nivå,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602D906-4EE4-447E-8491-191C02B6EF5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624761AE-C73F-46AC-8544-19D31B18A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</p:spTree>
    <p:extLst>
      <p:ext uri="{BB962C8B-B14F-4D97-AF65-F5344CB8AC3E}">
        <p14:creationId xmlns:p14="http://schemas.microsoft.com/office/powerpoint/2010/main" val="374568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9841A3-7654-48DB-808E-8B179D8D1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F714EEF-8D33-4BBA-9448-B0D23A1E4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4ADCCE5-70C3-401A-ACED-1117148707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Miljoner personer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1665C36-AB4B-4992-9D00-CB8CEDC963C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78128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1B5DA3-EABB-43B4-9134-1A9DACA8E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Förtroendeindikatorer för tillverkningsindustrin i USA, euroområdet och Storbritannien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C6AAE3E-9EB5-434C-A017-9C0D8D436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2E9109-3B85-4691-BDDF-15E59AA9CD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2D35970-CA98-4011-A083-9D790D618BF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Institute for Supply Management, Europeiska kommissionen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2792420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8CD05B-7B6C-4DAD-A5AE-2C492CF1E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585B774-0145-42D0-99E5-428EE8E4B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38F6B02-1916-451C-9D92-321B4A9D99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0EF8342-D9D4-4DF6-ABD7-F0410552818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OECD,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8556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34A23F-51CD-4122-BA0C-11E18801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7F2C87F-21A7-4743-B01A-C183A45A8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270044-8AF0-45CA-B776-06C2CADEF8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dags- respektive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3FDDED0-5F8F-4711-887B-15456B94DFD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ECB, Federal Reserve,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85458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6779BD-926D-45BE-AD67-7DF8ACA74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Industrins omdöme om exportorderstocken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FA4C877-CCBF-4739-8B29-84A4A01CF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7369539-A143-4575-9A78-E8D54E29C3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Standardiserade avvikelser från medelvärde,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4F850E7-8B8A-4E13-8698-0ADE3747BD3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86830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66D5DF-3A4B-4EAF-8210-8110FDD71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Industrins kapacitetsutnyttjande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FA4BC70-0EB1-4A0E-A4AC-522D55790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C40A678-F8AD-4EB5-9E1F-C870EBA68C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E9CC5E4-E6B2-438D-8B09-9AF1004218F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22022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822D04-4050-4739-A2A3-B4A3384A7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Fasta bruttoinvesteringar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AF193A8-C543-4278-9D4A-EE4AEEDAD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34606F-E77B-48C6-A9F7-FBE4F83383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208B625-63D4-4352-8BAB-91A7B76AEC5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75328498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159</TotalTime>
  <Words>335</Words>
  <Application>Microsoft Office PowerPoint</Application>
  <PresentationFormat>Bredbild</PresentationFormat>
  <Paragraphs>63</Paragraphs>
  <Slides>21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5" baseType="lpstr">
      <vt:lpstr>Arial</vt:lpstr>
      <vt:lpstr>Calibri</vt:lpstr>
      <vt:lpstr>Verdana</vt:lpstr>
      <vt:lpstr>ExternaPresentationer2</vt:lpstr>
      <vt:lpstr>Barometerindikatorn och BNP</vt:lpstr>
      <vt:lpstr>Hushållens och näringslivets förtroendeindikatorer</vt:lpstr>
      <vt:lpstr>Sysselsättning</vt:lpstr>
      <vt:lpstr>Förtroendeindikatorer för tillverkningsindustrin i USA, euroområdet och Storbritannien</vt:lpstr>
      <vt:lpstr>Konsumentpriser</vt:lpstr>
      <vt:lpstr>Styrräntor</vt:lpstr>
      <vt:lpstr>Industrins omdöme om exportorderstocken</vt:lpstr>
      <vt:lpstr>Industrins kapacitetsutnyttjande</vt:lpstr>
      <vt:lpstr>Fasta bruttoinvesteringar</vt:lpstr>
      <vt:lpstr>Finansiellt sparande och strukturellt sparande i offentlig sektor</vt:lpstr>
      <vt:lpstr>Hushållens konsumtion, real disponibel inkomst och sparkvot</vt:lpstr>
      <vt:lpstr>Anställningsplaner</vt:lpstr>
      <vt:lpstr>Brist på arbetskraft i olika delar av näringslivet</vt:lpstr>
      <vt:lpstr>Arbetslöshet</vt:lpstr>
      <vt:lpstr>Lönsamhet i näringslivet</vt:lpstr>
      <vt:lpstr>Lönsamhetsomdömen</vt:lpstr>
      <vt:lpstr>Konsumentpriser</vt:lpstr>
      <vt:lpstr>Reporänta</vt:lpstr>
      <vt:lpstr>BNP i euroområdet</vt:lpstr>
      <vt:lpstr>Hushållens konsumtion</vt:lpstr>
      <vt:lpstr>Produktivitet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Rosmari</dc:creator>
  <cp:lastModifiedBy>Rosmari</cp:lastModifiedBy>
  <cp:revision>19</cp:revision>
  <dcterms:created xsi:type="dcterms:W3CDTF">2019-03-22T15:58:34Z</dcterms:created>
  <dcterms:modified xsi:type="dcterms:W3CDTF">2019-03-26T08:23:04Z</dcterms:modified>
</cp:coreProperties>
</file>