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14" r:id="rId2"/>
    <p:sldId id="415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5" r:id="rId2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96" y="360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2019-03-26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1BF0A0-BE4B-42CF-A6F5-C9DC6A3C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 sektors finansiella nettoställning och 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E31A46E-1438-4138-8824-6BA8A5415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777709" cy="477947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176EB9C-0208-4211-ABD3-A4BC5B8D01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D6CCF1E-7E33-4C6A-BE8E-C4E1A1FD6FE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38379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E3F009-3938-47EB-AB1D-FF8A51368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 sektors kapitalnetto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23A7F45-3D9B-4EDC-A692-EAFE65BA6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777708" cy="481347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A32DB2-0B42-44E0-ADCE-C70C73E2E3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A0FC55D-0019-42C1-8F4A-805358F5F7A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6957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24ACB9-EA2A-4507-AA84-78203B878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 nettoställning och Maastrichtskulden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0431074-8890-41E1-9A70-1C1A0BB324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47" y="1398915"/>
            <a:ext cx="7776864" cy="477895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15E933-5B89-46F8-AD11-DA890ED2D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BD51163-63F2-4CD7-874E-1DADB8C692A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1518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CA6629-D353-4AF5-A3E1-A89FDA09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Uppdelning av nettoställningens utveckling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EBFF734-2F5D-4158-BE28-5FF2325E1D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764" y="1230288"/>
            <a:ext cx="5617231" cy="515104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386986-0F10-4EB6-9D33-8AF5F20320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7F349A9-5E7F-41AE-AD10-8107A98D93F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63700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13EB96-DAE4-490B-BD82-6D35A13EE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3D4EFAF-D7DE-4BF0-8AE9-5C807D2105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9684"/>
            <a:ext cx="7777709" cy="477541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E46A70B-1142-44DD-B6E6-7CB591EF72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2E24AD8-6FB4-41F5-A24E-B15E763BFB8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82044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481118-5EC4-4E57-B73A-08B9821D4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 nettoställning och Maastrichtskulden om överskottsmålet nås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F49E210-5417-48DA-B093-E6D31DDA4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47" y="1398915"/>
            <a:ext cx="7849717" cy="482372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4CAAE-1DDC-4417-8099-2EC63BF602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F41B8FA-89BA-458D-BB09-002C7E5AFF1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68472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8489A7-4934-4619-89D3-F9D7562E0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 sektors sparande på lång sikt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2681E90-2FBA-4425-A456-80640F52D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849717" cy="482372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75E84A3-35E2-4B9A-99AC-D435DA315D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3042C6F-33AD-47D3-8D9A-CB7A9FBEAC6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10973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819EC4-450D-4970-8ABB-453839E4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Nettoställning och Maastrichtskuld på lång sikt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0740C28-8437-4EE3-ADC9-AEAD3DD7E8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849717" cy="482372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09B9A9-3834-4DDD-8E4D-38494668A3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7767157-D11A-40F0-BCEF-49FE6403BE4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74279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41242E-F328-4F73-9155-79CC5D954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sparande, jämförelse med tidigare hållbarhetsberäkningar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F2B1C1D-0BE0-4328-BFC4-E6A74097B8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34" y="1398915"/>
            <a:ext cx="7849717" cy="482372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B7E933-D664-48C6-8E56-6175F7400C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C8F4F78-B793-4F00-8236-5C95E3C78FF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97779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38847E-F06A-4781-BF75-C8ACB78A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Bruttoskuld, jämförelse med tidigare hållbarhetsberäkningar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2B6A32C-8A30-4092-ACA4-AAAFFF6C5C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777709" cy="477947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3F2487-1B78-4518-A180-91FBD145CC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63F1887-2A38-4253-A96A-20CFFDABEFB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73675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73DCFA-3333-4683-B846-C1C197810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3" y="299291"/>
            <a:ext cx="8658000" cy="504000"/>
          </a:xfrm>
        </p:spPr>
        <p:txBody>
          <a:bodyPr/>
          <a:lstStyle/>
          <a:p>
            <a:r>
              <a:rPr lang="sv-SE" dirty="0"/>
              <a:t>Offentlig sektors nettoställning, jämförelse med tidigare hållbarhetsberäkningar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51FCD07-75F2-4FE0-9968-3F49928353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777709" cy="477947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C9D1609-60B0-4AEF-86B1-9D027B50D9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1F8D7DE-2E0E-43F2-9521-C753C1C1F55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5794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D8B0CB-6FD0-4FB9-9813-C9086AA7D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Sveriges befolkning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30E1A9C-3A53-436A-B093-534E0B6A06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777708" cy="478593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1EFDF0-1DC6-476F-B4B6-109EE69796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Miljoner respektive årlig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66A8295-25AD-4589-B44D-F65B5EFDD70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118753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873572-2C10-430D-8DBD-805B3B535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635CA31-AFA9-4736-9A46-37A9C3F701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849717" cy="482372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5E2A335-A591-4AC3-9B9A-4D1F0EDAE2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773C71E-DB91-4578-94DF-EA957EA2D3D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68596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9C20DC-A326-4480-8F53-B55F60E74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 nettoställning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B31FB4B-9F7C-4A40-AC4C-805429AC8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777709" cy="477947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F257F2E-CCAB-46DA-8D9A-2DDBEE52A5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9E9200B-F604-49A2-B547-BBC301A3638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91473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2A8E7-C3A1-4AA2-8E07-3E7B6EE3B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Maastrichtskulden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B2E52FB-85CD-420B-905B-B3D3AB7708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849717" cy="482372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5C473F-A505-449A-8F06-89F095ADE9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295B096-DA90-4328-8C5F-299B8751031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7144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1A6BB0-763E-4302-9E47-F39C482D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Demografisk försörjningskvot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4A0D8D3-14CD-404A-951D-833A8AEDEE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705701" cy="478185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816643E-3593-45D9-9945-9556D5679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Kvot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D09A0F2-23CC-4D32-8F51-0673AB5D326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SCB.</a:t>
            </a:r>
          </a:p>
        </p:txBody>
      </p:sp>
    </p:spTree>
    <p:extLst>
      <p:ext uri="{BB962C8B-B14F-4D97-AF65-F5344CB8AC3E}">
        <p14:creationId xmlns:p14="http://schemas.microsoft.com/office/powerpoint/2010/main" val="390394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888C57-60CD-401E-89B6-CCCB4EA5A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Ekonomisk försörjningskvot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29EFDD5-C9B9-43DA-A027-EB723B405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993732" cy="476133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2700E7A-36CD-46B7-B9D5-D714EC9E39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Kvot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A7082AE-F834-4381-B92D-8D2C7FA5EDA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6636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B23491-669C-42A6-B55D-55A72501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 konsumtion och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B3536C2-77A4-49B8-A902-A3F77F5A54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777709" cy="478593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7E44B9-E2CD-4679-914E-CCED011FA7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5CDD033-DD97-444C-9279-79A86EFDCE4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7376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DA44E4-1172-4813-82E8-B1AC6D589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Genomsnittlig kostnad för olika välfärdstjänster per åldersgrupp år 2016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789369E-F2FA-4D8D-A8D9-EC99D63A1F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5" y="1334968"/>
            <a:ext cx="5328592" cy="48863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4FB1BA-1417-4F96-828C-9D5E9D2014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 kronor per person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F9E53AA-4B55-408E-8414-AF793D31762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93796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3232FC-721C-404F-A662-97170F633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Transfereringar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ECD31B8-3813-4E99-87F7-31EA96D9A0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6261"/>
            <a:ext cx="7777709" cy="477947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B8F9DC-75A6-4804-BF90-DDD42F3301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6EFCB1C-EEEB-451E-92E8-6CB7E7AD314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SCB, Pensionsmyndigheten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2020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C7C9A5-4980-40C6-8E98-8F74AFB95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Primära utgifter och inkomster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E534F03-BCDE-47E2-ACFF-EF8623708D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8" y="1407827"/>
            <a:ext cx="7553617" cy="464176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311E76-435D-40ED-9DB6-387141D4EA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A75E18E-07D6-4E08-9EDB-30A0BFDFD1F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74205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E76409-1F39-46D3-90A5-2072E8F79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och primärt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644D5D5-0CA5-4E9C-A4B2-541A03FE2D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398915"/>
            <a:ext cx="7777709" cy="477947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4B6D674-1BF1-46B5-AA63-5D27856089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5F2E9D5-0502-4F64-94AB-E570C3198CB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0665645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159</TotalTime>
  <Words>287</Words>
  <Application>Microsoft Office PowerPoint</Application>
  <PresentationFormat>Bredbild</PresentationFormat>
  <Paragraphs>88</Paragraphs>
  <Slides>22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6" baseType="lpstr">
      <vt:lpstr>Arial</vt:lpstr>
      <vt:lpstr>Calibri</vt:lpstr>
      <vt:lpstr>Verdana</vt:lpstr>
      <vt:lpstr>ExternaPresentationer2</vt:lpstr>
      <vt:lpstr>Offentlig sektors finansiella nettoställning och Maastrichtskuld</vt:lpstr>
      <vt:lpstr>Sveriges befolkning</vt:lpstr>
      <vt:lpstr>Demografisk försörjningskvot</vt:lpstr>
      <vt:lpstr>Ekonomisk försörjningskvot</vt:lpstr>
      <vt:lpstr>Offentlig konsumtion och investeringar</vt:lpstr>
      <vt:lpstr>Genomsnittlig kostnad för olika välfärdstjänster per åldersgrupp år 2016</vt:lpstr>
      <vt:lpstr>Transfereringar</vt:lpstr>
      <vt:lpstr>Primära utgifter och inkomster</vt:lpstr>
      <vt:lpstr>Finansiellt och primärt sparande</vt:lpstr>
      <vt:lpstr>Offentlig sektors kapitalnetto</vt:lpstr>
      <vt:lpstr>Finansiell nettoställning och Maastrichtskulden</vt:lpstr>
      <vt:lpstr>Uppdelning av nettoställningens utveckling</vt:lpstr>
      <vt:lpstr>Finansiellt sparande</vt:lpstr>
      <vt:lpstr>Finansiell nettoställning och Maastrichtskulden om överskottsmålet nås</vt:lpstr>
      <vt:lpstr>Offentlig sektors sparande på lång sikt</vt:lpstr>
      <vt:lpstr>Nettoställning och Maastrichtskuld på lång sikt</vt:lpstr>
      <vt:lpstr>Finansiellt sparande, jämförelse med tidigare hållbarhetsberäkningar</vt:lpstr>
      <vt:lpstr>Bruttoskuld, jämförelse med tidigare hållbarhetsberäkningar</vt:lpstr>
      <vt:lpstr>Offentlig sektors nettoställning, jämförelse med tidigare hållbarhetsberäkningar</vt:lpstr>
      <vt:lpstr>Finansiellt sparande</vt:lpstr>
      <vt:lpstr>Finansiell nettoställning</vt:lpstr>
      <vt:lpstr>Maastrichtskulden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</dc:creator>
  <cp:lastModifiedBy>Rosmari</cp:lastModifiedBy>
  <cp:revision>19</cp:revision>
  <dcterms:created xsi:type="dcterms:W3CDTF">2019-03-22T15:58:34Z</dcterms:created>
  <dcterms:modified xsi:type="dcterms:W3CDTF">2019-03-26T09:17:09Z</dcterms:modified>
</cp:coreProperties>
</file>